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ink/ink1.xml" ContentType="application/inkml+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124"/>
  </p:notesMasterIdLst>
  <p:sldIdLst>
    <p:sldId id="505" r:id="rId6"/>
    <p:sldId id="348" r:id="rId7"/>
    <p:sldId id="372" r:id="rId8"/>
    <p:sldId id="381" r:id="rId9"/>
    <p:sldId id="503" r:id="rId10"/>
    <p:sldId id="504" r:id="rId11"/>
    <p:sldId id="291" r:id="rId12"/>
    <p:sldId id="382" r:id="rId13"/>
    <p:sldId id="374" r:id="rId14"/>
    <p:sldId id="298" r:id="rId15"/>
    <p:sldId id="263" r:id="rId16"/>
    <p:sldId id="260" r:id="rId17"/>
    <p:sldId id="266" r:id="rId18"/>
    <p:sldId id="361" r:id="rId19"/>
    <p:sldId id="360" r:id="rId20"/>
    <p:sldId id="507" r:id="rId21"/>
    <p:sldId id="506" r:id="rId22"/>
    <p:sldId id="403" r:id="rId23"/>
    <p:sldId id="409" r:id="rId24"/>
    <p:sldId id="404" r:id="rId25"/>
    <p:sldId id="405" r:id="rId26"/>
    <p:sldId id="376" r:id="rId27"/>
    <p:sldId id="406" r:id="rId28"/>
    <p:sldId id="378" r:id="rId29"/>
    <p:sldId id="400" r:id="rId30"/>
    <p:sldId id="402" r:id="rId31"/>
    <p:sldId id="395" r:id="rId32"/>
    <p:sldId id="399" r:id="rId33"/>
    <p:sldId id="407" r:id="rId34"/>
    <p:sldId id="384" r:id="rId35"/>
    <p:sldId id="401" r:id="rId36"/>
    <p:sldId id="264" r:id="rId37"/>
    <p:sldId id="408" r:id="rId38"/>
    <p:sldId id="386" r:id="rId39"/>
    <p:sldId id="410" r:id="rId40"/>
    <p:sldId id="419" r:id="rId41"/>
    <p:sldId id="415" r:id="rId42"/>
    <p:sldId id="417" r:id="rId43"/>
    <p:sldId id="423" r:id="rId44"/>
    <p:sldId id="424" r:id="rId45"/>
    <p:sldId id="425" r:id="rId46"/>
    <p:sldId id="426" r:id="rId47"/>
    <p:sldId id="427" r:id="rId48"/>
    <p:sldId id="428" r:id="rId49"/>
    <p:sldId id="429" r:id="rId50"/>
    <p:sldId id="412" r:id="rId51"/>
    <p:sldId id="430" r:id="rId52"/>
    <p:sldId id="414" r:id="rId53"/>
    <p:sldId id="434" r:id="rId54"/>
    <p:sldId id="448" r:id="rId55"/>
    <p:sldId id="416" r:id="rId56"/>
    <p:sldId id="421" r:id="rId57"/>
    <p:sldId id="433" r:id="rId58"/>
    <p:sldId id="432" r:id="rId59"/>
    <p:sldId id="449" r:id="rId60"/>
    <p:sldId id="431" r:id="rId61"/>
    <p:sldId id="435" r:id="rId62"/>
    <p:sldId id="439" r:id="rId63"/>
    <p:sldId id="440" r:id="rId64"/>
    <p:sldId id="436" r:id="rId65"/>
    <p:sldId id="441" r:id="rId66"/>
    <p:sldId id="437" r:id="rId67"/>
    <p:sldId id="418" r:id="rId68"/>
    <p:sldId id="442" r:id="rId69"/>
    <p:sldId id="444" r:id="rId70"/>
    <p:sldId id="443" r:id="rId71"/>
    <p:sldId id="445" r:id="rId72"/>
    <p:sldId id="447" r:id="rId73"/>
    <p:sldId id="446" r:id="rId74"/>
    <p:sldId id="398" r:id="rId75"/>
    <p:sldId id="397" r:id="rId76"/>
    <p:sldId id="396" r:id="rId77"/>
    <p:sldId id="486" r:id="rId78"/>
    <p:sldId id="450" r:id="rId79"/>
    <p:sldId id="452" r:id="rId80"/>
    <p:sldId id="451" r:id="rId81"/>
    <p:sldId id="473" r:id="rId82"/>
    <p:sldId id="472" r:id="rId83"/>
    <p:sldId id="456" r:id="rId84"/>
    <p:sldId id="474" r:id="rId85"/>
    <p:sldId id="457" r:id="rId86"/>
    <p:sldId id="475" r:id="rId87"/>
    <p:sldId id="458" r:id="rId88"/>
    <p:sldId id="476" r:id="rId89"/>
    <p:sldId id="459" r:id="rId90"/>
    <p:sldId id="477" r:id="rId91"/>
    <p:sldId id="461" r:id="rId92"/>
    <p:sldId id="478" r:id="rId93"/>
    <p:sldId id="462" r:id="rId94"/>
    <p:sldId id="479" r:id="rId95"/>
    <p:sldId id="464" r:id="rId96"/>
    <p:sldId id="480" r:id="rId97"/>
    <p:sldId id="465" r:id="rId98"/>
    <p:sldId id="481" r:id="rId99"/>
    <p:sldId id="466" r:id="rId100"/>
    <p:sldId id="490" r:id="rId101"/>
    <p:sldId id="492" r:id="rId102"/>
    <p:sldId id="502" r:id="rId103"/>
    <p:sldId id="501" r:id="rId104"/>
    <p:sldId id="491" r:id="rId105"/>
    <p:sldId id="488" r:id="rId106"/>
    <p:sldId id="487" r:id="rId107"/>
    <p:sldId id="493" r:id="rId108"/>
    <p:sldId id="489" r:id="rId109"/>
    <p:sldId id="482" r:id="rId110"/>
    <p:sldId id="467" r:id="rId111"/>
    <p:sldId id="494" r:id="rId112"/>
    <p:sldId id="483" r:id="rId113"/>
    <p:sldId id="499" r:id="rId114"/>
    <p:sldId id="468" r:id="rId115"/>
    <p:sldId id="485" r:id="rId116"/>
    <p:sldId id="469" r:id="rId117"/>
    <p:sldId id="484" r:id="rId118"/>
    <p:sldId id="495" r:id="rId119"/>
    <p:sldId id="496" r:id="rId120"/>
    <p:sldId id="497" r:id="rId121"/>
    <p:sldId id="498" r:id="rId122"/>
    <p:sldId id="500" r:id="rId123"/>
  </p:sldIdLst>
  <p:sldSz cx="12192000" cy="6858000"/>
  <p:notesSz cx="6797675" cy="9928225"/>
  <p:defaultTextStyle>
    <a:defPPr>
      <a:defRPr lang="nl-NL"/>
    </a:defPPr>
    <a:lvl1pPr algn="l" rtl="0" eaLnBrk="0" fontAlgn="base" hangingPunct="0">
      <a:spcBef>
        <a:spcPct val="0"/>
      </a:spcBef>
      <a:spcAft>
        <a:spcPct val="0"/>
      </a:spcAft>
      <a:defRPr kern="1200">
        <a:solidFill>
          <a:schemeClr val="tx1"/>
        </a:solidFill>
        <a:latin typeface="Rockwell" panose="02060603020205020403" pitchFamily="18" charset="0"/>
        <a:ea typeface="+mn-ea"/>
        <a:cs typeface="+mn-cs"/>
      </a:defRPr>
    </a:lvl1pPr>
    <a:lvl2pPr marL="457200" algn="l" rtl="0" eaLnBrk="0" fontAlgn="base" hangingPunct="0">
      <a:spcBef>
        <a:spcPct val="0"/>
      </a:spcBef>
      <a:spcAft>
        <a:spcPct val="0"/>
      </a:spcAft>
      <a:defRPr kern="1200">
        <a:solidFill>
          <a:schemeClr val="tx1"/>
        </a:solidFill>
        <a:latin typeface="Rockwell" panose="02060603020205020403" pitchFamily="18" charset="0"/>
        <a:ea typeface="+mn-ea"/>
        <a:cs typeface="+mn-cs"/>
      </a:defRPr>
    </a:lvl2pPr>
    <a:lvl3pPr marL="914400" algn="l" rtl="0" eaLnBrk="0" fontAlgn="base" hangingPunct="0">
      <a:spcBef>
        <a:spcPct val="0"/>
      </a:spcBef>
      <a:spcAft>
        <a:spcPct val="0"/>
      </a:spcAft>
      <a:defRPr kern="1200">
        <a:solidFill>
          <a:schemeClr val="tx1"/>
        </a:solidFill>
        <a:latin typeface="Rockwell" panose="02060603020205020403" pitchFamily="18" charset="0"/>
        <a:ea typeface="+mn-ea"/>
        <a:cs typeface="+mn-cs"/>
      </a:defRPr>
    </a:lvl3pPr>
    <a:lvl4pPr marL="1371600" algn="l" rtl="0" eaLnBrk="0" fontAlgn="base" hangingPunct="0">
      <a:spcBef>
        <a:spcPct val="0"/>
      </a:spcBef>
      <a:spcAft>
        <a:spcPct val="0"/>
      </a:spcAft>
      <a:defRPr kern="1200">
        <a:solidFill>
          <a:schemeClr val="tx1"/>
        </a:solidFill>
        <a:latin typeface="Rockwell" panose="02060603020205020403" pitchFamily="18" charset="0"/>
        <a:ea typeface="+mn-ea"/>
        <a:cs typeface="+mn-cs"/>
      </a:defRPr>
    </a:lvl4pPr>
    <a:lvl5pPr marL="1828800" algn="l" rtl="0" eaLnBrk="0" fontAlgn="base" hangingPunct="0">
      <a:spcBef>
        <a:spcPct val="0"/>
      </a:spcBef>
      <a:spcAft>
        <a:spcPct val="0"/>
      </a:spcAft>
      <a:defRPr kern="1200">
        <a:solidFill>
          <a:schemeClr val="tx1"/>
        </a:solidFill>
        <a:latin typeface="Rockwell" panose="02060603020205020403" pitchFamily="18" charset="0"/>
        <a:ea typeface="+mn-ea"/>
        <a:cs typeface="+mn-cs"/>
      </a:defRPr>
    </a:lvl5pPr>
    <a:lvl6pPr marL="2286000" algn="l" defTabSz="914400" rtl="0" eaLnBrk="1" latinLnBrk="0" hangingPunct="1">
      <a:defRPr kern="1200">
        <a:solidFill>
          <a:schemeClr val="tx1"/>
        </a:solidFill>
        <a:latin typeface="Rockwell" panose="02060603020205020403" pitchFamily="18" charset="0"/>
        <a:ea typeface="+mn-ea"/>
        <a:cs typeface="+mn-cs"/>
      </a:defRPr>
    </a:lvl6pPr>
    <a:lvl7pPr marL="2743200" algn="l" defTabSz="914400" rtl="0" eaLnBrk="1" latinLnBrk="0" hangingPunct="1">
      <a:defRPr kern="1200">
        <a:solidFill>
          <a:schemeClr val="tx1"/>
        </a:solidFill>
        <a:latin typeface="Rockwell" panose="02060603020205020403" pitchFamily="18" charset="0"/>
        <a:ea typeface="+mn-ea"/>
        <a:cs typeface="+mn-cs"/>
      </a:defRPr>
    </a:lvl7pPr>
    <a:lvl8pPr marL="3200400" algn="l" defTabSz="914400" rtl="0" eaLnBrk="1" latinLnBrk="0" hangingPunct="1">
      <a:defRPr kern="1200">
        <a:solidFill>
          <a:schemeClr val="tx1"/>
        </a:solidFill>
        <a:latin typeface="Rockwell" panose="02060603020205020403" pitchFamily="18" charset="0"/>
        <a:ea typeface="+mn-ea"/>
        <a:cs typeface="+mn-cs"/>
      </a:defRPr>
    </a:lvl8pPr>
    <a:lvl9pPr marL="3657600" algn="l" defTabSz="914400" rtl="0" eaLnBrk="1" latinLnBrk="0" hangingPunct="1">
      <a:defRPr kern="1200">
        <a:solidFill>
          <a:schemeClr val="tx1"/>
        </a:solidFill>
        <a:latin typeface="Rockwell" panose="02060603020205020403" pitchFamily="18"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CF31"/>
    <a:srgbClr val="0096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1732" autoAdjust="0"/>
  </p:normalViewPr>
  <p:slideViewPr>
    <p:cSldViewPr snapToGrid="0">
      <p:cViewPr varScale="1">
        <p:scale>
          <a:sx n="104" d="100"/>
          <a:sy n="104" d="100"/>
        </p:scale>
        <p:origin x="756" y="72"/>
      </p:cViewPr>
      <p:guideLst/>
    </p:cSldViewPr>
  </p:slideViewPr>
  <p:outlineViewPr>
    <p:cViewPr>
      <p:scale>
        <a:sx n="33" d="100"/>
        <a:sy n="33" d="100"/>
      </p:scale>
      <p:origin x="0" y="-45264"/>
    </p:cViewPr>
  </p:outlineViewPr>
  <p:notesTextViewPr>
    <p:cViewPr>
      <p:scale>
        <a:sx n="1" d="1"/>
        <a:sy n="1" d="1"/>
      </p:scale>
      <p:origin x="0" y="0"/>
    </p:cViewPr>
  </p:notesTextViewPr>
  <p:notesViewPr>
    <p:cSldViewPr snapToGrid="0">
      <p:cViewPr varScale="1">
        <p:scale>
          <a:sx n="89" d="100"/>
          <a:sy n="89" d="100"/>
        </p:scale>
        <p:origin x="3816"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notesMaster" Target="notesMasters/notes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7:30:32.886"/>
    </inkml:context>
    <inkml:brush xml:id="br0">
      <inkml:brushProperty name="width" value="0.05" units="cm"/>
      <inkml:brushProperty name="height" value="0.05" units="cm"/>
      <inkml:brushProperty name="color" value="#008C3A"/>
    </inkml:brush>
  </inkml:definitions>
  <inkml:trace contextRef="#ctx0" brushRef="#br0">0 1804 24575,'2'-47'0,"10"-55"0,1-43 0,-14 74 0,2-53 0,-1 121 0,1 1 0,-1-1 0,1 1 0,0-1 0,0 1 0,0-1 0,0 1 0,0 0 0,0-1 0,1 1 0,-1 0 0,1 0 0,-1 0 0,1 0 0,0 0 0,0 1 0,0-1 0,0 0 0,0 1 0,0-1 0,0 1 0,1 0 0,-1 0 0,0 0 0,1 0 0,-1 0 0,1 0 0,-1 1 0,1-1 0,3 1 0,9-2 0,1 0 0,0 2 0,30 2 0,-21 0 0,-11 0 0,-1 0 0,1 1 0,-1 0 0,0 1 0,0 0 0,0 1 0,23 13 0,-24-11 0,1-1 0,-1 0 0,1-1 0,1 0 0,-1-1 0,1-1 0,-1 0 0,18 1 0,13-3 0,132 10 0,-53 15 0,-122-26 0,1 0 0,-1 0 0,1 0 0,-1 0 0,0 0 0,1 0 0,-1-1 0,1 1 0,-1 0 0,0-1 0,1 1 0,-1-1 0,0 1 0,0-1 0,1 0 0,-1 1 0,0-1 0,0 0 0,0 0 0,0 0 0,0 0 0,0 0 0,0 0 0,0 0 0,0 0 0,-1-1 0,1 1 0,0 0 0,-1 0 0,1-1 0,-1 1 0,1-2 0,12-56 0,-5 19 0,-4 30 0,1 0 0,0 1 0,1-1 0,0 2 0,1-1 0,-1 1 0,2-1 0,-1 2 0,1-1 0,0 1 0,1 1 0,11-8 0,8-3 0,0 3 0,57-22 0,-80 34 0,0 1 0,0-1 0,0 1 0,0 0 0,1 0 0,-1 1 0,0-1 0,1 1 0,-1 1 0,0-1 0,1 1 0,-1-1 0,0 1 0,0 1 0,9 2 0,0 3 0,0 0 0,-1 1 0,25 19 0,-28-19 0,0 0 0,0-1 0,1-1 0,-1 0 0,2 0 0,-1-1 0,0 0 0,16 3 0,30 3 0,0-2 0,1-3 0,0-3 0,66-4 0,-116 0 0,1 0 0,-1 0 0,1 0 0,-1-1 0,0-1 0,1 1 0,-1-1 0,-1-1 0,1 1 0,0-1 0,-1-1 0,0 1 0,0-1 0,0-1 0,0 1 0,-1-1 0,0 0 0,0-1 0,-1 1 0,1-1 0,-2 0 0,1 0 0,-1-1 0,0 0 0,0 1 0,-1-1 0,0 0 0,-1-1 0,1 1 0,-2 0 0,1-1 0,-1 1 0,0-1 0,-1-10 0,-2-14 0,1 17 0,1 1 0,0-1 0,1 0 0,3-17 0,-2 27 0,0-1 0,0 1 0,0 0 0,1 0 0,0 1 0,0-1 0,0 1 0,1-1 0,0 1 0,0 0 0,0 0 0,1 1 0,7-8 0,-5 7 0,0 0 0,-1 0 0,2 0 0,-1 1 0,1 0 0,-1 1 0,1-1 0,0 1 0,0 1 0,0 0 0,1 0 0,-1 0 0,0 1 0,1 0 0,-1 1 0,1 0 0,-1 0 0,1 1 0,-1 0 0,1 1 0,-1 0 0,0 0 0,0 0 0,0 1 0,0 0 0,0 1 0,-1 0 0,1 0 0,-1 1 0,0 0 0,0 0 0,-1 0 0,0 1 0,0 0 0,6 7 0,-6-6 0,0 0 0,1 0 0,0 0 0,0-1 0,1-1 0,-1 1 0,1-1 0,0 0 0,1-1 0,-1 0 0,17 5 0,10 1 0,65 11 0,-2-1 0,-80-16 0,0-1 0,-1 0 0,1-1 0,0-1 0,0-1 0,0 0 0,36-6 0,0-5 0,65-22 0,-83 22 0,-27 8 0,0 0 0,0-1 0,-1 0 0,1 0 0,-1-1 0,0 0 0,-1 0 0,1-1 0,-1 0 0,0 0 0,0-1 0,-1 0 0,0 0 0,0-1 0,5-9 0,0-2 0,-2-1 0,0 1 0,-1-2 0,-1 1 0,6-33 0,-9 40 0,0 0 0,1 0 0,1 1 0,0-1 0,1 1 0,0 0 0,1 1 0,0 0 0,1 0 0,0 1 0,11-10 0,12-16 0,-29 33 0,0-1 0,0 0 0,0 1 0,-1-1 0,0-1 0,1 1 0,-1 0 0,-1 0 0,1-1 0,-1 1 0,0-1 0,0 1 0,1-9 0,-2 2 0,-1 1 0,0-1 0,0 0 0,-6-15 0,4 11 0,2 12 0,0-1 0,1 1 0,-1 0 0,1-1 0,-1 1 0,1 0 0,0-1 0,1 1 0,-1 0 0,0 0 0,1-1 0,0 1 0,0 0 0,0 0 0,0 0 0,0 0 0,1 0 0,-1 0 0,1 0 0,2-3 0,-1 3 0,1 0 0,-1 0 0,1 0 0,-1 1 0,1 0 0,0-1 0,0 1 0,0 1 0,0-1 0,0 1 0,0-1 0,1 1 0,5-1 0,6 1 0,-1 0 0,1 0 0,0 2 0,-1 0 0,1 0 0,-1 2 0,28 7 0,-12 0 0,-9-3 0,1 0 0,39 6 0,-54-12 0,0-1 0,0 0 0,0 0 0,0 0 0,0-1 0,0 0 0,0-1 0,0 0 0,0 0 0,0-1 0,12-6 0,9-7 0,-1-1 0,-1-1 0,-1-2 0,0-1 0,32-34 0,-52 48-170,0 1-1,-1-1 0,-1 1 1,1-2-1,-1 1 0,0 0 1,3-9-1,2-13-6655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B144D0E-552B-49A8-BFBE-6D02FF47EFE1}" type="datetimeFigureOut">
              <a:rPr lang="nl-NL" smtClean="0"/>
              <a:t>8-2-2022</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D06364B2-780B-4B93-8B51-FE40392C36E3}" type="slidenum">
              <a:rPr lang="nl-NL" smtClean="0"/>
              <a:t>‹nr.›</a:t>
            </a:fld>
            <a:endParaRPr lang="nl-NL"/>
          </a:p>
        </p:txBody>
      </p:sp>
    </p:spTree>
    <p:extLst>
      <p:ext uri="{BB962C8B-B14F-4D97-AF65-F5344CB8AC3E}">
        <p14:creationId xmlns:p14="http://schemas.microsoft.com/office/powerpoint/2010/main" val="314097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1</a:t>
            </a:fld>
            <a:endParaRPr lang="nl-NL"/>
          </a:p>
        </p:txBody>
      </p:sp>
    </p:spTree>
    <p:extLst>
      <p:ext uri="{BB962C8B-B14F-4D97-AF65-F5344CB8AC3E}">
        <p14:creationId xmlns:p14="http://schemas.microsoft.com/office/powerpoint/2010/main" val="3935772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baseline="0" dirty="0"/>
              <a:t>Onze Wil kan door tal van factoren beperkt of gevangen worden. Trauma is daar -in mijn optiek- de belangrijkste oorzaak van. Psychologisch beschouwd is de Wil hierdoor niet langer vrij. Maar het onderwerp van de Vrije Wil wordt meestal op een filosofisch niveau beschouwd. En omdat deze filosofische concepten in het denken over de Vrije Wil zo dominant zijn, worden ze hier getoond. Er wordt binnen het denken over de Vrije Wil een harde strijd gevoerd. Tussen de die harde Deterministen (er is geen vrije wil) en de Libertijnen (er is absoluut wel sprake van een vrije wil). Daartussen staan de </a:t>
            </a:r>
            <a:r>
              <a:rPr lang="nl-NL" baseline="0" dirty="0" err="1"/>
              <a:t>Compatibilisten</a:t>
            </a:r>
            <a:r>
              <a:rPr lang="nl-NL" baseline="0" dirty="0"/>
              <a:t>. </a:t>
            </a:r>
          </a:p>
        </p:txBody>
      </p:sp>
      <p:sp>
        <p:nvSpPr>
          <p:cNvPr id="4" name="Tijdelijke aanduiding voor dianummer 3"/>
          <p:cNvSpPr>
            <a:spLocks noGrp="1"/>
          </p:cNvSpPr>
          <p:nvPr>
            <p:ph type="sldNum" sz="quarter" idx="10"/>
          </p:nvPr>
        </p:nvSpPr>
        <p:spPr/>
        <p:txBody>
          <a:bodyPr/>
          <a:lstStyle/>
          <a:p>
            <a:fld id="{8D927171-FEF0-46F0-8003-995767E1CEA2}" type="slidenum">
              <a:rPr lang="nl-NL" smtClean="0"/>
              <a:pPr/>
              <a:t>10</a:t>
            </a:fld>
            <a:endParaRPr lang="nl-NL"/>
          </a:p>
        </p:txBody>
      </p:sp>
    </p:spTree>
    <p:extLst>
      <p:ext uri="{BB962C8B-B14F-4D97-AF65-F5344CB8AC3E}">
        <p14:creationId xmlns:p14="http://schemas.microsoft.com/office/powerpoint/2010/main" val="6627649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gevolg van de Bevrijding van de Wil is herstel van het Gezonde Ik. Vergroening noem ik dat. Letterlijk en figuurlijk. Je gaat steeds meer op je natuurlijke Zelf vertrouwen. En bent minder afhankelijk van de buitenwereld. Het resultaat van dit proces is dat je steeds meer geneigd zult zijn om je eigen Pad, het Autonome Pad te gaan volgen. Je bent immers niet bang meer…</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100</a:t>
            </a:fld>
            <a:endParaRPr lang="nl-NL"/>
          </a:p>
        </p:txBody>
      </p:sp>
    </p:spTree>
    <p:extLst>
      <p:ext uri="{BB962C8B-B14F-4D97-AF65-F5344CB8AC3E}">
        <p14:creationId xmlns:p14="http://schemas.microsoft.com/office/powerpoint/2010/main" val="10844614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komen doordat we ons bevrijd hebben van de valse illusies, weer in contact met onze wezenlijke behoeften. Autonomie en Verbinding (en expressies van deze behoeften) en met onze </a:t>
            </a:r>
            <a:r>
              <a:rPr lang="nl-NL" dirty="0" err="1"/>
              <a:t>OerWil</a:t>
            </a:r>
            <a:r>
              <a:rPr lang="nl-NL" dirty="0"/>
              <a:t>. We </a:t>
            </a:r>
            <a:r>
              <a:rPr lang="nl-NL" dirty="0" err="1"/>
              <a:t>ont-dekken</a:t>
            </a:r>
            <a:r>
              <a:rPr lang="nl-NL" dirty="0"/>
              <a:t> dat alle Ontwortelde Willen en hun verlangens in feite schaduwen/vervormingen waren van de </a:t>
            </a:r>
            <a:r>
              <a:rPr lang="nl-NL" dirty="0" err="1"/>
              <a:t>OerWil</a:t>
            </a:r>
            <a:r>
              <a:rPr lang="nl-NL" dirty="0"/>
              <a:t> en </a:t>
            </a:r>
            <a:r>
              <a:rPr lang="nl-NL" dirty="0" err="1"/>
              <a:t>Oerbehoeften</a:t>
            </a:r>
            <a:r>
              <a:rPr lang="nl-NL" dirty="0"/>
              <a:t> die eronder liggen. Onze gezonde groene oervorm komt na de bevrijding weer tot onze beschikking. De verschillende kwaliteiten van de </a:t>
            </a:r>
            <a:r>
              <a:rPr lang="nl-NL" dirty="0" err="1"/>
              <a:t>OerWil</a:t>
            </a:r>
            <a:r>
              <a:rPr lang="nl-NL" dirty="0"/>
              <a:t> liggen verborgen onder de Ontwortelde Willen. Tezamen noem ik deze de Scheppende Wil. Hier zie ik een analogie met de beroemde grotmythe van Plato. In deze mythe kijken een aantal geketende mensen in een grot naar een aantal afbeelding op de muur. Ze zijn in de veronderstelling dat deze afbeeldingen werkelijk zijn. Eén van de geketende mensen wordt op een dag onrustig en gaat draaien en bewegen. Hij komt op enig moment los en draait zich om. Dan ziet hij een vuur achter zich branden. En voor dit vuur worden de originele voorwerpen voorbij gedragen. De afbeelding op de muur zijn dus slechts schaduwen van de echte voorwerpen! Hij wil dit delen met zijn medemensen. Maar hij wordt weggehoond. Bevrijd zijn van je ketenen en je Ontwortelde Wil kan dus een eenzame ervaring zijn. Maar wie zichzelf bevrijd heeft, heeft zichzelf teruggevonden. En is per definitie al-een. </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1529386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zien we het proces van de Ontmanteling van de (ontwortelde) Wil. Iedere keer dat we met onze Gezonde Ik besluiten om een gevoel van Schuld, Schaamte, Pijn of Angst niet af te weren, maar juist toe te laten, ontmantelen we iets van onze Ontwortelde Wil. Hetzelfde gebeurt in wezen als onze Ontwortelde Wil (of delen van deze Ontwortelde Wil) crasht, plotseling niet meer functioneert. Zo zag ik afgelopen week een client, die mij letterlijk vertelde dat een aantal overlevingsstrategieën die hem controle, veiligheid en zekerheid gaven, het ineens niet meer deden. Hij kan niets meer onthouden, en heeft het gevoel dat hij op het punt staat alles kwijt te raken. Zijn baan, zijn relatie. In mijn optiek vallen zijn ontwortelde Willen plotseling weg, die hij in de loop der tijd heeft ontwikkeld, en nu komen alsnog de onderliggende trauma’s aan de oppervlakte. Een crisis, die ook een kans inhoudt, zoals jullie inmiddels begrijpen. Maar die wel een groene omgeving vraagt, om benut te worden.  Maar als de kans benut wordt, gaat iemand zijn ware potentieel, zijn oorspronkelijke Zelf ervaren.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102</a:t>
            </a:fld>
            <a:endParaRPr lang="nl-NL"/>
          </a:p>
        </p:txBody>
      </p:sp>
    </p:spTree>
    <p:extLst>
      <p:ext uri="{BB962C8B-B14F-4D97-AF65-F5344CB8AC3E}">
        <p14:creationId xmlns:p14="http://schemas.microsoft.com/office/powerpoint/2010/main" val="10684442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zien we hoe de kwaliteiten van het oorspronkelijke Zelf, als de Ontwortelde Willen zijn ontmanteld, steeds meer door ons heen kunnen schijnen. De Oer-Wil en de Oervormen komen (grotendeels) weer tot expressie.</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103</a:t>
            </a:fld>
            <a:endParaRPr lang="nl-NL"/>
          </a:p>
        </p:txBody>
      </p:sp>
    </p:spTree>
    <p:extLst>
      <p:ext uri="{BB962C8B-B14F-4D97-AF65-F5344CB8AC3E}">
        <p14:creationId xmlns:p14="http://schemas.microsoft.com/office/powerpoint/2010/main" val="12899151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actieve en creatieve expressie van de </a:t>
            </a:r>
            <a:r>
              <a:rPr lang="nl-NL" dirty="0" err="1"/>
              <a:t>OerWil</a:t>
            </a:r>
            <a:r>
              <a:rPr lang="nl-NL" dirty="0"/>
              <a:t> (yang) noem ik de Scheppende Wil. De Scheppende Wil kenmerkt zich door een aantal kwaliteiten. Deze kwaliteiten zijn de grond/oer vormen van de schaduwen die je in de reactieve Ontwortelde Willen ziet terugkomen. Als je de kwaliteiten van de Scheppende Wil op een rij zet, zie je dat ze in staat is om grote dingen te manifesteren.</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104</a:t>
            </a:fld>
            <a:endParaRPr lang="nl-NL"/>
          </a:p>
        </p:txBody>
      </p:sp>
    </p:spTree>
    <p:extLst>
      <p:ext uri="{BB962C8B-B14F-4D97-AF65-F5344CB8AC3E}">
        <p14:creationId xmlns:p14="http://schemas.microsoft.com/office/powerpoint/2010/main" val="32566504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Scheppende Wil dus. De groene oervorm van alle Ontwortelde Willen, die ons aanzet tot </a:t>
            </a:r>
            <a:r>
              <a:rPr lang="nl-NL" dirty="0" err="1"/>
              <a:t>zelf-expressie</a:t>
            </a:r>
            <a:r>
              <a:rPr lang="nl-NL" dirty="0"/>
              <a:t>. Ons zelf laten zien en iets wezenlijks realiseren op deze aarde. De Scheppende Wil is van nature aanwezig bij jonge kinderen, die nog niet met de snelweg mentaliteit zijn vergiftigd. In de ideale wereld blijft de Scheppende Wil bij het kind behouden. Daar heeft het dan wel zogenaamde </a:t>
            </a:r>
            <a:r>
              <a:rPr lang="nl-NL" dirty="0" err="1"/>
              <a:t>OerOuders</a:t>
            </a:r>
            <a:r>
              <a:rPr lang="nl-NL" dirty="0"/>
              <a:t> voor nodig, die hem of haar voorzien in zijn oer-behoeften. Aangezien we hebben gezien dat dit vaak niet het geval is, raakt het kind het contact met zijn Scheppende Wil vaak in meer of mindere mate kwijt. Maar het leven geeft genoeg kansen om de Scheppende Wil weer terug te vinden. En als dit op latere leeftijd lukt kan de weer </a:t>
            </a:r>
            <a:r>
              <a:rPr lang="nl-NL" dirty="0" err="1"/>
              <a:t>vergroende</a:t>
            </a:r>
            <a:r>
              <a:rPr lang="nl-NL" dirty="0"/>
              <a:t> mens gaan creëren en innoveren. Hij bruist van de energie, en wordt een kanaal voor informatie die door hem heen stroomt. Met focus en passie weet hij deze informatie in een vorm te gieten. Het Universum ondersteunt hem hierin.</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3274754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Scheppende Wil is in wezen de mannelijke polariteit (yang) van de </a:t>
            </a:r>
            <a:r>
              <a:rPr lang="nl-NL" dirty="0" err="1"/>
              <a:t>OerWil</a:t>
            </a:r>
            <a:r>
              <a:rPr lang="nl-NL" dirty="0"/>
              <a:t> die zichzelf Bewust is geworden en zichzelf/zijn essentie tot Expressie brengt. Dit kan bijvoorbeeld in de vorm van een boek, kunstwerk, of project waar hij zijn ziel en zaligheid in legt. De vorm is een verlengstuk van wie hij/zij in wezen is. Zoals gezegd, de Scheppende Wil komt van nature vrij door en na de Bevrijding van de Wil. Toch kun je ook de Scheppende Wil een handje helpen door voedende, groene, creatieve en inspirerende ervaringen op te zoeken. Bijvoorbeeld een cursus Intuïtief Schilderen. Of het lezen van de boeken van Wayne </a:t>
            </a:r>
            <a:r>
              <a:rPr lang="nl-NL" dirty="0" err="1"/>
              <a:t>Dyer</a:t>
            </a:r>
            <a:r>
              <a:rPr lang="nl-NL" dirty="0"/>
              <a:t>, inmiddels overleden, die voor mij een grote inspiratiebron zijn geweest. Een therapievorm die inspeelt op het contact maken met de scheppende wil is de Creatieve Therapie. Bijvoorbeeld door met klei te werken, te boetseren, kun je vanzelf iets laten ontstaan, wat weer een uitdrukking is van wie je nu bent. De oplossingsgerichte psychotherapie laat je vanuit de wondervraag exploreren hoe je zou leven als er geen belemmeringen zouden zijn. En dit vervolgens in het hier en nu te gaan ervaren en scheppen. De Jungiaanse Therapie werkt vanuit de zogenaamde Archetypen. Door contact te maken met deze oer-rollen, van de Koning, de Nar, de Strijder, de Moeder….kunnen we deze krachtige energie gebruiken om in ons leven te manifesteren. </a:t>
            </a:r>
          </a:p>
          <a:p>
            <a:endParaRPr lang="nl-NL" dirty="0"/>
          </a:p>
          <a:p>
            <a:r>
              <a:rPr lang="nl-NL" dirty="0"/>
              <a:t>De Scheppende Wil kent overigens ook een schaduw kant. Als de Ontwortelde Willetjes nog onvoldoende ontmanteld zijn en de Scheppende wil zich toch al gaat manifesteren dan kan de grootheidswaan opspelen. Het Ik is nog niet voldoende geaard en gaat dan naast zijn schoenen lopen. Hij meent de waarheid in pacht te hebben en kan sektarische en dictatoriale trekken krijgen</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106</a:t>
            </a:fld>
            <a:endParaRPr lang="nl-NL"/>
          </a:p>
        </p:txBody>
      </p:sp>
    </p:spTree>
    <p:extLst>
      <p:ext uri="{BB962C8B-B14F-4D97-AF65-F5344CB8AC3E}">
        <p14:creationId xmlns:p14="http://schemas.microsoft.com/office/powerpoint/2010/main" val="327347086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de Scheppende Wil zich heeft kunnen manifesteren treedt de spreekwoordelijke winter van de </a:t>
            </a:r>
            <a:r>
              <a:rPr lang="nl-NL" dirty="0" err="1"/>
              <a:t>WilCyclus</a:t>
            </a:r>
            <a:r>
              <a:rPr lang="nl-NL" dirty="0"/>
              <a:t> in. Het Doen, de actieve modus (yang), gaat zich steeds meer afwisselen met het Zijn, de berustende modus (yin). Deze verandering wordt in gang gezet doordat de Instinctieve Wil, waar ik straks nog iets meer over ga zeggen, zich aan het terugtrekken is. De eigen overleving, het eigen voortbestaan is minder belangrijk geworden, nu we ons Zelf hebben gerealiseerd. En met het verflauwen van de Instinctieve Wil komt er meer en meer ruimte voor wat ik noem de Accepterende Wil. De Accepterende Wil kenmerkt zich door </a:t>
            </a:r>
            <a:r>
              <a:rPr lang="nl-NL" dirty="0" err="1"/>
              <a:t>zelf-acceptatie</a:t>
            </a:r>
            <a:r>
              <a:rPr lang="nl-NL" dirty="0"/>
              <a:t> en mededogen. In mijn boek is een treffende omschrijving van de Accepterende Wil terug te lezen.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107</a:t>
            </a:fld>
            <a:endParaRPr lang="nl-NL"/>
          </a:p>
        </p:txBody>
      </p:sp>
    </p:spTree>
    <p:extLst>
      <p:ext uri="{BB962C8B-B14F-4D97-AF65-F5344CB8AC3E}">
        <p14:creationId xmlns:p14="http://schemas.microsoft.com/office/powerpoint/2010/main" val="34371947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volgende </a:t>
            </a:r>
            <a:r>
              <a:rPr lang="nl-NL" dirty="0" err="1"/>
              <a:t>Wilfase</a:t>
            </a:r>
            <a:r>
              <a:rPr lang="nl-NL" dirty="0"/>
              <a:t> die we tegenkomen is die van de Accepterende Wil. We laten de manifestatie achter ons en komen tot ‘Zijn’, ‘Presentie’. We accepteren onszelf en het bestaan. We werken toe naar de totale overgave.</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9086017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gedicht die de Accepterende Wil prachtig illustreert.</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1916436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Een uitgebreide uiteenzetting van het Determinisme en een aantal grote historische denkers in deze traditie vindt je in mijn boek terug. Maar in hoofdlijnen zien de Deterministen het Universum als een grote keten van oorzaken en gevolgen. Het Universum is ooit in beweging gezet, en alles wat er daarna gebeurt is een logische en onvermijdelijke keten van oorzaken en gevolgen. Dat jij nu leest over de Wil, precies op deze manier, is een logisch gevolg van al hetgeen in het Universum vooraf is gegaan. Het kon gewoon niet anders zijn. Een groot aantal filosofen, wetenschappers en ook spirituele tradities tappen uit dit vaatje. Er is in deze optiek geen sprake van een vrije wil in de mens. Dit discours is momenteel dominant. Zeker nadat hersenwetenschappers met experimenten aantoonden dat 500 </a:t>
            </a:r>
            <a:r>
              <a:rPr lang="nl-NL" dirty="0" err="1"/>
              <a:t>miliseconde</a:t>
            </a:r>
            <a:r>
              <a:rPr lang="nl-NL" dirty="0"/>
              <a:t> voordat iemand een glas van de tafel pakt er reeds hersenactiviteit meetbaar is die deze actie voorbereid. De mens voert uit wat een chemische fabriek in het brein produceert. Dus geen vrije wil. </a:t>
            </a:r>
            <a:endParaRPr lang="nl-NL" baseline="0" dirty="0"/>
          </a:p>
          <a:p>
            <a:r>
              <a:rPr lang="nl-NL" baseline="0" dirty="0"/>
              <a:t> </a:t>
            </a:r>
            <a:endParaRPr lang="nl-NL" dirty="0"/>
          </a:p>
        </p:txBody>
      </p:sp>
      <p:sp>
        <p:nvSpPr>
          <p:cNvPr id="4" name="Tijdelijke aanduiding voor dianummer 3"/>
          <p:cNvSpPr>
            <a:spLocks noGrp="1"/>
          </p:cNvSpPr>
          <p:nvPr>
            <p:ph type="sldNum" sz="quarter" idx="10"/>
          </p:nvPr>
        </p:nvSpPr>
        <p:spPr/>
        <p:txBody>
          <a:bodyPr/>
          <a:lstStyle/>
          <a:p>
            <a:fld id="{8D927171-FEF0-46F0-8003-995767E1CEA2}" type="slidenum">
              <a:rPr lang="nl-NL" smtClean="0"/>
              <a:pPr/>
              <a:t>11</a:t>
            </a:fld>
            <a:endParaRPr lang="nl-NL"/>
          </a:p>
        </p:txBody>
      </p:sp>
    </p:spTree>
    <p:extLst>
      <p:ext uri="{BB962C8B-B14F-4D97-AF65-F5344CB8AC3E}">
        <p14:creationId xmlns:p14="http://schemas.microsoft.com/office/powerpoint/2010/main" val="29783068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Accepterende Wil is de vrouwelijke polariteit van de </a:t>
            </a:r>
            <a:r>
              <a:rPr lang="nl-NL" dirty="0" err="1"/>
              <a:t>OerWil</a:t>
            </a:r>
            <a:r>
              <a:rPr lang="nl-NL" dirty="0"/>
              <a:t> (yin). Ze is volledig aanwezig en accepteert daarin alles wat is. Het hele leven met al zijn verschijningsvormen, diversiteit, polariteit, donker en licht. Dader en slachtoffer. Ze stelt ons in staat te vergeven, anderen en onszelf. We vinden vrede in het bestaan. De Accepterende Wil kent ook een schaduw. Als het leven en de pijn van het leven niet ten volle doorleefd is, en we mentaal proberen alles te accepteren, is er sprake van Dissociatie of een Spirituele </a:t>
            </a:r>
            <a:r>
              <a:rPr lang="nl-NL" dirty="0" err="1"/>
              <a:t>By-Pass</a:t>
            </a:r>
            <a:r>
              <a:rPr lang="nl-NL" dirty="0"/>
              <a:t>. </a:t>
            </a:r>
          </a:p>
          <a:p>
            <a:endParaRPr lang="nl-NL" dirty="0"/>
          </a:p>
          <a:p>
            <a:r>
              <a:rPr lang="nl-NL" dirty="0"/>
              <a:t>Je vindt in de Natuur altijd een voedingsbron voor de Accepterende Wil. Ze toont ons hoe alles ontstaat, groeit en weer verdwijnt. Zonder oordeel. Als we ons verbinden met de natuur krijgen we ook toegang tot deze staat. Een andere zelfhulpmethode vormt de Biecht, in welke vorm dan ook. Door onze eigen fouten/aandeel te erkennen, kan het gezonde Ik gaan groeien. Het boek ‘Wonder van Vergeving’ is een pareltje, met daarin oefeningen in vergeving die de accepterende Wil een zetje kunnen geven.</a:t>
            </a:r>
          </a:p>
          <a:p>
            <a:endParaRPr lang="nl-NL" dirty="0"/>
          </a:p>
          <a:p>
            <a:r>
              <a:rPr lang="nl-NL" dirty="0"/>
              <a:t>Qua ondersteuning kom je voor deze fase eerder bij een Geestelijk Verzorger, of Pastoraal Werker dan bij een Psycholoog. De Zijns-</a:t>
            </a:r>
            <a:r>
              <a:rPr lang="nl-NL" dirty="0" err="1"/>
              <a:t>orientatie</a:t>
            </a:r>
            <a:r>
              <a:rPr lang="nl-NL" dirty="0"/>
              <a:t> van Hans </a:t>
            </a:r>
            <a:r>
              <a:rPr lang="nl-NL" dirty="0" err="1"/>
              <a:t>Knibbe</a:t>
            </a:r>
            <a:r>
              <a:rPr lang="nl-NL" dirty="0"/>
              <a:t> biedt een integrale benadering, die erg ondersteunend kan zijn in het activeren van de Accepterende Wil. Net als de een keer eerder genoemde </a:t>
            </a:r>
            <a:r>
              <a:rPr lang="nl-NL" dirty="0" err="1"/>
              <a:t>Acceptance</a:t>
            </a:r>
            <a:r>
              <a:rPr lang="nl-NL" dirty="0"/>
              <a:t> &amp; Commitment </a:t>
            </a:r>
            <a:r>
              <a:rPr lang="nl-NL" dirty="0" err="1"/>
              <a:t>therapy</a:t>
            </a:r>
            <a:r>
              <a:rPr lang="nl-NL" dirty="0"/>
              <a:t>.</a:t>
            </a:r>
          </a:p>
          <a:p>
            <a:endParaRPr lang="nl-NL" dirty="0"/>
          </a:p>
          <a:p>
            <a:r>
              <a:rPr lang="nl-NL" dirty="0"/>
              <a:t>De Accepterende Wil omarmt al wat is…maar moet in het aangezicht van de dood nog de ultieme test ondergaan. Acceptatie van het niet-Zijn.</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110</a:t>
            </a:fld>
            <a:endParaRPr lang="nl-NL"/>
          </a:p>
        </p:txBody>
      </p:sp>
    </p:spTree>
    <p:extLst>
      <p:ext uri="{BB962C8B-B14F-4D97-AF65-F5344CB8AC3E}">
        <p14:creationId xmlns:p14="http://schemas.microsoft.com/office/powerpoint/2010/main" val="4737396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Tot slot, en om te beginnen, was en is er nog de Instinctieve Wil. De </a:t>
            </a:r>
            <a:r>
              <a:rPr lang="nl-NL" dirty="0" err="1"/>
              <a:t>Wilfase</a:t>
            </a:r>
            <a:r>
              <a:rPr lang="nl-NL" dirty="0"/>
              <a:t> die ons vanaf het begin heeft beschermd tegen de oerangst voor het niet-Zijn. Het is de </a:t>
            </a:r>
            <a:r>
              <a:rPr lang="nl-NL" dirty="0" err="1"/>
              <a:t>Wilfase</a:t>
            </a:r>
            <a:r>
              <a:rPr lang="nl-NL" dirty="0"/>
              <a:t> die het </a:t>
            </a:r>
            <a:r>
              <a:rPr lang="nl-NL" dirty="0" err="1"/>
              <a:t>het</a:t>
            </a:r>
            <a:r>
              <a:rPr lang="nl-NL" dirty="0"/>
              <a:t> langste volhoudt. De Instinctieve Wil stuurt in wezen het autonome zenuwstelsel aan. Maar nu de invloed van de Accepterende Wil steeds groter wordt en we in de verte de Transpersoonlijk Wil voelen naderen kan de Instinctieve Wil zich geleidelijk gaan terugtrekken. We geven ons over aan het grote mysterie. De Dood.</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3118211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Instinctieve Wil is de eerste en de laatste </a:t>
            </a:r>
            <a:r>
              <a:rPr lang="nl-NL" dirty="0" err="1"/>
              <a:t>Wilfase</a:t>
            </a:r>
            <a:r>
              <a:rPr lang="nl-NL" dirty="0"/>
              <a:t> die ons beschermt. Ze is een vreemde eend in de bijt van de Ontwortelde Wil. Of eigenlijk is ze de Moederkloek. Ze laat ons vechten (of vluchten) voor ons voortbestaan. Maar als dit niet mogelijk blijkt doet ze ons bevriezen. En sublimeert de angst voor de Dood in al die andere van haar afgeleide angsten. En worden de Ontwortelde Willen geboren. In de loop van ons bestaan ontmantelen we deze Ontwortelde Willen grotendeels. En na de manifestatiedrang van de Scheppende Wil heeft de Accepterende Wil ons grotendeels tot rust gebracht. Maar het duurt tot het allerlaatste moment voor we ons helemaal kunnen overgeven. Voor de Instinctieve Wil haar laatste adem uitblaast. In de loop van ons leven leidt de Instinctieve Wil doorgaans een wat teruggetrokken bestaan, gesublimeerd tot andere Ontwortelde Willetjes. Maar als ons leven in gevaar is treedt ze onmiddellijk op de voorgrond. Als de vecht- of vluchtreactie succesvol uitgevoerd en ontladen is, dan is er in feite geen probleem. Het wordt problematisch als de Instinctieve Wil haar opgebouwde energie niet succesvol kan ontladen, en er een vriesrespons komt. Het gezonde Ik wordt dan gesplitst en het overlevings-Ik en de Ontwortelde Willen gaat steeds meer de regie overnemen.</a:t>
            </a:r>
          </a:p>
          <a:p>
            <a:endParaRPr lang="nl-NL" dirty="0"/>
          </a:p>
          <a:p>
            <a:r>
              <a:rPr lang="nl-NL" dirty="0"/>
              <a:t>Om een hardnekkige Instinctieve Wil in ons leven tot bedaren te brengen kunnen we zelf het nodige doen. Bijvoorbeeld gebruik maken van de Transcendente Meditatie techniek. Ontwikkeld door Maharishi. </a:t>
            </a:r>
            <a:r>
              <a:rPr lang="nl-NL" dirty="0" err="1"/>
              <a:t>Mahesh</a:t>
            </a:r>
            <a:r>
              <a:rPr lang="nl-NL" dirty="0"/>
              <a:t> Yogi. Met behulp van een neutrale </a:t>
            </a:r>
            <a:r>
              <a:rPr lang="nl-NL" dirty="0" err="1"/>
              <a:t>manta</a:t>
            </a:r>
            <a:r>
              <a:rPr lang="nl-NL" dirty="0"/>
              <a:t> (klank) leert de beoefenaar stilte in zijn eigen bewustzijn te vinden. Voorbij de gedachtestroom te geraken. En in deze stilte, dit nulpunt, kan het lichaam en de geest herstellen van restanten stress.  Ook het gebruiken van de Hart Coherentie techniek die is ontwikkeld door het </a:t>
            </a:r>
            <a:r>
              <a:rPr lang="nl-NL" dirty="0" err="1"/>
              <a:t>Heart</a:t>
            </a:r>
            <a:r>
              <a:rPr lang="nl-NL" dirty="0"/>
              <a:t> Math </a:t>
            </a:r>
            <a:r>
              <a:rPr lang="nl-NL" dirty="0" err="1"/>
              <a:t>Institute</a:t>
            </a:r>
            <a:r>
              <a:rPr lang="nl-NL" dirty="0"/>
              <a:t>, kan zinvol zijn in het reduceren van de Instinctieve Wil. Door middel van een rustige buikademhaling kan de stress fysiologie direct worden veranderd. En wordt het hartritme aantoonbaar </a:t>
            </a:r>
            <a:r>
              <a:rPr lang="nl-NL" dirty="0" err="1"/>
              <a:t>coherenter</a:t>
            </a:r>
            <a:r>
              <a:rPr lang="nl-NL" dirty="0"/>
              <a:t>, wat weer leidt tot een verminderde afgifte van stresshormonen. Een zelfde effect kan het beluisteren van zogenaamde </a:t>
            </a:r>
            <a:r>
              <a:rPr lang="nl-NL" dirty="0" err="1"/>
              <a:t>Binaural</a:t>
            </a:r>
            <a:r>
              <a:rPr lang="nl-NL" dirty="0"/>
              <a:t> Beats hebben. Door een miniem verschil in frequentie van het geluid in het linkeroor en het rechteroor, gaat ons eigen brein het verschil compenseren. En hierdoor kunnen gewenste hersenfrequenties geactiveerd worden. Bijvoorbeeld de lage </a:t>
            </a:r>
            <a:r>
              <a:rPr lang="nl-NL" dirty="0" err="1"/>
              <a:t>Alpha</a:t>
            </a:r>
            <a:r>
              <a:rPr lang="nl-NL" dirty="0"/>
              <a:t> en extreem lage Delta frequentie die ons tot diepe ontspanning kunnen brengen. Om de Instinctieve Wil volledig te kunnen ontmantelen is bewustzijn van en over trauma cruciaal. Het boek De Tijger Ontwaakt van Peter </a:t>
            </a:r>
            <a:r>
              <a:rPr lang="nl-NL" dirty="0" err="1"/>
              <a:t>Levine</a:t>
            </a:r>
            <a:r>
              <a:rPr lang="nl-NL" dirty="0"/>
              <a:t> geeft een heel goed en metaforisch inzicht in de werking van de Instinctieve wil, en biedt een lichaamsgerichte methode om uit </a:t>
            </a:r>
            <a:r>
              <a:rPr lang="nl-NL" dirty="0" err="1"/>
              <a:t>freeze</a:t>
            </a:r>
            <a:r>
              <a:rPr lang="nl-NL" dirty="0"/>
              <a:t>-modus te komen. Ontdooien van de bevriezing betekent wel dat de onderdrukte (doods)angst weer gevoeld gaat worden. Ditmaal is het de kunst om dit lichamelijk volledig te doorvoelen. Eventueel kan er ondersteuning bij dit proces gezocht worden van een </a:t>
            </a:r>
            <a:r>
              <a:rPr lang="nl-NL" dirty="0" err="1"/>
              <a:t>Somatic</a:t>
            </a:r>
            <a:r>
              <a:rPr lang="nl-NL" dirty="0"/>
              <a:t> </a:t>
            </a:r>
            <a:r>
              <a:rPr lang="nl-NL" dirty="0" err="1"/>
              <a:t>Experience</a:t>
            </a:r>
            <a:r>
              <a:rPr lang="nl-NL" dirty="0"/>
              <a:t> therapeut. Deze helpt heel geleidelijk om via de ‘</a:t>
            </a:r>
            <a:r>
              <a:rPr lang="nl-NL" dirty="0" err="1"/>
              <a:t>felt</a:t>
            </a:r>
            <a:r>
              <a:rPr lang="nl-NL" dirty="0"/>
              <a:t>-sense’, dus het lichaamsbewustzijn, in combinatie met het gebruik van steun/hulpbronnen, de levensbedreigende situatie terug in het bewustzijn te krijgen. Vergelijkbaar werkt de </a:t>
            </a:r>
            <a:r>
              <a:rPr lang="nl-NL" dirty="0" err="1"/>
              <a:t>Gestalt</a:t>
            </a:r>
            <a:r>
              <a:rPr lang="nl-NL" dirty="0"/>
              <a:t> therapeut, die de afgebroken ‘</a:t>
            </a:r>
            <a:r>
              <a:rPr lang="nl-NL" dirty="0" err="1"/>
              <a:t>Gestalt</a:t>
            </a:r>
            <a:r>
              <a:rPr lang="nl-NL" dirty="0"/>
              <a:t>’, de emotie die dus naar binnen is geslagen, te voltooien en naar buiten te brengen. Tot slot kan, in het kader van het ontmantelen van de Instinctieve Wil het bezoek aan een Regressietherapeut zinvol zijn. Door te ervaren dat ervaringen in dit leven gekoppeld zijn aan ervaringen in eerdere levens en dat dit leven ertoe dient om ervaringen/niet uitgewerkte emoties uit een vorig leven alsnog te voltooien, komt alles in een ander perspectief te staan. We ontkomen niet aan ons lot, we kunnen het beter omarmen. De dood is geen einde, maar een doorgang.   </a:t>
            </a:r>
          </a:p>
          <a:p>
            <a:endParaRPr lang="nl-NL" dirty="0"/>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112</a:t>
            </a:fld>
            <a:endParaRPr lang="nl-NL"/>
          </a:p>
        </p:txBody>
      </p:sp>
    </p:spTree>
    <p:extLst>
      <p:ext uri="{BB962C8B-B14F-4D97-AF65-F5344CB8AC3E}">
        <p14:creationId xmlns:p14="http://schemas.microsoft.com/office/powerpoint/2010/main" val="10892416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ook de Scheppende, Accepterende en Instinctieve Wil zijn opgelost is het sprookje uit…Of is het </a:t>
            </a:r>
            <a:r>
              <a:rPr lang="nl-NL" dirty="0" err="1"/>
              <a:t>het</a:t>
            </a:r>
            <a:r>
              <a:rPr lang="nl-NL" dirty="0"/>
              <a:t> begin van een nieuw Sprookje?</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113</a:t>
            </a:fld>
            <a:endParaRPr lang="nl-NL"/>
          </a:p>
        </p:txBody>
      </p:sp>
    </p:spTree>
    <p:extLst>
      <p:ext uri="{BB962C8B-B14F-4D97-AF65-F5344CB8AC3E}">
        <p14:creationId xmlns:p14="http://schemas.microsoft.com/office/powerpoint/2010/main" val="27381879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we het bewustzijn vanuit een hogere dimensie beschouwen, de dimensie van de Ziel, dan zouden we ons kunnen voorstellen dat dit leven geen </a:t>
            </a:r>
            <a:r>
              <a:rPr lang="nl-NL" dirty="0" err="1"/>
              <a:t>toe-val</a:t>
            </a:r>
            <a:r>
              <a:rPr lang="nl-NL" dirty="0"/>
              <a:t> is. Onze plek op deze aarde, in deze tijd, met deze ouders, onder deze omstandigheden, heeft onze Ziel voor ons uitgekozen, zodat we precies de ervaringen op kunnen doen die we nodig hebben om de Ziel te Verlichten en het Donker bewust om te zetten in Licht. Onze Persoonlijkheid wordt dus voor het karretje van de Ziel gespannen. En krijgt het nodige voor de kiezen. Moet Ontworteld raken, de weg kwijt zijn, trauma’s ervaren, Dader worden, en dit onderweg erkennen en accepteren…teneinde de dualiteit te overstijgen en tot echte (Zelf)Liefde te komen. Als de Persoonlijkheid slaagt in deze missie, komt de Ziel verder in het proces naar Verlichting.   </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50080159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Transpersoonlijke Wil is in zekere zin de Wil van het Hogere Zelf, of de Ziel. En het Hogere Zelf kiest dus precies die omstandigheden en die ouders uit, die kunnen helpen bij het verlichtingsproces. (Oer)Ouders die zelf in contact staan met hun Transpersoonlijke Wil zien hun kinderen dus niet als toevallige erfgenamen, maar als bewuste spiegels. Dit verandert volledig de verhouding tussen ouders en kind. Het kind is namelijk vanuit deze dimensie bekeken een spiegel/leermeester van de ouders. En verdient het dus vanaf het allereerste begin voor vol aangezien te worden. Gelijkwaardig behandeld te worden.</a:t>
            </a:r>
          </a:p>
          <a:p>
            <a:endParaRPr lang="nl-NL" dirty="0"/>
          </a:p>
          <a:p>
            <a:r>
              <a:rPr lang="nl-NL" dirty="0"/>
              <a:t>Om de Transpersoonlijke Wil bij onszelf al tijdens het leven te stimuleren doe je er goed aan nog eens de bekende sprookjes en mythen te lezen. Maar nu vanuit hun oer-</a:t>
            </a:r>
            <a:r>
              <a:rPr lang="nl-NL" dirty="0" err="1"/>
              <a:t>spronkelijke</a:t>
            </a:r>
            <a:r>
              <a:rPr lang="nl-NL" dirty="0"/>
              <a:t> en metaforische betekenis. Ze vertellen namelijk steeds het verhaal van de Ziel die in beslag genomen wordt door het Ego, en uiteindelijk bevrijd wordt. Je kunt ook het werk van Roberto </a:t>
            </a:r>
            <a:r>
              <a:rPr lang="nl-NL" dirty="0" err="1"/>
              <a:t>Assagioli</a:t>
            </a:r>
            <a:r>
              <a:rPr lang="nl-NL" dirty="0"/>
              <a:t> bestuderen. Hij is de grondlegger van de Psychosynthese. En legt in zijn boeken heel goed uit hoe je de kleine Wil van de Persoonlijkheid in lijn kunt krijgen met de Wil van de Ziel/de Transpersoonlijke Wil. </a:t>
            </a:r>
          </a:p>
          <a:p>
            <a:r>
              <a:rPr lang="nl-NL" dirty="0"/>
              <a:t>Qua ondersteuning kun je denken aan Transpersoonlijke Counselors. Die ondersteunen je om contact te maken met je Hogere Zelf/de Ziel. Of je kunt op zoek naar een therapeut die bekend is met de Psychosynthese.   </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9627431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Toch kunnen we nog een stapje verder gaan. Alle zielen zijn op hun beurt weer onderdeel van de grote Oceaan van Bewustzijn. Het Bewustzijn dat zich van zichzelf bewust wilde worden en daarom in beweging kwam. De Oerknal. De eenheid werd uit elkaar geslingerd. En splitste zich in eindeloos veel vormen. Maar de essentie van iedere vorm is identiek. Energie en Leegte. </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30380702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nu we de reis door alle dimensies van de Wil hebben afgelegd, wil ik jullie nog een keer de vraag waarmee ik begon voorleggen. Beschikken we nu over een Vrije Wil? Dit hangt af van de dimensie van waaruit je naar het vraagstuk kijkt. De paradox van de Wil vrijheid laat zich op deze manier oplossen. Alles is waar, vanuit een bepaald perspectief. En iedere discussie dus zinloos. </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54080142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211003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Daar tegenover staat de visie van de zogenaamde Libertijnen. In hun optiek is de ervaring van de vrije Wil reëel. Mensen hebben in hun bestaan altijd op een bepaald niveau een eigen keuze. Bijvoorbeeld hoe ze zich innerlijk tegenover uiterlijke omstandigheden verhouden. In mijn boek wordt ook deze stroming verder uitgewerkt en diep ik een aantal denkers in deze stroming verder uit. In de Wetenschap zie je nadat Newton de wetten achter de klassieke mechanica ontdekte, en zeker nadat hersenwetenschappers aantoonden dat hersenactiviteit later gedrag kan voorspellen, nauwelijks nog echte Libertijnen.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12</a:t>
            </a:fld>
            <a:endParaRPr lang="nl-NL"/>
          </a:p>
        </p:txBody>
      </p:sp>
    </p:spTree>
    <p:extLst>
      <p:ext uri="{BB962C8B-B14F-4D97-AF65-F5344CB8AC3E}">
        <p14:creationId xmlns:p14="http://schemas.microsoft.com/office/powerpoint/2010/main" val="281056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Tussen de Harde Deterministen en de Libertijnen staan nog de </a:t>
            </a:r>
            <a:r>
              <a:rPr lang="nl-NL" dirty="0" err="1"/>
              <a:t>Compatibilisten</a:t>
            </a:r>
            <a:r>
              <a:rPr lang="nl-NL" dirty="0"/>
              <a:t>. Die zien net als de deterministen een causaal bepaal Universum, maar stellen dat daarbinnen toch sprake is van vrije wil. Ook deze stroming kun je uitvoerig terugvinden in mijn boek. Binnen de Wetenschap is deze visie de laatste jaren met dank aan de ontdekkingen binnen de kwantumfysica wat populairder geworden. </a:t>
            </a:r>
          </a:p>
          <a:p>
            <a:endParaRPr lang="nl-NL" dirty="0"/>
          </a:p>
        </p:txBody>
      </p:sp>
      <p:sp>
        <p:nvSpPr>
          <p:cNvPr id="4" name="Tijdelijke aanduiding voor dianummer 3"/>
          <p:cNvSpPr>
            <a:spLocks noGrp="1"/>
          </p:cNvSpPr>
          <p:nvPr>
            <p:ph type="sldNum" sz="quarter" idx="10"/>
          </p:nvPr>
        </p:nvSpPr>
        <p:spPr/>
        <p:txBody>
          <a:bodyPr/>
          <a:lstStyle/>
          <a:p>
            <a:fld id="{8D927171-FEF0-46F0-8003-995767E1CEA2}" type="slidenum">
              <a:rPr lang="nl-NL" smtClean="0"/>
              <a:pPr/>
              <a:t>13</a:t>
            </a:fld>
            <a:endParaRPr lang="nl-NL"/>
          </a:p>
        </p:txBody>
      </p:sp>
    </p:spTree>
    <p:extLst>
      <p:ext uri="{BB962C8B-B14F-4D97-AF65-F5344CB8AC3E}">
        <p14:creationId xmlns:p14="http://schemas.microsoft.com/office/powerpoint/2010/main" val="1033410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Ik heb met belangstelling de verschillende visies bekeken. Ik pikte veel op van Westerse Filosofen en Psychologen. Ik ging me ook verdiepen in Oosterse Filosofie. Wat ik in de loop der tijd merkte, toen ik de verschillende stromingen en visies bekeek, was het gevoel dat het allemaal waar was. Ik kon mij in alle visies vinden. Maar hoe kon dit nu? Ik vond het eerst verwarrend. Het leek wel of ik niet tot een eigen mening of visie kwam. Pas later viel het kwartje. De visies vullen elkaar aan. Ze zijn allemaal waar. De discussie over de Vrije Wil ontstaat, omdat je vanuit verschillende dimensies naar het onderwerp kunt kijken. En afhankelijk van de dimensie die je kiest. kom je tot de conclusie dat de Wil Vrij is of Niet. En toen ik dit door kreeg kon ik de </a:t>
            </a:r>
            <a:r>
              <a:rPr lang="nl-NL" dirty="0" err="1"/>
              <a:t>Wilpuzzel</a:t>
            </a:r>
            <a:r>
              <a:rPr lang="nl-NL" dirty="0"/>
              <a:t> gaan leggen. Een </a:t>
            </a:r>
            <a:r>
              <a:rPr lang="nl-NL" dirty="0" err="1"/>
              <a:t>Wilpuzzel</a:t>
            </a:r>
            <a:r>
              <a:rPr lang="nl-NL" dirty="0"/>
              <a:t> die mij jaren gekost heeft. En die vast de komende jaren zich nog wel een keer opnieuw laat leggen. Maar ik Wil jullie van harte uitnodigen om de Puzzel te bekijken en te beluisteren zoals die momenteel in mij getoond is., </a:t>
            </a:r>
          </a:p>
          <a:p>
            <a:endParaRPr lang="nl-NL" dirty="0"/>
          </a:p>
        </p:txBody>
      </p:sp>
      <p:sp>
        <p:nvSpPr>
          <p:cNvPr id="4" name="Tijdelijke aanduiding voor dianummer 3"/>
          <p:cNvSpPr>
            <a:spLocks noGrp="1"/>
          </p:cNvSpPr>
          <p:nvPr>
            <p:ph type="sldNum" sz="quarter" idx="10"/>
          </p:nvPr>
        </p:nvSpPr>
        <p:spPr/>
        <p:txBody>
          <a:bodyPr/>
          <a:lstStyle/>
          <a:p>
            <a:fld id="{8D927171-FEF0-46F0-8003-995767E1CEA2}" type="slidenum">
              <a:rPr lang="nl-NL" smtClean="0"/>
              <a:pPr/>
              <a:t>14</a:t>
            </a:fld>
            <a:endParaRPr lang="nl-NL"/>
          </a:p>
        </p:txBody>
      </p:sp>
    </p:spTree>
    <p:extLst>
      <p:ext uri="{BB962C8B-B14F-4D97-AF65-F5344CB8AC3E}">
        <p14:creationId xmlns:p14="http://schemas.microsoft.com/office/powerpoint/2010/main" val="4182163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In vier uitvoerige en interactieve </a:t>
            </a:r>
            <a:r>
              <a:rPr lang="nl-NL" dirty="0" err="1"/>
              <a:t>webinars</a:t>
            </a:r>
            <a:r>
              <a:rPr lang="nl-NL" dirty="0"/>
              <a:t> zal ik de </a:t>
            </a:r>
            <a:r>
              <a:rPr lang="nl-NL" dirty="0" err="1"/>
              <a:t>Wilpuzzel</a:t>
            </a:r>
            <a:r>
              <a:rPr lang="nl-NL" dirty="0"/>
              <a:t> aan jullie voorleggen. In zekere zin biedt dit jullie de mogelijkheid om in sneltreinvaart het pad te bewandelen dat ik in de loop der tijd met veel moeite heb afgelegd. Maar dat is jullie van harte gegund. Veel </a:t>
            </a:r>
            <a:r>
              <a:rPr lang="nl-NL" dirty="0" err="1"/>
              <a:t>kijkpezier</a:t>
            </a:r>
            <a:r>
              <a:rPr lang="nl-NL" dirty="0"/>
              <a:t> en inspiratie gewenst. En ik hoor graag van jullie terug wat </a:t>
            </a:r>
            <a:r>
              <a:rPr lang="nl-NL" dirty="0" err="1"/>
              <a:t>eea</a:t>
            </a:r>
            <a:r>
              <a:rPr lang="nl-NL" dirty="0"/>
              <a:t> met jouw Wil heeft gedaan. Mijn contactgegevens zijn terug te vinden op onze website. Hier vindt je ook nog meer van dit. Programma’s die we aanbieden, het boek dat je kunt downloaden. En blogs die ik regelmatig schrijf over de actuele Wil. </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8D927171-FEF0-46F0-8003-995767E1CEA2}" type="slidenum">
              <a:rPr lang="nl-NL" smtClean="0"/>
              <a:pPr/>
              <a:t>15</a:t>
            </a:fld>
            <a:endParaRPr lang="nl-NL"/>
          </a:p>
        </p:txBody>
      </p:sp>
    </p:spTree>
    <p:extLst>
      <p:ext uri="{BB962C8B-B14F-4D97-AF65-F5344CB8AC3E}">
        <p14:creationId xmlns:p14="http://schemas.microsoft.com/office/powerpoint/2010/main" val="3188948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8D927171-FEF0-46F0-8003-995767E1CEA2}" type="slidenum">
              <a:rPr lang="nl-NL" smtClean="0"/>
              <a:pPr/>
              <a:t>16</a:t>
            </a:fld>
            <a:endParaRPr lang="nl-NL"/>
          </a:p>
        </p:txBody>
      </p:sp>
    </p:spTree>
    <p:extLst>
      <p:ext uri="{BB962C8B-B14F-4D97-AF65-F5344CB8AC3E}">
        <p14:creationId xmlns:p14="http://schemas.microsoft.com/office/powerpoint/2010/main" val="4156401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8D927171-FEF0-46F0-8003-995767E1CEA2}" type="slidenum">
              <a:rPr lang="nl-NL" smtClean="0"/>
              <a:pPr/>
              <a:t>17</a:t>
            </a:fld>
            <a:endParaRPr lang="nl-NL"/>
          </a:p>
        </p:txBody>
      </p:sp>
    </p:spTree>
    <p:extLst>
      <p:ext uri="{BB962C8B-B14F-4D97-AF65-F5344CB8AC3E}">
        <p14:creationId xmlns:p14="http://schemas.microsoft.com/office/powerpoint/2010/main" val="1266852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Welkom…bijzonder gezelschap. 1</a:t>
            </a:r>
            <a:r>
              <a:rPr lang="nl-NL" baseline="30000" dirty="0"/>
              <a:t>e</a:t>
            </a:r>
            <a:r>
              <a:rPr lang="nl-NL" dirty="0"/>
              <a:t> keer op deze manier. </a:t>
            </a:r>
            <a:r>
              <a:rPr lang="nl-NL" dirty="0" err="1"/>
              <a:t>Ijs</a:t>
            </a:r>
            <a:r>
              <a:rPr lang="nl-NL" dirty="0"/>
              <a:t> breken. Neem je deel uit Vrije Wil? 1) Ja, 2) Nee, 3) Weet niet.</a:t>
            </a:r>
          </a:p>
          <a:p>
            <a:r>
              <a:rPr lang="nl-NL" dirty="0"/>
              <a:t>Bij Ja of Nee…heb je in ieder geval een beeld of idee bij de Wil, en een gevoel of die Vrij is of niet.</a:t>
            </a:r>
          </a:p>
          <a:p>
            <a:r>
              <a:rPr lang="nl-NL" dirty="0"/>
              <a:t>Het vraagstuk van de vrije wil heeft mij altijd gefascineerd. In verschillende fasen van mijn leven dook die weer op. Dus toen ik mijn opleiding ging afronden aan de Academie voor Integrale Menswetenschappen kon dit maar over 1 onderwerp gaan. De Vrije Wil in relatie tot de rol als therapeut/counselor. Uit de scriptie hierover volgde een boekje, Zo Vrij Als Ik Wil…waarin enerzijds de visie van een aantal grote filosofen en wetenschapper </a:t>
            </a:r>
            <a:r>
              <a:rPr lang="nl-NL" dirty="0" err="1"/>
              <a:t>tav</a:t>
            </a:r>
            <a:r>
              <a:rPr lang="nl-NL" dirty="0"/>
              <a:t> de Vrije Wil uiteengezet wordt en </a:t>
            </a:r>
            <a:r>
              <a:rPr lang="nl-NL" dirty="0" err="1"/>
              <a:t>anderszijds</a:t>
            </a:r>
            <a:r>
              <a:rPr lang="nl-NL" dirty="0"/>
              <a:t> mijn eigen integrale visie op de ontwikkeling van de Wil in de Mens (de </a:t>
            </a:r>
            <a:r>
              <a:rPr lang="nl-NL" dirty="0" err="1"/>
              <a:t>WilPuzzel</a:t>
            </a:r>
            <a:r>
              <a:rPr lang="nl-NL" dirty="0"/>
              <a:t>) gepresenteerd wordt. Een boekje dat ik inmiddels vrij ter beschikking heb gesteld op mijn website. En hoewel dit boekje ook weer aan een update toe is (mijn visie over de Wil blijft zich verdiepen) is het wel een goed vertrekpunt ten aanzien van dit fascinerende thema. </a:t>
            </a:r>
          </a:p>
          <a:p>
            <a:endParaRPr lang="nl-NL" dirty="0"/>
          </a:p>
          <a:p>
            <a:r>
              <a:rPr lang="nl-NL" dirty="0"/>
              <a:t>Vanavond wil ik met jullie een duik nemen in het onderwerp. We hebben beperkt de tijd, dus de duik zal wellicht niet tot de bodem gaan. Maar we gaan in ieder geval proeven aan het onderwerp en ik hoop dat we ook de verbinding kunnen leggen met de huidige tijd. Vragen tussendoor graag! Normaal deel ik dit onderwerp altijd live met mensen. Dat verloopt heel organisch en vanuit de vragen laat de Wil zich altijd mooi verkennen. Even kijken hoe dit vandaag online Wil. Ik zal –hoewel ik de meeste van jullie al in meer of mindere mate ken- mezelf eerst even voorstellen. Aan de hand van een metafoor. Twee wegen in mezelf. De snelweg en het kronkelpad. </a:t>
            </a:r>
          </a:p>
          <a:p>
            <a:endParaRPr lang="nl-NL" dirty="0"/>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18</a:t>
            </a:fld>
            <a:endParaRPr lang="nl-NL"/>
          </a:p>
        </p:txBody>
      </p:sp>
    </p:spTree>
    <p:extLst>
      <p:ext uri="{BB962C8B-B14F-4D97-AF65-F5344CB8AC3E}">
        <p14:creationId xmlns:p14="http://schemas.microsoft.com/office/powerpoint/2010/main" val="3487076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merken we iets van de wil? Niet in ons lichaam terug te vinden. Wel in ons energetische lichaam. Als je iets wil, voel je veel energie. Als je iets wil juist weinig. Toch kan die energie je ook brengen op plekken waar je achteraf helemaal niet wilde zijn. De snelweg. Hoe zit dat nu? Dat ga ik nu stap voor stap met jullie bekijken. En dan moeten we beginnen bij het begin. De conceptie. De tijd in de baarmoeder. De zuigelingen tijd. Wat zien we daar voor Wil? Een Wil die ik de </a:t>
            </a:r>
            <a:r>
              <a:rPr lang="nl-NL" dirty="0" err="1"/>
              <a:t>OerWil</a:t>
            </a:r>
            <a:r>
              <a:rPr lang="nl-NL" dirty="0"/>
              <a:t> noem. Die is nog intact. Natuurlijk. Pre-cognitief. En gericht op het vervullen van twee </a:t>
            </a:r>
            <a:r>
              <a:rPr lang="nl-NL" dirty="0" err="1"/>
              <a:t>oerbehoeften</a:t>
            </a:r>
            <a:r>
              <a:rPr lang="nl-NL" dirty="0"/>
              <a:t>. Verbinding en Autonomie. Deze </a:t>
            </a:r>
            <a:r>
              <a:rPr lang="nl-NL" dirty="0" err="1"/>
              <a:t>OERWil</a:t>
            </a:r>
            <a:r>
              <a:rPr lang="nl-NL" dirty="0"/>
              <a:t> stroomt van nature vrij door ons heen.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19</a:t>
            </a:fld>
            <a:endParaRPr lang="nl-NL"/>
          </a:p>
        </p:txBody>
      </p:sp>
    </p:spTree>
    <p:extLst>
      <p:ext uri="{BB962C8B-B14F-4D97-AF65-F5344CB8AC3E}">
        <p14:creationId xmlns:p14="http://schemas.microsoft.com/office/powerpoint/2010/main" val="1942044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Ik kan niet helemaal terughalen wanneer mijn fascinatie voor de Wil begon. Ik weet dat ik jong was. En later in mijn leven kwamen mijn vragen over de Wil steeds weer terug. Ik leerde nog weer later dat ik niet de enige was die zich met de Wil bezig houdt. Tal van filosofen, natuurwetenschappers en spirituele leiders hebben zich met dit onderwerp bezig gehouden. Er zijn eindeloos veel boeken geschreven over de vraag of de Wil nu vrij is of niet. Er wordt tot de dag van vandaag over gedebatteerd. Internet fora staan er vol van. Hoe zou dat toch komen? Wat maakt de Wil tot een thema dat zo veel oproept? Ik denk dat het komt omdat dit thema de kern van ons wezen raakt. Via onze Wil drukken we ons uit. Ervaren we ons zelf. En het maakt dus ook nogal wat uit voor deze Zelf beleving of deze Wil vrij is of Niet. </a:t>
            </a:r>
          </a:p>
        </p:txBody>
      </p:sp>
      <p:sp>
        <p:nvSpPr>
          <p:cNvPr id="4" name="Tijdelijke aanduiding voor dianummer 3"/>
          <p:cNvSpPr>
            <a:spLocks noGrp="1"/>
          </p:cNvSpPr>
          <p:nvPr>
            <p:ph type="sldNum" sz="quarter" idx="10"/>
          </p:nvPr>
        </p:nvSpPr>
        <p:spPr/>
        <p:txBody>
          <a:bodyPr/>
          <a:lstStyle/>
          <a:p>
            <a:fld id="{8D927171-FEF0-46F0-8003-995767E1CEA2}" type="slidenum">
              <a:rPr lang="nl-NL" smtClean="0"/>
              <a:pPr/>
              <a:t>2</a:t>
            </a:fld>
            <a:endParaRPr lang="nl-NL"/>
          </a:p>
        </p:txBody>
      </p:sp>
    </p:spTree>
    <p:extLst>
      <p:ext uri="{BB962C8B-B14F-4D97-AF65-F5344CB8AC3E}">
        <p14:creationId xmlns:p14="http://schemas.microsoft.com/office/powerpoint/2010/main" val="3348932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ben de </a:t>
            </a:r>
            <a:r>
              <a:rPr lang="nl-NL" dirty="0" err="1"/>
              <a:t>SnelWeg</a:t>
            </a:r>
            <a:r>
              <a:rPr lang="nl-NL" dirty="0"/>
              <a:t> en ik ben een Kronkelpad. De eerste fase van mijn leven leerde ik vooral de snelweg te nemen. De weg van de minste weerstand. Doen wat me het makkelijkste af ging. Voetbal en studeren. En daar kwam ik een heel eind mee. Op de foto ben ik 24, afgestudeerde Bedrijfseconoom, inmiddels werkzaam bij de ING Groep als management trainee. Ik stond op het punt naar Madrid te vliegen voor het werk, en liep daar een idool van me Guus Hiddink tegen het lijf. Op basis van mijn wilskracht dacht ik bereikt te hebben wat ik wilde. Een ander deel van mij is het Kronkelpad. De romanticus. Ver van de snelweg. Op zoek naar verdieping. Filosofie, dieptepsychologie, spiritualiteit. Zaken die je op de snelweg niet zult vinden. In de loop der jaren begon ik het Kronkelpaadje steeds vaker te gebruiken. Maar als het er op aan kwam koos ik toch voor de Snelweg. Ik dacht uit vrije wil. Maar gaandeweg begon ik te ontdekken dat iets anders meespeelde. Angst. Angst voor het onbekende. Angst voor onzekerheid. Angst voor oordelen van anderen. De snelweg was eigenlijk een bypass. Die gebruikte ik niet omdat ik zielsgraag ergens  naartoe wilde. Maar om ergens vandaan te blijven. Maar zo zag ik dat niet. Ik dacht dat ik het leven leefde dat ik wilde. Hoewel, van binnen merkte ik wel dat de snelweg zo zijn tol begon te eisen. De files, uitlaatgassen, de stress, was niet heel erg gezond voor me. En langzamerhand begon mijn lichaam en geest me duidelijk te maken dat de snelweg uiteindelijk dood zou lopen. En dus voelde ik de noodzaak om me steeds vaker op het Kronkelpad te begeven. Weg van de snelweg. Te ontdekken wat ik echt Wilde. En zo ging ik steeds verder op het Kronkelpad. Maar de snelweg bleef altijd binnen bereik. Het voelde te spannend om nog verder door te lopen. Tot ik in de afgelopen twee jaar, geïnspireerd door de geboorte van mijn jongste zoon, ineens niet meer terug kon. En door moest lopen. Soms tegen Wil en Dank. Maar dankzij het lopen van dit pittige Kronkelpad, heb ik wel mijn ervaringen en inzichten in de Wil nog verder kunnen verdiepen. Eindelijk ging ik Zelf volledig ervaren wat ik in mijn boek Zo Vrij Als Ik Wil tien jaar ervoor al had beschreven. Mijn Wil was in mijn leven grotendeels reactief geweest. Ik spendeerde mijn energie vooral aan vermijding. En daardoor kon ik nooit werkelijk iets van mezelf verwezenlijken. Mijn Wil was versnipperd in allerlei richtingen. En dreef mij de oplossingen en geluk buiten mezelf te zoeken. Mijn Wil was dus allerminst vrij. Maar dat drong pas veel later tot me door. Het voelt voor mij alsof ik dit proces Zelf moest doorleven. Alsof ik daar in wezen ook geen keus in heb. En tegelijkertijd levert het me ook veel op. Inzicht in het wezen en de werking van de Wil. En die algemene principes, natuurwetten voor mijn gevoel, zou ik aan jullie willen voorleggen.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20</a:t>
            </a:fld>
            <a:endParaRPr lang="nl-NL"/>
          </a:p>
        </p:txBody>
      </p:sp>
    </p:spTree>
    <p:extLst>
      <p:ext uri="{BB962C8B-B14F-4D97-AF65-F5344CB8AC3E}">
        <p14:creationId xmlns:p14="http://schemas.microsoft.com/office/powerpoint/2010/main" val="3003211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21</a:t>
            </a:fld>
            <a:endParaRPr lang="nl-NL"/>
          </a:p>
        </p:txBody>
      </p:sp>
    </p:spTree>
    <p:extLst>
      <p:ext uri="{BB962C8B-B14F-4D97-AF65-F5344CB8AC3E}">
        <p14:creationId xmlns:p14="http://schemas.microsoft.com/office/powerpoint/2010/main" val="2035870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Mijn definitie….’Woorden zeggen veel te vaak wat je niet bedoelt’ (Stef Bos)</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22</a:t>
            </a:fld>
            <a:endParaRPr lang="nl-NL"/>
          </a:p>
        </p:txBody>
      </p:sp>
    </p:spTree>
    <p:extLst>
      <p:ext uri="{BB962C8B-B14F-4D97-AF65-F5344CB8AC3E}">
        <p14:creationId xmlns:p14="http://schemas.microsoft.com/office/powerpoint/2010/main" val="661290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eigenlijk, zo weet ik nu, is de enige wezenlijke de taak van de omgeving, lees de ouders, de </a:t>
            </a:r>
            <a:r>
              <a:rPr lang="nl-NL" dirty="0" err="1"/>
              <a:t>OerWil</a:t>
            </a:r>
            <a:r>
              <a:rPr lang="nl-NL" dirty="0"/>
              <a:t> van een kind intact te houden.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23</a:t>
            </a:fld>
            <a:endParaRPr lang="nl-NL"/>
          </a:p>
        </p:txBody>
      </p:sp>
    </p:spTree>
    <p:extLst>
      <p:ext uri="{BB962C8B-B14F-4D97-AF65-F5344CB8AC3E}">
        <p14:creationId xmlns:p14="http://schemas.microsoft.com/office/powerpoint/2010/main" val="3026611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 in de ideale wereld zijn er dus ouders die hun kind volledig voorzien in de </a:t>
            </a:r>
            <a:r>
              <a:rPr lang="nl-NL" dirty="0" err="1"/>
              <a:t>OerBehoeften</a:t>
            </a:r>
            <a:r>
              <a:rPr lang="nl-NL" dirty="0"/>
              <a:t> en dan blijft de </a:t>
            </a:r>
            <a:r>
              <a:rPr lang="nl-NL" dirty="0" err="1"/>
              <a:t>OerWil</a:t>
            </a:r>
            <a:r>
              <a:rPr lang="nl-NL" dirty="0"/>
              <a:t> intact.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24</a:t>
            </a:fld>
            <a:endParaRPr lang="nl-NL"/>
          </a:p>
        </p:txBody>
      </p:sp>
    </p:spTree>
    <p:extLst>
      <p:ext uri="{BB962C8B-B14F-4D97-AF65-F5344CB8AC3E}">
        <p14:creationId xmlns:p14="http://schemas.microsoft.com/office/powerpoint/2010/main" val="1731583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dat resulteert in een wat ik noem Gezond Ik. En dat gezonde Ik is vitaal, energiek, authentiek, kan zich echt verbinden met anderen en weet en leeft naar wat hij ten diepste Wil.</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25</a:t>
            </a:fld>
            <a:endParaRPr lang="nl-NL"/>
          </a:p>
        </p:txBody>
      </p:sp>
    </p:spTree>
    <p:extLst>
      <p:ext uri="{BB962C8B-B14F-4D97-AF65-F5344CB8AC3E}">
        <p14:creationId xmlns:p14="http://schemas.microsoft.com/office/powerpoint/2010/main" val="2478381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26</a:t>
            </a:fld>
            <a:endParaRPr lang="nl-NL"/>
          </a:p>
        </p:txBody>
      </p:sp>
    </p:spTree>
    <p:extLst>
      <p:ext uri="{BB962C8B-B14F-4D97-AF65-F5344CB8AC3E}">
        <p14:creationId xmlns:p14="http://schemas.microsoft.com/office/powerpoint/2010/main" val="4099474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realiteit is echter dat meestal niet volledig en altijd voorzien wordt in deze </a:t>
            </a:r>
            <a:r>
              <a:rPr lang="nl-NL" dirty="0" err="1"/>
              <a:t>OerBehoeften</a:t>
            </a:r>
            <a:r>
              <a:rPr lang="nl-NL" dirty="0"/>
              <a:t>. Er vinden onderweg een aantal verstoringen plaats. Fysiologische en psychologische aanslagen op onze vrij stromende levensenergie. Dat doet primair pijn en vervolgens ontstaat er angst voor herhaling. De aanslagen op onze Levensenergie zijn in hoofdlijnen te rubriceren onder de vier volgende trauma’s. Geboortetrauma, Trauma van de Liefde (er wordt niet onvoorwaardelijk van je gehouden), Trauma van de Identiteit (je mag niet helemaal jezelf zijn en/of je zelf wordt door de omgeving niet herkend) en Trauma van de Seksualiteit (je grenzen worden overschreden, of je seksuele energie wordt juist ontkend).</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27</a:t>
            </a:fld>
            <a:endParaRPr lang="nl-NL"/>
          </a:p>
        </p:txBody>
      </p:sp>
    </p:spTree>
    <p:extLst>
      <p:ext uri="{BB962C8B-B14F-4D97-AF65-F5344CB8AC3E}">
        <p14:creationId xmlns:p14="http://schemas.microsoft.com/office/powerpoint/2010/main" val="1871841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28</a:t>
            </a:fld>
            <a:endParaRPr lang="nl-NL"/>
          </a:p>
        </p:txBody>
      </p:sp>
    </p:spTree>
    <p:extLst>
      <p:ext uri="{BB962C8B-B14F-4D97-AF65-F5344CB8AC3E}">
        <p14:creationId xmlns:p14="http://schemas.microsoft.com/office/powerpoint/2010/main" val="2590650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gevolg van de aanslagen op onze Levensenergie is dat we in meer of mindere mate scheef gaan groeien. Om herhaling van de trauma’s te ontwijken. Onze </a:t>
            </a:r>
            <a:r>
              <a:rPr lang="nl-NL" dirty="0" err="1"/>
              <a:t>OerWil</a:t>
            </a:r>
            <a:r>
              <a:rPr lang="nl-NL" dirty="0"/>
              <a:t> wordt in wezen (deels) versnipperd en reactief. We doen niet meer altijd wat we zelf willen. Maar gaan bedenken wat voor ons het beste is. We worden steeds </a:t>
            </a:r>
            <a:r>
              <a:rPr lang="nl-NL" dirty="0" err="1"/>
              <a:t>mentaler</a:t>
            </a:r>
            <a:r>
              <a:rPr lang="nl-NL" dirty="0"/>
              <a:t> en </a:t>
            </a:r>
            <a:r>
              <a:rPr lang="nl-NL" dirty="0" err="1"/>
              <a:t>re-actiever</a:t>
            </a:r>
            <a:r>
              <a:rPr lang="nl-NL" dirty="0"/>
              <a:t>. We raken van onze eigen autonome Pad. En op een gegeven moment herinneren we ons niet nauwelijks meer het bestaan van dit pad. We hebben de snelweg geaccepteerd als de voornaamste realiteit. </a:t>
            </a:r>
          </a:p>
          <a:p>
            <a:endParaRPr lang="nl-NL" dirty="0"/>
          </a:p>
          <a:p>
            <a:r>
              <a:rPr lang="nl-NL" dirty="0"/>
              <a:t>Op eigen ervaring geïnspireerd, en door goede (diepte)psychologen bekrachtigd. </a:t>
            </a:r>
          </a:p>
          <a:p>
            <a:r>
              <a:rPr lang="nl-NL" dirty="0"/>
              <a:t>In mijn geval hadden mijn ouders de beste bedoelingen, maar liep ik toch forse trauma’s op. Met de wijsheid van nu begrijp ik dat hun eigen </a:t>
            </a:r>
            <a:r>
              <a:rPr lang="nl-NL" dirty="0" err="1"/>
              <a:t>overlevingsystemen</a:t>
            </a:r>
            <a:r>
              <a:rPr lang="nl-NL" dirty="0"/>
              <a:t>/hun valse willen, mij hebben opgevoed, of beter gezegd ondervoed, waardoor mijn psychologische oer-behoeften niet werden voorzien en ik dus in de pas ging lopen en mijn eigen pad/wil kwijt raakte.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29</a:t>
            </a:fld>
            <a:endParaRPr lang="nl-NL"/>
          </a:p>
        </p:txBody>
      </p:sp>
    </p:spTree>
    <p:extLst>
      <p:ext uri="{BB962C8B-B14F-4D97-AF65-F5344CB8AC3E}">
        <p14:creationId xmlns:p14="http://schemas.microsoft.com/office/powerpoint/2010/main" val="289196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3</a:t>
            </a:fld>
            <a:endParaRPr lang="nl-NL"/>
          </a:p>
        </p:txBody>
      </p:sp>
    </p:spTree>
    <p:extLst>
      <p:ext uri="{BB962C8B-B14F-4D97-AF65-F5344CB8AC3E}">
        <p14:creationId xmlns:p14="http://schemas.microsoft.com/office/powerpoint/2010/main" val="2506777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30</a:t>
            </a:fld>
            <a:endParaRPr lang="nl-NL"/>
          </a:p>
        </p:txBody>
      </p:sp>
    </p:spTree>
    <p:extLst>
      <p:ext uri="{BB962C8B-B14F-4D97-AF65-F5344CB8AC3E}">
        <p14:creationId xmlns:p14="http://schemas.microsoft.com/office/powerpoint/2010/main" val="526745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kunt een eind komen op een versnipperde, ontwortelde Wil. Aan de buitenkant kan het er tof uitzien. Maar van binnen is er geen contact meer met het wezenlijke Zelf. De verbinding met de </a:t>
            </a:r>
            <a:r>
              <a:rPr lang="nl-NL" dirty="0" err="1"/>
              <a:t>OerWil</a:t>
            </a:r>
            <a:r>
              <a:rPr lang="nl-NL" dirty="0"/>
              <a:t> is verbroken. En dit leidt dus tot voortschrijdend Isolement en Grenzeloosheid. De boom groeit steeds schever. En zal ergens een keer omvallen. Een burn-out, depressie, relatiecrisis, of een ongeluk. De vorm van verschillen. Maar in essentie is de (Ontwortelde) Wil gebroken. Een zelfconfrontatie. Het kaartenhuis stort ineen. De onderdrukte pijn en angst komt alsnog naar boven. En moeten doorleefd worden. Dat is eng. Maar onvermijdelijk. En betekent ook het begin van iets nieuws. Doorleefde en doorvoelde pijn hoeft niet meer onderdrukt te worden. De valse </a:t>
            </a:r>
            <a:r>
              <a:rPr lang="nl-NL" dirty="0" err="1"/>
              <a:t>wilfasen</a:t>
            </a:r>
            <a:r>
              <a:rPr lang="nl-NL" dirty="0"/>
              <a:t> kunnen oplossen. En de wil kan zich dus </a:t>
            </a:r>
            <a:r>
              <a:rPr lang="nl-NL" dirty="0" err="1"/>
              <a:t>re-organiseren</a:t>
            </a:r>
            <a:r>
              <a:rPr lang="nl-NL" dirty="0"/>
              <a:t>. Ze gaat weer stromen. De </a:t>
            </a:r>
            <a:r>
              <a:rPr lang="nl-NL" dirty="0" err="1"/>
              <a:t>OERWil</a:t>
            </a:r>
            <a:r>
              <a:rPr lang="nl-NL" dirty="0"/>
              <a:t>, maar dan bewust. En als de </a:t>
            </a:r>
            <a:r>
              <a:rPr lang="nl-NL" dirty="0" err="1"/>
              <a:t>OerWil</a:t>
            </a:r>
            <a:r>
              <a:rPr lang="nl-NL" dirty="0"/>
              <a:t> bewust gebruikt gaat worden kan er echt gemanifesteerd worden.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31</a:t>
            </a:fld>
            <a:endParaRPr lang="nl-NL"/>
          </a:p>
        </p:txBody>
      </p:sp>
    </p:spTree>
    <p:extLst>
      <p:ext uri="{BB962C8B-B14F-4D97-AF65-F5344CB8AC3E}">
        <p14:creationId xmlns:p14="http://schemas.microsoft.com/office/powerpoint/2010/main" val="1380539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32</a:t>
            </a:fld>
            <a:endParaRPr lang="nl-NL"/>
          </a:p>
        </p:txBody>
      </p:sp>
    </p:spTree>
    <p:extLst>
      <p:ext uri="{BB962C8B-B14F-4D97-AF65-F5344CB8AC3E}">
        <p14:creationId xmlns:p14="http://schemas.microsoft.com/office/powerpoint/2010/main" val="31637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de Oer-Wil zich bevrijd heeft en bewust kan worden ingezet kunnen mensen hun </a:t>
            </a:r>
            <a:r>
              <a:rPr lang="nl-NL" dirty="0" err="1"/>
              <a:t>Opum</a:t>
            </a:r>
            <a:r>
              <a:rPr lang="nl-NL" dirty="0"/>
              <a:t> Magnus realiseren. Plotseling is de energie gebundeld, komt de creativiteit vrij, worden er constructieve stappen vooruit gezet, en vinden er wonderlijke samenlopen plaats. Magic </a:t>
            </a:r>
            <a:r>
              <a:rPr lang="nl-NL" dirty="0" err="1"/>
              <a:t>Happens</a:t>
            </a:r>
            <a:r>
              <a:rPr lang="nl-NL" dirty="0"/>
              <a:t>. Manifestatie. En iedere stap lijkt als vanzelf te gaan. Je unieke Pad wordt zichtbaar. Je loopt dit pad al-een. Je draken/demonen zijn verslagen. Je grijpt je nergens meer aan vast. Je hebt niets buiten jezelf meer nodig. Dus ook geen overheden, systemen, </a:t>
            </a:r>
            <a:r>
              <a:rPr lang="nl-NL" dirty="0" err="1"/>
              <a:t>doktoren</a:t>
            </a:r>
            <a:r>
              <a:rPr lang="nl-NL" dirty="0"/>
              <a:t>…Je bent je eigen leraar, je eigen dokter, je eigen vader en je eigen moeder. Je eigen Koning, en niet langer een </a:t>
            </a:r>
            <a:r>
              <a:rPr lang="nl-NL" dirty="0" err="1"/>
              <a:t>Onder-Daan</a:t>
            </a:r>
            <a:r>
              <a:rPr lang="nl-NL" dirty="0"/>
              <a:t>. Je bent Zo Vrij Als Je Wil!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33</a:t>
            </a:fld>
            <a:endParaRPr lang="nl-NL"/>
          </a:p>
        </p:txBody>
      </p:sp>
    </p:spTree>
    <p:extLst>
      <p:ext uri="{BB962C8B-B14F-4D97-AF65-F5344CB8AC3E}">
        <p14:creationId xmlns:p14="http://schemas.microsoft.com/office/powerpoint/2010/main" val="1500153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34</a:t>
            </a:fld>
            <a:endParaRPr lang="nl-NL"/>
          </a:p>
        </p:txBody>
      </p:sp>
    </p:spTree>
    <p:extLst>
      <p:ext uri="{BB962C8B-B14F-4D97-AF65-F5344CB8AC3E}">
        <p14:creationId xmlns:p14="http://schemas.microsoft.com/office/powerpoint/2010/main" val="3146533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verder in op de psychologische mechanismen achter het functioneren van de Wil en de link met Trauma leggen. Het functioneren van onze Wil wordt sterk beïnvloed door Trauma. Vaak subtiel. Soms minder subtiel. Voor mij zelf werd dit een jaar of tien geleden duidelijk, en het duurde nog lang voordat ik de traumatisering in mezelf volledig kon herkennen.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35</a:t>
            </a:fld>
            <a:endParaRPr lang="nl-NL"/>
          </a:p>
        </p:txBody>
      </p:sp>
    </p:spTree>
    <p:extLst>
      <p:ext uri="{BB962C8B-B14F-4D97-AF65-F5344CB8AC3E}">
        <p14:creationId xmlns:p14="http://schemas.microsoft.com/office/powerpoint/2010/main" val="2792415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metafoor van de snelweg. En het kronkelpaadje. Gezonde Ik en het </a:t>
            </a:r>
            <a:r>
              <a:rPr lang="nl-NL" dirty="0" err="1"/>
              <a:t>Overlevings</a:t>
            </a:r>
            <a:r>
              <a:rPr lang="nl-NL" dirty="0"/>
              <a:t> Ik. In mijn leven was de snelwegmentaliteit leidend. En hoewel ik de snelweg steeds vaker ging afwisselen met een wandeling op het kronkelpad, bleef de snelweg dominant. Op de snelweg is het Ik onbewust van het Zelf. Onbewust van Zijn onbegrensde mogelijkheden en Zijn natuurlijke behoeften. Het Ik zoekt daardoor naar houvast en oplossingen buiten zich Zelf. De levensenergie, de Wil wordt hierdoor reactief. Het Ik vult zich met junkfood, letterlijk en figuurlijk. Daar tegenover staat het kronkelige Autonome Pad. Waar het Ik stap voor stap overheen wandelt, bewust en in verbinding met zich Zelf. Het is zich bewust van zijn behoeften en luistert hier naar. Voor eten, drinken is het Ik zelf verantwoordelijk. En deze verantwoordelijkheid neemt hij graag. De Levensenergie, de Wil benut hij </a:t>
            </a:r>
            <a:r>
              <a:rPr lang="nl-NL" dirty="0" err="1"/>
              <a:t>pro-actief</a:t>
            </a:r>
            <a:r>
              <a:rPr lang="nl-NL" dirty="0"/>
              <a:t>. Het Ik Voedt zich met de Natuur om zich heen. Ik ben me pas de laatste twee jaar volledig bewust geworden van de impact van de Snelweg. En ik heb besloten deze bijzondere tijd te benutten haar achter me te laten.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36</a:t>
            </a:fld>
            <a:endParaRPr lang="nl-NL"/>
          </a:p>
        </p:txBody>
      </p:sp>
    </p:spTree>
    <p:extLst>
      <p:ext uri="{BB962C8B-B14F-4D97-AF65-F5344CB8AC3E}">
        <p14:creationId xmlns:p14="http://schemas.microsoft.com/office/powerpoint/2010/main" val="41047499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Gezond Ik is in wezen goed Geworteld. Hij haalt voeding uit zijn eigen bestaan. Dat lukt hem omdat hij zowel Autonoom is (hij is onafhankelijk) als Verbonden (hij kan authentieke relaties onderhouden). In de ideale wereld treffen twee volledig Gezonde, Gewortelde Ikken elkaar. En halen ze het beste in elkaar naar boven. Hun eventuele kinderen worden dan automatisch voorzien in hun psychologische </a:t>
            </a:r>
            <a:r>
              <a:rPr lang="nl-NL" dirty="0" err="1"/>
              <a:t>oerbehoeften</a:t>
            </a:r>
            <a:r>
              <a:rPr lang="nl-NL" dirty="0"/>
              <a:t>. Hun ouders leven hen het autonome Pad voor. Dankzij de dagelijkse voeding (</a:t>
            </a:r>
            <a:r>
              <a:rPr lang="nl-NL" dirty="0" err="1"/>
              <a:t>Slowfood</a:t>
            </a:r>
            <a:r>
              <a:rPr lang="nl-NL" dirty="0"/>
              <a:t>) groeien op als rechte bomen.</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37</a:t>
            </a:fld>
            <a:endParaRPr lang="nl-NL"/>
          </a:p>
        </p:txBody>
      </p:sp>
    </p:spTree>
    <p:extLst>
      <p:ext uri="{BB962C8B-B14F-4D97-AF65-F5344CB8AC3E}">
        <p14:creationId xmlns:p14="http://schemas.microsoft.com/office/powerpoint/2010/main" val="3565651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realiteit is dat de meeste kinderen geen </a:t>
            </a:r>
            <a:r>
              <a:rPr lang="nl-NL" dirty="0" err="1"/>
              <a:t>OerOuders</a:t>
            </a:r>
            <a:r>
              <a:rPr lang="nl-NL" dirty="0"/>
              <a:t> om zich heen hebben. Althans niet 24 uur per dag 7 dagen per week. Op de snelweg gedragen Ouders zich als de Stiefouders in bekende sprookjes. Ze vergiftigen hun kinderen met junkfood, al gebeurt dit doorgaans niet per se bewust. Met junkfood bedoel ik dat ze surrogaat krijgen voor de psychologische oer-behoeften. Dit komt doordat de ouders geen </a:t>
            </a:r>
            <a:r>
              <a:rPr lang="nl-NL" dirty="0" err="1"/>
              <a:t>autoritatieve</a:t>
            </a:r>
            <a:r>
              <a:rPr lang="nl-NL" dirty="0"/>
              <a:t> opvoeding kunnen geven. In een </a:t>
            </a:r>
            <a:r>
              <a:rPr lang="nl-NL" dirty="0" err="1"/>
              <a:t>autoritatieve</a:t>
            </a:r>
            <a:r>
              <a:rPr lang="nl-NL" dirty="0"/>
              <a:t> opvoeding wordt vrijheid geschonken vanuit verbinding. In plaats daarvan worden afwisselend onveilige opvoedingsstijlen aangeboden. Ze worden </a:t>
            </a:r>
            <a:r>
              <a:rPr lang="nl-NL" dirty="0" err="1"/>
              <a:t>bijv</a:t>
            </a:r>
            <a:r>
              <a:rPr lang="nl-NL" dirty="0"/>
              <a:t> van het een op het andere moment in het diepe gegooid, omdat hun ouders geen tijd, aandacht of capaciteit hebben het kind te begeleiden. In dit geval spreken we van verwaarlozing. Of er is sprake van verstrikking. In plaats van een natuurlijke authentieke leidende rol neemt de ouder een onderdanige rol in en worden de rollen omgekeerd. Voor het kind is dit geen gezonde situatie. Het gaat voorbij aan zijn eigen grenzen. </a:t>
            </a:r>
            <a:r>
              <a:rPr lang="nl-NL" dirty="0" err="1"/>
              <a:t>Parentificatie</a:t>
            </a:r>
            <a:r>
              <a:rPr lang="nl-NL" dirty="0"/>
              <a:t>. Dan is er nog de situatie dat een ouder het kind geen autonomie en geen verbinding kan bieden. Dan is er sprake van een autoritaire opvoeding. </a:t>
            </a:r>
          </a:p>
          <a:p>
            <a:r>
              <a:rPr lang="nl-NL" dirty="0"/>
              <a:t>Je zou kunnen denken dat ik hier extreme situatie schets. In mijn waarneming is deze situatie de alledaagse (snelweg)praktijk.  Het gevolg van dit </a:t>
            </a:r>
            <a:r>
              <a:rPr lang="nl-NL" dirty="0" err="1"/>
              <a:t>jo-jo</a:t>
            </a:r>
            <a:r>
              <a:rPr lang="nl-NL" dirty="0"/>
              <a:t> ouderschap worden de </a:t>
            </a:r>
            <a:r>
              <a:rPr lang="nl-NL" dirty="0" err="1"/>
              <a:t>oerbehoeften</a:t>
            </a:r>
            <a:r>
              <a:rPr lang="nl-NL" dirty="0"/>
              <a:t> van kinderen in wezen voortdurend gefrustreerd. Ook, of juist als de ‘betrokken’ ouders met hun kroost een pretpark bezoeken. De frustratie zorgt voor een natuurlijke </a:t>
            </a:r>
            <a:r>
              <a:rPr lang="nl-NL" dirty="0" err="1"/>
              <a:t>e-motie</a:t>
            </a:r>
            <a:r>
              <a:rPr lang="nl-NL" dirty="0"/>
              <a:t>. Maar als er niemand thuis is, dat wil zeggen iemand beschikbaar is die de emotie op een natuurlijke en neutrale wijze kan helpen ontladen, slaat de </a:t>
            </a:r>
            <a:r>
              <a:rPr lang="nl-NL" dirty="0" err="1"/>
              <a:t>e-motie</a:t>
            </a:r>
            <a:r>
              <a:rPr lang="nl-NL" dirty="0"/>
              <a:t> naar binnen. I-motie. En dan begint het kind scheef te groeien. En spreek je in mijn optiek van traumatisering.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38</a:t>
            </a:fld>
            <a:endParaRPr lang="nl-NL"/>
          </a:p>
        </p:txBody>
      </p:sp>
    </p:spTree>
    <p:extLst>
      <p:ext uri="{BB962C8B-B14F-4D97-AF65-F5344CB8AC3E}">
        <p14:creationId xmlns:p14="http://schemas.microsoft.com/office/powerpoint/2010/main" val="22560221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Trauma is dus als je het zo gaat bekijken een concept dat veel verder gaat dan we doorgaans (h)erkennen. Het gaat verder dan extreme situaties zoals mishandeling, misbruik, of verlieservaringen. Trauma is de Olifant in de kamer die iedereen lijkt te missen. Vandaag gaan we die Olifant observeren en kijken of we hem volledig in beeld kunnen krijgen. Want alleen dan kunnen we begrijpen hoe de Wil in ons zich ontwikkeld.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39</a:t>
            </a:fld>
            <a:endParaRPr lang="nl-NL"/>
          </a:p>
        </p:txBody>
      </p:sp>
    </p:spTree>
    <p:extLst>
      <p:ext uri="{BB962C8B-B14F-4D97-AF65-F5344CB8AC3E}">
        <p14:creationId xmlns:p14="http://schemas.microsoft.com/office/powerpoint/2010/main" val="124409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De Wil. De Olifant in het Universum. We verwijzen er in onze taal geregeld naar. Maar de Wil zelf is ontastbaar. Onvindbaar. Niet in ons lichaam, niet in ons brein. Tegelijkertijd is de Wil erg voelbaar. Iets Willen zet aan tot actie. En brengt dingen in beweging. Dan kunnen er letterlijk bergen verzet worden. De Wil is voor mij zichtbaar in alles wat ik om me heen zie gebeuren. Geen enkele beweging in dit Universum voltrekt zich zonder dat de Wil erbij betrokken is. Niet alleen bij ons mensen, maar ook in de natuur. En in de rest van het heelal. </a:t>
            </a:r>
          </a:p>
        </p:txBody>
      </p:sp>
      <p:sp>
        <p:nvSpPr>
          <p:cNvPr id="4" name="Tijdelijke aanduiding voor dianummer 3"/>
          <p:cNvSpPr>
            <a:spLocks noGrp="1"/>
          </p:cNvSpPr>
          <p:nvPr>
            <p:ph type="sldNum" sz="quarter" idx="10"/>
          </p:nvPr>
        </p:nvSpPr>
        <p:spPr/>
        <p:txBody>
          <a:bodyPr/>
          <a:lstStyle/>
          <a:p>
            <a:fld id="{8D927171-FEF0-46F0-8003-995767E1CEA2}" type="slidenum">
              <a:rPr lang="nl-NL" smtClean="0"/>
              <a:pPr/>
              <a:t>4</a:t>
            </a:fld>
            <a:endParaRPr lang="nl-NL"/>
          </a:p>
        </p:txBody>
      </p:sp>
    </p:spTree>
    <p:extLst>
      <p:ext uri="{BB962C8B-B14F-4D97-AF65-F5344CB8AC3E}">
        <p14:creationId xmlns:p14="http://schemas.microsoft.com/office/powerpoint/2010/main" val="471347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allereerste begin. De samensmelting van een zaadcel en een eicel. Is er sprake van echte intimiteit? Zijn de man en de vrouw bewust aanwezig in het contact? Is er wederzijdse instemming? Is er sprake van overgave? Wordt er genoten? Je kunt je voorstellen dat hier dikwijls geen of niet volledig sprake van is. Er ontstaat steeds meer besef dat ons brein zich niet pas gaat ontwikkelen na de geboorte, maar dat juist de </a:t>
            </a:r>
            <a:r>
              <a:rPr lang="nl-NL" dirty="0" err="1"/>
              <a:t>peri-natale</a:t>
            </a:r>
            <a:r>
              <a:rPr lang="nl-NL" dirty="0"/>
              <a:t> fase en dus ook de conceptie, een diepe imprint op ons brein achterlaat en dat hier feitelijk onze programmering reeds begint. In hoeverre waren onze ouders tijdens de intimiteit verankerd in zichzelf (Autonomie) en konden ze met een open hart de ander tegemoet treden (Verbinding)? Dit wordt de openingsbalans in het Ik.</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40</a:t>
            </a:fld>
            <a:endParaRPr lang="nl-NL"/>
          </a:p>
        </p:txBody>
      </p:sp>
    </p:spTree>
    <p:extLst>
      <p:ext uri="{BB962C8B-B14F-4D97-AF65-F5344CB8AC3E}">
        <p14:creationId xmlns:p14="http://schemas.microsoft.com/office/powerpoint/2010/main" val="176928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Dan de tijd in de baarmoeder, doorgaans negen maanden. Het brein is volop in ontwikkeling. Het wordt iedere dag ‘gevoed’ via de navelstreng. Het krijgt ook de nodige stress hormonen binnen als moeder onder druk staat. En omgekeerd, als de moeder ontspannen en met aandacht in verbinding is met het kindje in haar buik ontvangt het een dosis oxytocine. Het brein ontwikkeld zich onder invloed van de voeding die het krijgt. Dit intuïtief voorstelbare principe is inmiddels ook door middel van wetenschappelijk onderzoek bewezen. Je kunt je voorstellen dat op de snelweg de zwangere vrouwen niet altijd bewust, ontspannen en met aandacht hun kind voeden. Dit laat onbedoeld een imprint achter op het brein.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41</a:t>
            </a:fld>
            <a:endParaRPr lang="nl-NL"/>
          </a:p>
        </p:txBody>
      </p:sp>
    </p:spTree>
    <p:extLst>
      <p:ext uri="{BB962C8B-B14F-4D97-AF65-F5344CB8AC3E}">
        <p14:creationId xmlns:p14="http://schemas.microsoft.com/office/powerpoint/2010/main" val="35053328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Dan de bevalling. Een spannende reis. Opnieuw de wisselwerking tussen moeder en het kindje dat op het punt staat geboren te worden. Waar vindt de bevalling plaats? Op een ontspannen, natuurlijke plek? Of in een gestreste, steriele omgeving? Kan de bevalling op het eigen tempo beginnen, of word deze opgewekt. Kan de moeder de weeën toelaten, of is er pijnbestrijding nodig? Verloopt de uitdrijving probleemloos, of vinden er complicaties plaats. Word er ingegrepen in dit proces (tangverlossing, vacuümpomp, of keizersnede)? Wordt de navelstreng onmiddellijk doorgeknipt? Krijgt het kind rustig de kans om een natuurlijk eerste contact met moeder te maken? Borstvoeding? Of vinden er allerlei testen plaats, in een koude omgeving door anonieme artsen en verpleegkundigen? Dit alles laat opnieuw een onbewuste imprint achter in het zich snel ontwikkelde brein. In het spannende proces van bevallen (en de nadruk op veiligheid en overleven) is er vaak nauwelijks ruimte en bewustzijn voor dit proces en het spreekt voor zich dat hier dus veel trauma’s opgelopen worden.</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42</a:t>
            </a:fld>
            <a:endParaRPr lang="nl-NL"/>
          </a:p>
        </p:txBody>
      </p:sp>
    </p:spTree>
    <p:extLst>
      <p:ext uri="{BB962C8B-B14F-4D97-AF65-F5344CB8AC3E}">
        <p14:creationId xmlns:p14="http://schemas.microsoft.com/office/powerpoint/2010/main" val="26987852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Dan de cruciale hechtingsjaren. In hoeverre is er sprake van een onvoorwaardelijk liefhebben? Of stellen de ouders hun eigen behoeften centraal, hebben ze  eigen verwachtingen en hun eigen agenda? De fysieke en emotionele beschikbaarheid is in de hechtingsfase cruciaal. Die zal bepalend zijn voor de stress huishouding van het ontwikkelende kind. Voorziet de moeder in borstvoeding? Wordt het kind apart in een kamer gelegd, of mag het tussen de ouders in slapen? Wordt het kind opgepakt als het huilt, of juist alleen gelaten? Ieder moment waarin het kind niet voorzien wordt in de </a:t>
            </a:r>
            <a:r>
              <a:rPr lang="nl-NL" dirty="0" err="1"/>
              <a:t>oerbehoefte</a:t>
            </a:r>
            <a:r>
              <a:rPr lang="nl-NL" dirty="0"/>
              <a:t> aan verbinding laat een spoor na.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43</a:t>
            </a:fld>
            <a:endParaRPr lang="nl-NL"/>
          </a:p>
        </p:txBody>
      </p:sp>
    </p:spTree>
    <p:extLst>
      <p:ext uri="{BB962C8B-B14F-4D97-AF65-F5344CB8AC3E}">
        <p14:creationId xmlns:p14="http://schemas.microsoft.com/office/powerpoint/2010/main" val="6004041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Dan de fase waarin het kind zelfstandiger wordt. En zelf dingen gaat uitproberen. Eigenheid gaat ontwikkelen. Zijn de ouders fysiek en emotioneel in staat om het kind hierin te (h)erkennen, te bevestigen en te bekrachtigen. Of projecteren de ouders hun eigen ideeën, voorkeuren en verwachtingen op het kind?  In het laatste geval wordt de autonome ontwikkeling van het kind getraumatiseerd. En zoals we inmiddels begrijpen, dit laat een spoor na in het brein.</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44</a:t>
            </a:fld>
            <a:endParaRPr lang="nl-NL"/>
          </a:p>
        </p:txBody>
      </p:sp>
    </p:spTree>
    <p:extLst>
      <p:ext uri="{BB962C8B-B14F-4D97-AF65-F5344CB8AC3E}">
        <p14:creationId xmlns:p14="http://schemas.microsoft.com/office/powerpoint/2010/main" val="3875368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Dan ontstaat er in het kind een geleidelijk aan een wakker worden van de seksualiteit. Sterke fysieke sensaties. Worden deze op een gezonde wijze (h)erkend, mag het er zijn? Of worden deze gevoelens genegeerd, onbesproken gelaten? In het laatste geval krijgt het kind een wezenlijk deel van zichzelf niet gespiegeld en wordt het gezonde IK getraumatiseerd. Anderzijds kan de omgeving ook eigen lusten projecteren of zelfs botvieren op kinderen die daar helemaal niet klaar voor zijn. Subtiele lichamelijke grensoverschrijdingen, tot en met misbruik toe laten sporen na in het ontwikkelende brein.</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45</a:t>
            </a:fld>
            <a:endParaRPr lang="nl-NL"/>
          </a:p>
        </p:txBody>
      </p:sp>
    </p:spTree>
    <p:extLst>
      <p:ext uri="{BB962C8B-B14F-4D97-AF65-F5344CB8AC3E}">
        <p14:creationId xmlns:p14="http://schemas.microsoft.com/office/powerpoint/2010/main" val="6083966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 deze trauma’s (het trauma van de daderschap komt later aan bod) werken dus op, en laten sporen na in het oorspronkelijk Gezonde Ik.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46</a:t>
            </a:fld>
            <a:endParaRPr lang="nl-NL"/>
          </a:p>
        </p:txBody>
      </p:sp>
    </p:spTree>
    <p:extLst>
      <p:ext uri="{BB962C8B-B14F-4D97-AF65-F5344CB8AC3E}">
        <p14:creationId xmlns:p14="http://schemas.microsoft.com/office/powerpoint/2010/main" val="1893824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 genoemde kwetsuren en de pijn zorgen voor spanning binnen het Ik. Als de spanningen ontladen zouden kunnen worden dan hoeft dit geen gevolgen te hebben. Het probleem is echter dat de trauma’s vaak het gevolg zijn van een onbewuste, gestreste snelweg omgeving. En diezelfde omgeving is dus ook vaak niet in staat om bij kinderen trauma’s te herkennen en te helpen ontladen. Dus moet het kind het zelf oplossen. En daarvoor beschikt de </a:t>
            </a:r>
            <a:r>
              <a:rPr lang="nl-NL" dirty="0" err="1"/>
              <a:t>psyche</a:t>
            </a:r>
            <a:r>
              <a:rPr lang="nl-NL" dirty="0"/>
              <a:t> over een handige truc: de Ik-splitsing. Het gezonde Ik wordt afgesplitst van het Verwonde Ik. Het mentale </a:t>
            </a:r>
            <a:r>
              <a:rPr lang="nl-NL" dirty="0" err="1"/>
              <a:t>Overlevings</a:t>
            </a:r>
            <a:r>
              <a:rPr lang="nl-NL" dirty="0"/>
              <a:t> Ik zorgt voor een veilige buffer. Het heeft allerlei overlevingsstrategieën tot haar beschikking. Die komen in hoofdlijnen neer op verdringen, vermijden of verdoven van de oorspronkelijke pijn van de trauma’s.</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47</a:t>
            </a:fld>
            <a:endParaRPr lang="nl-NL"/>
          </a:p>
        </p:txBody>
      </p:sp>
    </p:spTree>
    <p:extLst>
      <p:ext uri="{BB962C8B-B14F-4D97-AF65-F5344CB8AC3E}">
        <p14:creationId xmlns:p14="http://schemas.microsoft.com/office/powerpoint/2010/main" val="2250016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Ik-Splitsing in Beeld.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48</a:t>
            </a:fld>
            <a:endParaRPr lang="nl-NL"/>
          </a:p>
        </p:txBody>
      </p:sp>
    </p:spTree>
    <p:extLst>
      <p:ext uri="{BB962C8B-B14F-4D97-AF65-F5344CB8AC3E}">
        <p14:creationId xmlns:p14="http://schemas.microsoft.com/office/powerpoint/2010/main" val="16248428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Is hiermee een gezond en duurzaam evenwicht bereikt? Kan het Ik hierdoor blijven functioneren? Aan de oppervlakte is er in ieder geval rust. Pijn en angst zijn naar de kelder van het onderbewustzijn verbannen. Het Gezonde Ik voert als het niet geprikkeld wordt de boventoon. Het probleem is wel dat het Gezonde Ik geen 360 graden perspectief meer heeft. Het mist daardoor relevante informatie om in het gezonde Ik te kunnen blijven. Door een trigger of verleiding van buitenaf kan het snel uit evenwicht gebracht worden. Dan schuift het </a:t>
            </a:r>
            <a:r>
              <a:rPr lang="nl-NL" dirty="0" err="1"/>
              <a:t>Overlevings</a:t>
            </a:r>
            <a:r>
              <a:rPr lang="nl-NL" dirty="0"/>
              <a:t> Ik naar voren. En kenmerkend voor dit </a:t>
            </a:r>
            <a:r>
              <a:rPr lang="nl-NL" dirty="0" err="1"/>
              <a:t>Overlevings</a:t>
            </a:r>
            <a:r>
              <a:rPr lang="nl-NL" dirty="0"/>
              <a:t> Ik is dat het geen gezonde keuzes maakt, maar zogenaamde Snelweg Keuzes/ Junk Food.  Dit zijn de momenten dat het Ik nieuwe schade toebrengt aan zich Zelf en zijn omgeving. Vervuiling. De pijn die oorspronkelijk nog tamelijk ‘schoon’ en bereikbaar was wordt steeds ingewikkelder en raakt vervuild door alle pijnbestrijding die wordt toegediend. Het middel wordt op den duur erger dan de kwaal. Het schade toebrengen aan jezelf of anderen levert ook een nieuw soort trauma op. Het trauma van het Daderschap. Dit trauma resulteert in gevoelens van schuld.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49</a:t>
            </a:fld>
            <a:endParaRPr lang="nl-NL"/>
          </a:p>
        </p:txBody>
      </p:sp>
    </p:spTree>
    <p:extLst>
      <p:ext uri="{BB962C8B-B14F-4D97-AF65-F5344CB8AC3E}">
        <p14:creationId xmlns:p14="http://schemas.microsoft.com/office/powerpoint/2010/main" val="258388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lnSpcReduction="10000"/>
          </a:bodyPr>
          <a:lstStyle/>
          <a:p>
            <a:r>
              <a:rPr lang="nl-NL" dirty="0"/>
              <a:t>In mijn eigen leven word ik dagelijks geconfronteerd met Mijn Wil. Als ik iets Wil, bijvoorbeeld een nieuwe fiets, dan wordt mijn aandacht getrokken naar nieuwe fietsen. Ik ga onderzoeken welke fietsen er zijn. Welke fiets bij me past. Ik ga kijken of ik het geld heb, of bij elkaar kan krijgen, voor de fiets die ik wil. En vervolgens stap ik de winkel binnen en ga ik proberen de fiets over te kopen. Op de (nieuwe) fiets terug naar huis voel ik me euforisch. Wat rijdt de nieuwe fiets fantastisch. Na een paar dagen ebt het euforische gevoel wat weg. Mijn nieuwe fiets is ‘normaal’ geworden. Ik ben iets minder voorzichtig met mijn nieuwe fiets als in het begin. Hij kan ook wel buiten staan. En ondertussen begint mijn Wil al weer nieuwe plannen te beramen. Nou dit eenvoudige voorbeeld van de nieuwe fiets, herhaalt zich in honderdduizenden, misschien wel miljoenen situaties die zich in mijn leven hebben afgespeeld. Ik kan dus geen peil op mijn Wil trekken. Hoogstens dat die erg veranderlijk is. En ik meen dit ook op te merken bij mijn medemensen. Dus in hoeverre is er sprake van Mijn Wil? Misschien moet ik spreken van De Wil. Die ons allemaal parten speelt. En universele wetmatigheden kent. Dat deed Arthur Schopenhauer in ieder geval wel. De Duitse Filosoof die zijn hele leven in het teken heeft gesteld van de Wil. Hij zag –in navolging van de door hem bestudeerde Indiase </a:t>
            </a:r>
            <a:r>
              <a:rPr lang="nl-NL" dirty="0" err="1"/>
              <a:t>Upanishaden</a:t>
            </a:r>
            <a:r>
              <a:rPr lang="nl-NL" dirty="0"/>
              <a:t>- de Wil als een soort blinde oerkracht, die het hele Universum in beweging heeft gezet en in beweging houdt. Inmiddels kan ik me een heel eind vinden in zijn beschrijving. Hoewel de Wil wellicht minder blind is dat Schopenhauer zo stellig beweert. </a:t>
            </a:r>
          </a:p>
        </p:txBody>
      </p:sp>
      <p:sp>
        <p:nvSpPr>
          <p:cNvPr id="4" name="Tijdelijke aanduiding voor dianummer 3"/>
          <p:cNvSpPr>
            <a:spLocks noGrp="1"/>
          </p:cNvSpPr>
          <p:nvPr>
            <p:ph type="sldNum" sz="quarter" idx="10"/>
          </p:nvPr>
        </p:nvSpPr>
        <p:spPr/>
        <p:txBody>
          <a:bodyPr/>
          <a:lstStyle/>
          <a:p>
            <a:fld id="{8D927171-FEF0-46F0-8003-995767E1CEA2}" type="slidenum">
              <a:rPr lang="nl-NL" smtClean="0"/>
              <a:pPr/>
              <a:t>5</a:t>
            </a:fld>
            <a:endParaRPr lang="nl-NL"/>
          </a:p>
        </p:txBody>
      </p:sp>
    </p:spTree>
    <p:extLst>
      <p:ext uri="{BB962C8B-B14F-4D97-AF65-F5344CB8AC3E}">
        <p14:creationId xmlns:p14="http://schemas.microsoft.com/office/powerpoint/2010/main" val="42011632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je innerlijk werk niet tijdig hebt gedaan en op latere leeftijd de innerlijke wonden worden getriggerd, dan dwingen de overlevingsmechanismen jezelf en anderen te straffen/beschadigen. Door de te verwaarlozen, negeren, te (auto)mutileren of te liegen, te manipuleren en te domineren. Je wordt dus van Slachtoffer, Dader. En je Ik gaat het schuldgevoel van het Daderschap in zijn Gewonde Ik met zich meedragen. Dit moet op haar beurt weer verdrongen worden.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50</a:t>
            </a:fld>
            <a:endParaRPr lang="nl-NL"/>
          </a:p>
        </p:txBody>
      </p:sp>
    </p:spTree>
    <p:extLst>
      <p:ext uri="{BB962C8B-B14F-4D97-AF65-F5344CB8AC3E}">
        <p14:creationId xmlns:p14="http://schemas.microsoft.com/office/powerpoint/2010/main" val="36096383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vicieuze Trauma Cirkel.</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51</a:t>
            </a:fld>
            <a:endParaRPr lang="nl-NL"/>
          </a:p>
        </p:txBody>
      </p:sp>
    </p:spTree>
    <p:extLst>
      <p:ext uri="{BB962C8B-B14F-4D97-AF65-F5344CB8AC3E}">
        <p14:creationId xmlns:p14="http://schemas.microsoft.com/office/powerpoint/2010/main" val="37361376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 gezinssystemen dragen de voorouderlijke lijnen met zich mee. In die zin worden kinderen zoals al eerder gesteld al bij de conceptie belast en dit proces gaat vaak verder in de opvoeding. Kinderen kunnen alleen hun gezonde Ik behouden voor zover de ouders dit ook gelukt is. Onbewust nemen ze de overlevingsstrategieën van hun ouders over. Niet per se letterlijk, maar wel de onderliggende dynamiek. We noemen deze intergenerationele overdracht van trauma het Bindingsysteem trauma. De bomen groeien op een soortgelijke wijze scheef.</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52</a:t>
            </a:fld>
            <a:endParaRPr lang="nl-NL"/>
          </a:p>
        </p:txBody>
      </p:sp>
    </p:spTree>
    <p:extLst>
      <p:ext uri="{BB962C8B-B14F-4D97-AF65-F5344CB8AC3E}">
        <p14:creationId xmlns:p14="http://schemas.microsoft.com/office/powerpoint/2010/main" val="3028471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Traumatisering van het Ik en het ontstaan van het </a:t>
            </a:r>
            <a:r>
              <a:rPr lang="nl-NL" dirty="0" err="1"/>
              <a:t>Overlevings</a:t>
            </a:r>
            <a:r>
              <a:rPr lang="nl-NL" dirty="0"/>
              <a:t> Ik heeft gevolgen voor de vrije </a:t>
            </a:r>
            <a:r>
              <a:rPr lang="nl-NL" dirty="0" err="1"/>
              <a:t>OerWil</a:t>
            </a:r>
            <a:r>
              <a:rPr lang="nl-NL" dirty="0"/>
              <a:t>. De Wil (=Levensenergie) wordt voortaan voor een deel reactief gebruikt. Deze reactief gebruikte levensenergie noem ik in het algemeen de </a:t>
            </a:r>
            <a:r>
              <a:rPr lang="nl-NL" dirty="0" err="1"/>
              <a:t>OntWortelde</a:t>
            </a:r>
            <a:r>
              <a:rPr lang="nl-NL" dirty="0"/>
              <a:t> Wil. Een deel van de levensenergie (waar de trauma’s zijn opgeslagen) wordt helemaal niet meer gebruikt. Dit noem ik de Bevroren Wil.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53</a:t>
            </a:fld>
            <a:endParaRPr lang="nl-NL"/>
          </a:p>
        </p:txBody>
      </p:sp>
    </p:spTree>
    <p:extLst>
      <p:ext uri="{BB962C8B-B14F-4D97-AF65-F5344CB8AC3E}">
        <p14:creationId xmlns:p14="http://schemas.microsoft.com/office/powerpoint/2010/main" val="14313845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Vervorming van de </a:t>
            </a:r>
            <a:r>
              <a:rPr lang="nl-NL" dirty="0" err="1"/>
              <a:t>OerWil</a:t>
            </a:r>
            <a:r>
              <a:rPr lang="nl-NL" dirty="0"/>
              <a:t>. Levensenergie wordt reactief benut. Om aan normen van buitenaf te voldoen. In plaats van creatief innerlijke waarden en behoeften te bevredigen. Een deel van de Wil is </a:t>
            </a:r>
            <a:r>
              <a:rPr lang="nl-NL" dirty="0" err="1"/>
              <a:t>bevoren</a:t>
            </a:r>
            <a:r>
              <a:rPr lang="nl-NL" dirty="0"/>
              <a:t>. Als we in onze Bevroren Wil geraken zijn we apathisch/onverschillig. Of kunnen we als een robot/machine gewetenloos en gedissocieerd handelen.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54</a:t>
            </a:fld>
            <a:endParaRPr lang="nl-NL"/>
          </a:p>
        </p:txBody>
      </p:sp>
    </p:spTree>
    <p:extLst>
      <p:ext uri="{BB962C8B-B14F-4D97-AF65-F5344CB8AC3E}">
        <p14:creationId xmlns:p14="http://schemas.microsoft.com/office/powerpoint/2010/main" val="18788135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Onze Wil is bij ons allemaal in meer of mindere mate vervormd. Het kan daardoor van moment tot moment wisselen uit welke vaatje we tappen. E.e.a. kan ook sterk beïnvloed/getriggerd worden door uit welk vaatje de ander tapt. Ontmoetingen zijn eigenlijk uitwisselingen van de Levensenergie/oftewel onze Wil. En in de ideale relaties wisselen we onze </a:t>
            </a:r>
            <a:r>
              <a:rPr lang="nl-NL" dirty="0" err="1"/>
              <a:t>OerWil</a:t>
            </a:r>
            <a:r>
              <a:rPr lang="nl-NL" dirty="0"/>
              <a:t> uit. Maar regelmatig zullen we merken dat in het contact met anderen onze Wil bevroren kan zijn, of Ontworteld.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55</a:t>
            </a:fld>
            <a:endParaRPr lang="nl-NL"/>
          </a:p>
        </p:txBody>
      </p:sp>
    </p:spTree>
    <p:extLst>
      <p:ext uri="{BB962C8B-B14F-4D97-AF65-F5344CB8AC3E}">
        <p14:creationId xmlns:p14="http://schemas.microsoft.com/office/powerpoint/2010/main" val="3934739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kwaliteit of frequentie van de verschillende Wilsenergie is anders. Je kunt vaak </a:t>
            </a:r>
            <a:r>
              <a:rPr lang="nl-NL" dirty="0" err="1"/>
              <a:t>sensen</a:t>
            </a:r>
            <a:r>
              <a:rPr lang="nl-NL" dirty="0"/>
              <a:t>/voelen met welke Wil je te maken hebt. Mits je zelf in je Gezonde Ik zit en verbonden bent met de </a:t>
            </a:r>
            <a:r>
              <a:rPr lang="nl-NL" dirty="0" err="1"/>
              <a:t>OerWil</a:t>
            </a:r>
            <a:r>
              <a:rPr lang="nl-NL" dirty="0"/>
              <a:t>.</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56</a:t>
            </a:fld>
            <a:endParaRPr lang="nl-NL"/>
          </a:p>
        </p:txBody>
      </p:sp>
    </p:spTree>
    <p:extLst>
      <p:ext uri="{BB962C8B-B14F-4D97-AF65-F5344CB8AC3E}">
        <p14:creationId xmlns:p14="http://schemas.microsoft.com/office/powerpoint/2010/main" val="7526417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Dan zoomen we nu nog verder op de Ontwortelde Wil. En de </a:t>
            </a:r>
            <a:r>
              <a:rPr lang="nl-NL" dirty="0" err="1"/>
              <a:t>psycho-dynamiek</a:t>
            </a:r>
            <a:r>
              <a:rPr lang="nl-NL" dirty="0"/>
              <a:t> binnen de </a:t>
            </a:r>
            <a:r>
              <a:rPr lang="nl-NL" dirty="0" err="1"/>
              <a:t>OntWortelde</a:t>
            </a:r>
            <a:r>
              <a:rPr lang="nl-NL" dirty="0"/>
              <a:t> Wil. Dit vind ik persoonlijk een heel interessant stuk van de </a:t>
            </a:r>
            <a:r>
              <a:rPr lang="nl-NL" dirty="0" err="1"/>
              <a:t>WilPuzzel</a:t>
            </a:r>
            <a:r>
              <a:rPr lang="nl-NL" dirty="0"/>
              <a:t>. Het is eigenlijk wat dieper in het water duiken. Kijken wat er dan zichtbaar wordt. Voor mij komt er dan een hele nieuwe wereld tot leven. Een wereld trouwens die dieptepsychologen en psychoanalytici, maar ook mystici, voor een deel, of in zijn geheel al zagen. Alleen bij mijn weten nooit tot het functioneren van onze Wil hebben vertaald. Wat we in de diepte van het </a:t>
            </a:r>
            <a:r>
              <a:rPr lang="nl-NL" dirty="0" err="1"/>
              <a:t>WilWater</a:t>
            </a:r>
            <a:r>
              <a:rPr lang="nl-NL" dirty="0"/>
              <a:t> tegenkomen is een concept dat Freud ooit introduceerde: sublimatie. We verdringen overweldigende pijn/angst voor beter te hanteren pijn/angst. Nog even terug naar de basis. Doordat het Ik waarschijnlijk niet altijd een Helder Tegenover/Oerouder voor zich had (</a:t>
            </a:r>
            <a:r>
              <a:rPr lang="nl-NL" dirty="0" err="1"/>
              <a:t>dwz</a:t>
            </a:r>
            <a:r>
              <a:rPr lang="nl-NL" dirty="0"/>
              <a:t> iemand die hem kon neutraal kon spiegelen en zijn emoties kon laten uiten) zijn de opgelopen trauma’s naar binnen geslagen. En is er een algemene afkeer gekomen van pijn/angst. Om pijn en angst zo min mogelijk te ervaren is het ‘verstand’ een eigen leven gaan leiden in de </a:t>
            </a:r>
            <a:r>
              <a:rPr lang="nl-NL" dirty="0" err="1"/>
              <a:t>psyche</a:t>
            </a:r>
            <a:r>
              <a:rPr lang="nl-NL" dirty="0"/>
              <a:t>. Het verstand gebruikt Levensenergie uit de </a:t>
            </a:r>
            <a:r>
              <a:rPr lang="nl-NL" dirty="0" err="1"/>
              <a:t>OerWil</a:t>
            </a:r>
            <a:r>
              <a:rPr lang="nl-NL" dirty="0"/>
              <a:t> om het Ik op Wilskracht aan te zetten om dingen te doen die haar weg doen houden van kwetsuren of angsten. Het ‘bedenkt’ daartoe het verlangen naar (externe) objecten, zodat het Ik haar aandacht daarop gaat richten en het bewustzijn daardoor wegblijft van de onderliggende pijn. Een slimme truc, die al heel vroeg in ons bestaan, waar we ons niets bewust van herinneren, wordt toegepast. Namelijk in de fase waarin we blootstaan aan de oer-trauma’s.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57</a:t>
            </a:fld>
            <a:endParaRPr lang="nl-NL"/>
          </a:p>
        </p:txBody>
      </p:sp>
    </p:spTree>
    <p:extLst>
      <p:ext uri="{BB962C8B-B14F-4D97-AF65-F5344CB8AC3E}">
        <p14:creationId xmlns:p14="http://schemas.microsoft.com/office/powerpoint/2010/main" val="32398864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onze embryonale oerstaat dragen we de energetische blauwdruk van onze vader en onze moeder. Hun trauma’s en gesplitste levensenergie zijn in de samensmelting tussen het zaadje en het eitje ook in ons gegraveerd. We dragen dus automatisch hun niet geheelde </a:t>
            </a:r>
            <a:r>
              <a:rPr lang="nl-NL" dirty="0" err="1"/>
              <a:t>Oerwonden</a:t>
            </a:r>
            <a:r>
              <a:rPr lang="nl-NL" dirty="0"/>
              <a:t> ook in ons mee. Daar bovenop komen de ervaringen in de baarmoeder en tijdens de geboorte. Dat alles bij elkaar noem ik de OER-WOND. Deze </a:t>
            </a:r>
            <a:r>
              <a:rPr lang="nl-NL" dirty="0" err="1"/>
              <a:t>OerWond</a:t>
            </a:r>
            <a:r>
              <a:rPr lang="nl-NL" dirty="0"/>
              <a:t> behelst een diepe pre-verbale pijn, van de verloren verstoorde balans/ de verloren harmonie/de verdrijving uit het Paradijs. Hierdoor zijn we reeds vanaf het prille begin reeds (deels) afgesneden van de </a:t>
            </a:r>
            <a:r>
              <a:rPr lang="nl-NL" dirty="0" err="1"/>
              <a:t>OerWil</a:t>
            </a:r>
            <a:r>
              <a:rPr lang="nl-NL" dirty="0"/>
              <a:t>. Waardoor ook de eerste Oerangst in het bewustzijn ontstaat. De Angst voor de Dood. En omdat we deze </a:t>
            </a:r>
            <a:r>
              <a:rPr lang="nl-NL" dirty="0" err="1"/>
              <a:t>OerPijn</a:t>
            </a:r>
            <a:r>
              <a:rPr lang="nl-NL" dirty="0"/>
              <a:t> en </a:t>
            </a:r>
            <a:r>
              <a:rPr lang="nl-NL" dirty="0" err="1"/>
              <a:t>OerAngst</a:t>
            </a:r>
            <a:r>
              <a:rPr lang="nl-NL" dirty="0"/>
              <a:t> niet willen voelen, zet iets in ons vanaf het prilste begin aan tot overleven. Onze veiligheid te garanderen. Onze Levensenergie wordt instinctief ingezet om onze dood af te wenden. In ons mentale bewustzijn verlangen we naar objecten die ons Leven garanderen. En we benutten de Levensenergie om deze objecten te bemachtigen. Als onze overleving veilig gesteld is, kan de doodsangst wat luwen en de Instinctieve wil wat terugtreden. Onder de oppervlakte blijft de </a:t>
            </a:r>
            <a:r>
              <a:rPr lang="nl-NL" dirty="0" err="1"/>
              <a:t>OerAngst</a:t>
            </a:r>
            <a:r>
              <a:rPr lang="nl-NL" dirty="0"/>
              <a:t> wel degelijk bestaan. In de kelder van ons bewustzijn vergist hij wel tot andere, meer acceptabelere angsten.</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58</a:t>
            </a:fld>
            <a:endParaRPr lang="nl-NL"/>
          </a:p>
        </p:txBody>
      </p:sp>
    </p:spTree>
    <p:extLst>
      <p:ext uri="{BB962C8B-B14F-4D97-AF65-F5344CB8AC3E}">
        <p14:creationId xmlns:p14="http://schemas.microsoft.com/office/powerpoint/2010/main" val="41577873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Sublimatie is een concept dat Freud introduceerde. In zijn idee sublimeerden mensen hun seksuele verlangens voor meer sociaal geaccepteerde alternatieven, zoals kunst of sport. Dit is een heel waardevol concept, en een van de inzichten die ik meeneem van </a:t>
            </a:r>
            <a:r>
              <a:rPr lang="nl-NL" dirty="0" err="1"/>
              <a:t>OerVaders</a:t>
            </a:r>
            <a:r>
              <a:rPr lang="nl-NL" dirty="0"/>
              <a:t> en </a:t>
            </a:r>
            <a:r>
              <a:rPr lang="nl-NL" dirty="0" err="1"/>
              <a:t>OerMoeders</a:t>
            </a:r>
            <a:r>
              <a:rPr lang="nl-NL" dirty="0"/>
              <a:t> die al over het Autonome Pad gelopen zijn, zoals Jung, Maslow, </a:t>
            </a:r>
            <a:r>
              <a:rPr lang="nl-NL" dirty="0" err="1"/>
              <a:t>Assagioli</a:t>
            </a:r>
            <a:r>
              <a:rPr lang="nl-NL" dirty="0"/>
              <a:t> en vele anderen.  Al deze inzichten tezamen laten de </a:t>
            </a:r>
            <a:r>
              <a:rPr lang="nl-NL" dirty="0" err="1"/>
              <a:t>WilPuzzel</a:t>
            </a:r>
            <a:r>
              <a:rPr lang="nl-NL" dirty="0"/>
              <a:t> leggen. Nog even over sublimatie. De </a:t>
            </a:r>
            <a:r>
              <a:rPr lang="nl-NL" dirty="0" err="1"/>
              <a:t>OerAngst</a:t>
            </a:r>
            <a:r>
              <a:rPr lang="nl-NL" dirty="0"/>
              <a:t>, afkomstig uit het </a:t>
            </a:r>
            <a:r>
              <a:rPr lang="nl-NL" dirty="0" err="1"/>
              <a:t>OerTrauma</a:t>
            </a:r>
            <a:r>
              <a:rPr lang="nl-NL" dirty="0"/>
              <a:t>, is dus de Angst om te Sterven, niet meer een Ik te zijn. Een volledig gezond Ik heeft hier volledig vrede mee. Hij is immers nergens aan gehecht. Maar door de niet geheelde wonden uit het bindingsysteemtrauma, de conceptie, de baarmoedertijd en de bevalling, is er een </a:t>
            </a:r>
            <a:r>
              <a:rPr lang="nl-NL" dirty="0" err="1"/>
              <a:t>OerWond</a:t>
            </a:r>
            <a:r>
              <a:rPr lang="nl-NL" dirty="0"/>
              <a:t> en een </a:t>
            </a:r>
            <a:r>
              <a:rPr lang="nl-NL" dirty="0" err="1"/>
              <a:t>OerAngst</a:t>
            </a:r>
            <a:r>
              <a:rPr lang="nl-NL" dirty="0"/>
              <a:t> in het </a:t>
            </a:r>
            <a:r>
              <a:rPr lang="nl-NL" dirty="0" err="1"/>
              <a:t>geWonde</a:t>
            </a:r>
            <a:r>
              <a:rPr lang="nl-NL" dirty="0"/>
              <a:t> Ik gestold. En tegenover die pijn/angst is dus een verdedigingslinie opgetrokken in de vorm van de Instinctieve Wil. De pijn/angst gist ondergronds verder en er ontstaan verschillende, van de </a:t>
            </a:r>
            <a:r>
              <a:rPr lang="nl-NL" dirty="0" err="1"/>
              <a:t>OerAngst</a:t>
            </a:r>
            <a:r>
              <a:rPr lang="nl-NL" dirty="0"/>
              <a:t> afgeleide/gesublimeerde, mentale angsten.</a:t>
            </a:r>
          </a:p>
          <a:p>
            <a:endParaRPr lang="nl-NL" dirty="0"/>
          </a:p>
          <a:p>
            <a:r>
              <a:rPr lang="nl-NL" dirty="0"/>
              <a:t>Een gevolg van het onderdrukken van het </a:t>
            </a:r>
            <a:r>
              <a:rPr lang="nl-NL" dirty="0" err="1"/>
              <a:t>OerTrauma</a:t>
            </a:r>
            <a:r>
              <a:rPr lang="nl-NL" dirty="0"/>
              <a:t> is dat –als gevolg van het deels reactief gebruiken van de Levensenergie- we juist nieuwe trauma’s aantrekken. We roepen het trauma van de Liefde, het trauma van de Identiteit en het Trauma van de Seksualiteit in wezen zelf over ons af. Dit maakt ons Zelf Verantwoordelijk. Dat is niet hetzelfde als er schuldig aan zijn. Maar dit is wel een belangrijke spirituele stap op het Autonome Pad. ‘Wat jij probeert te controleren controleert in wezen jou’. Dit is ook een motief wat we bijvoorbeeld in sprookjes en legenden tegenkomen. Het sprookje van Doornroosje is daar een mooi voorbeeld van.</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59</a:t>
            </a:fld>
            <a:endParaRPr lang="nl-NL"/>
          </a:p>
        </p:txBody>
      </p:sp>
    </p:spTree>
    <p:extLst>
      <p:ext uri="{BB962C8B-B14F-4D97-AF65-F5344CB8AC3E}">
        <p14:creationId xmlns:p14="http://schemas.microsoft.com/office/powerpoint/2010/main" val="1011615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Woorden zeggen nooit precies wat je bedoelt. Maar als ik een poging doe om de Wil onder woorden te brengen, kom ik hiertoe. De Wil = Levensenergie. En die levensenergie zet ons aan om onszelf tot expressie te brengen. Dit alles in verbinding met onze omgeving. Dit is de volgens mij de </a:t>
            </a:r>
            <a:r>
              <a:rPr lang="nl-NL" dirty="0" err="1"/>
              <a:t>OERstaat</a:t>
            </a:r>
            <a:r>
              <a:rPr lang="nl-NL" dirty="0"/>
              <a:t> en de </a:t>
            </a:r>
            <a:r>
              <a:rPr lang="nl-NL" dirty="0" err="1"/>
              <a:t>OERfunctie</a:t>
            </a:r>
            <a:r>
              <a:rPr lang="nl-NL" dirty="0"/>
              <a:t> van de Wil. Die kan in de loop van ons bestaan aangetast worden. Dat zal in het Vierluik over de Wil toegelicht worden. Het erkennen van het bestaan van levensenergie is in onze Westerse materialistische kijk op het leven tamelijk ongewoon geworden. De Oosterse filosofie daarentegen, en de van haar afgeleide geneeswijze, stelt de Levensenergie in alles centraal. Ik heb mijzelf dan ook in het leren verstaan van de Wil dan ook niet alleen met Westerse bronnen gevoed, maar ook voedingssupplementen uit het Oosten tot me genomen. Dat is m.i. cruciaal om de Wil op een dieper niveau te kunnen doorgronden.</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6</a:t>
            </a:fld>
            <a:endParaRPr lang="nl-NL"/>
          </a:p>
        </p:txBody>
      </p:sp>
    </p:spTree>
    <p:extLst>
      <p:ext uri="{BB962C8B-B14F-4D97-AF65-F5344CB8AC3E}">
        <p14:creationId xmlns:p14="http://schemas.microsoft.com/office/powerpoint/2010/main" val="8829576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Nu we de dynamiek van de </a:t>
            </a:r>
            <a:r>
              <a:rPr lang="nl-NL" dirty="0" err="1"/>
              <a:t>OntWortelde</a:t>
            </a:r>
            <a:r>
              <a:rPr lang="nl-NL" dirty="0"/>
              <a:t> Wil begrijpen kunnen we ons voorstellen dat uit het onderdrukken/beteugelen van de </a:t>
            </a:r>
            <a:r>
              <a:rPr lang="nl-NL" dirty="0" err="1"/>
              <a:t>OerAngst</a:t>
            </a:r>
            <a:r>
              <a:rPr lang="nl-NL" dirty="0"/>
              <a:t> er allerlei afgeleide angsten </a:t>
            </a:r>
            <a:r>
              <a:rPr lang="nl-NL" dirty="0" err="1"/>
              <a:t>ontgisten</a:t>
            </a:r>
            <a:r>
              <a:rPr lang="nl-NL" dirty="0"/>
              <a:t>. Zoals de angst om niet te hebben/weten. De angst voor onzekerheid. Zoals jullie in de eerste kolom kunnen zien. Deze angsten pogen we met de verschillende variaties op onze Ontwortelde Wil te bedwingen. Als metafoor zou je in deze tijd de wedloop tussen het corona virus en de vaccins kunnen nemen. De oorspronkelijke stam is gemuteerd/gesublimeerd in heel wat variaties. De variaties op de Ontwortelde Wil zijn de booster vaccins…Met de booster op zak kun je je verlangens achterna rennen. En je angst achter je laten….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60</a:t>
            </a:fld>
            <a:endParaRPr lang="nl-NL"/>
          </a:p>
        </p:txBody>
      </p:sp>
    </p:spTree>
    <p:extLst>
      <p:ext uri="{BB962C8B-B14F-4D97-AF65-F5344CB8AC3E}">
        <p14:creationId xmlns:p14="http://schemas.microsoft.com/office/powerpoint/2010/main" val="5310018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bestaat –gelet op het voorafgaande- een </a:t>
            </a:r>
            <a:r>
              <a:rPr lang="nl-NL" dirty="0" err="1"/>
              <a:t>reëele</a:t>
            </a:r>
            <a:r>
              <a:rPr lang="nl-NL" dirty="0"/>
              <a:t> kans dat in de loop der jaren de Ontwortelde Wil zeer, zeer dominant gaat worden en uiteindelijk zelfs het gezonde Ik compleet kan overwoekeren. Dit gebeurt indien er niet tijdig een intentie en proces tot zelfreflectie vanuit het Gezonde Ik wordt opgestart. Ik zal verderop toelichten hoe dit proces gestimuleerd kan worden. Maar zonder zelfreflectie (wat kenmerkend is voor het vertoeven in het Overlevings-Ik/Ontwortelde Wil) wordt de boom van binnenuit ontzield. Uiteindelijk zal dit psychologisch en fysiologisch tot een catastrofe leiden. Het punt is dat dit van de buitenkant nauwelijks te zien is. Maar de weerstand neemt met de tijd wel steeds meer af. Uiteindelijk kan een kleine trigger de boom laten vallen.</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61</a:t>
            </a:fld>
            <a:endParaRPr lang="nl-NL"/>
          </a:p>
        </p:txBody>
      </p:sp>
    </p:spTree>
    <p:extLst>
      <p:ext uri="{BB962C8B-B14F-4D97-AF65-F5344CB8AC3E}">
        <p14:creationId xmlns:p14="http://schemas.microsoft.com/office/powerpoint/2010/main" val="37198617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Maskering van de </a:t>
            </a:r>
            <a:r>
              <a:rPr lang="nl-NL" dirty="0" err="1"/>
              <a:t>OerWil</a:t>
            </a:r>
            <a:r>
              <a:rPr lang="nl-NL" dirty="0"/>
              <a:t>. Het Valse Zelf. De Illusie.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62</a:t>
            </a:fld>
            <a:endParaRPr lang="nl-NL"/>
          </a:p>
        </p:txBody>
      </p:sp>
    </p:spTree>
    <p:extLst>
      <p:ext uri="{BB962C8B-B14F-4D97-AF65-F5344CB8AC3E}">
        <p14:creationId xmlns:p14="http://schemas.microsoft.com/office/powerpoint/2010/main" val="28186255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je Pad af raken en een Snelweg mentaliteit ontwikkelen levert op de korte termijn comfort op. Maar zal je op de lange duur beschadigen.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63</a:t>
            </a:fld>
            <a:endParaRPr lang="nl-NL"/>
          </a:p>
        </p:txBody>
      </p:sp>
    </p:spTree>
    <p:extLst>
      <p:ext uri="{BB962C8B-B14F-4D97-AF65-F5344CB8AC3E}">
        <p14:creationId xmlns:p14="http://schemas.microsoft.com/office/powerpoint/2010/main" val="18588305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zelfreflectie kan het degeneratieproces omkeerbaar zijn. In dat geval is er Moed en de juiste intentie nodig om af te dalen in jezelf. En daar in de donkere kelder heb je je demonen / verwondingen onder ogen te komen. Pas als je hierin volledig slaagt, zal je Ego/</a:t>
            </a:r>
            <a:r>
              <a:rPr lang="nl-NL" dirty="0" err="1"/>
              <a:t>Overlevings</a:t>
            </a:r>
            <a:r>
              <a:rPr lang="nl-NL" dirty="0"/>
              <a:t> Ik volledig los kunnen laten. Tot die tijd zal het een hardnekkig (</a:t>
            </a:r>
            <a:r>
              <a:rPr lang="nl-NL" dirty="0" err="1"/>
              <a:t>Wetiko</a:t>
            </a:r>
            <a:r>
              <a:rPr lang="nl-NL" dirty="0"/>
              <a:t>) virus blijven, die zo nu en dan de kop opsteekt. Het zal steeds nieuwe afdalingen vergen om het ziekteproces verder tot stilstand te brengen. En uiteindelijk de gezondheid weer terug te laten keren.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64</a:t>
            </a:fld>
            <a:endParaRPr lang="nl-NL"/>
          </a:p>
        </p:txBody>
      </p:sp>
    </p:spTree>
    <p:extLst>
      <p:ext uri="{BB962C8B-B14F-4D97-AF65-F5344CB8AC3E}">
        <p14:creationId xmlns:p14="http://schemas.microsoft.com/office/powerpoint/2010/main" val="6018897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(gedwongen) alternatief is de crisis. </a:t>
            </a:r>
            <a:r>
              <a:rPr lang="nl-NL" dirty="0" err="1"/>
              <a:t>Cold</a:t>
            </a:r>
            <a:r>
              <a:rPr lang="nl-NL" dirty="0"/>
              <a:t> Turkey, </a:t>
            </a:r>
            <a:r>
              <a:rPr lang="nl-NL" dirty="0" err="1"/>
              <a:t>All</a:t>
            </a:r>
            <a:r>
              <a:rPr lang="nl-NL" dirty="0"/>
              <a:t> </a:t>
            </a:r>
            <a:r>
              <a:rPr lang="nl-NL" dirty="0" err="1"/>
              <a:t>the</a:t>
            </a:r>
            <a:r>
              <a:rPr lang="nl-NL" dirty="0"/>
              <a:t> Way, zonder voorbehoedsmiddelen. Dit is een hele heftige en overspoelende ervaring. Het regulerende Ego/</a:t>
            </a:r>
            <a:r>
              <a:rPr lang="nl-NL" dirty="0" err="1"/>
              <a:t>Overlevings</a:t>
            </a:r>
            <a:r>
              <a:rPr lang="nl-NL" dirty="0"/>
              <a:t> Ik valt van het ene op het andere moment uit.  In maatschappelijke termen wordt dan bijvoorbeeld over een burn-out gesproken, of misschien wel een psychose, als er ook beelden bij komen kijken. Ik zou het de acute (potentiële) Bevrijding van de Wil noemen. Voorwaarde voor het slagen van dit proces is een bedding en </a:t>
            </a:r>
            <a:r>
              <a:rPr lang="nl-NL" dirty="0" err="1"/>
              <a:t>autoritatieve</a:t>
            </a:r>
            <a:r>
              <a:rPr lang="nl-NL" dirty="0"/>
              <a:t> ondersteuning. Waardoor iemand door de donkere Nacht de demonen kan verslaan. Het gevolg van zowel het proces van Zelfreflectie als de Acute Wilsbevrijding, is dat er minder/geen </a:t>
            </a:r>
            <a:r>
              <a:rPr lang="nl-NL" dirty="0" err="1"/>
              <a:t>Overlevings</a:t>
            </a:r>
            <a:r>
              <a:rPr lang="nl-NL" dirty="0"/>
              <a:t> Ik en corresponderende Ontwortelde </a:t>
            </a:r>
            <a:r>
              <a:rPr lang="nl-NL" dirty="0" err="1"/>
              <a:t>Wilfasen</a:t>
            </a:r>
            <a:r>
              <a:rPr lang="nl-NL" dirty="0"/>
              <a:t> nodig zijn om de demonen bij het Gezonde Ik vandaan te houden. Het Gezonde Ik krijgt daardoor weer meer ruimte, net als de </a:t>
            </a:r>
            <a:r>
              <a:rPr lang="nl-NL" dirty="0" err="1"/>
              <a:t>OerWil</a:t>
            </a:r>
            <a:r>
              <a:rPr lang="nl-NL" dirty="0"/>
              <a:t>.</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65</a:t>
            </a:fld>
            <a:endParaRPr lang="nl-NL"/>
          </a:p>
        </p:txBody>
      </p:sp>
    </p:spTree>
    <p:extLst>
      <p:ext uri="{BB962C8B-B14F-4D97-AF65-F5344CB8AC3E}">
        <p14:creationId xmlns:p14="http://schemas.microsoft.com/office/powerpoint/2010/main" val="18991624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Bevrijding/Ontmanteling van de Wil in beeld.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66</a:t>
            </a:fld>
            <a:endParaRPr lang="nl-NL"/>
          </a:p>
        </p:txBody>
      </p:sp>
    </p:spTree>
    <p:extLst>
      <p:ext uri="{BB962C8B-B14F-4D97-AF65-F5344CB8AC3E}">
        <p14:creationId xmlns:p14="http://schemas.microsoft.com/office/powerpoint/2010/main" val="20690021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met de tijd, of onmiddellijk, verdwijnt het </a:t>
            </a:r>
            <a:r>
              <a:rPr lang="nl-NL" dirty="0" err="1"/>
              <a:t>Overlevings</a:t>
            </a:r>
            <a:r>
              <a:rPr lang="nl-NL" dirty="0"/>
              <a:t> Ik volledig en schijnt het Gezonde Ik/ Ware Zelf weer voortdurend door ons heen. We komen weer in contact met onze (Oer)behoeften en onze innerlijke Waarden. De Levensenergie komt in zijn oer-</a:t>
            </a:r>
            <a:r>
              <a:rPr lang="nl-NL" dirty="0" err="1"/>
              <a:t>spronkelijke</a:t>
            </a:r>
            <a:r>
              <a:rPr lang="nl-NL" dirty="0"/>
              <a:t> vorm terug (OER)Wil. Onze geest en ons lichaam kunnen herstellen van de verwondingen die we onderweg hebben opgelopen. We hebben de Weg van de Weerstand gelopen en daar plukken we nu de vruchten van. De </a:t>
            </a:r>
            <a:r>
              <a:rPr lang="nl-NL" dirty="0" err="1"/>
              <a:t>OerWil</a:t>
            </a:r>
            <a:r>
              <a:rPr lang="nl-NL" dirty="0"/>
              <a:t> kan vervolgens bewust Scheppend en Accepterend worden benut. We zijn in staat om het </a:t>
            </a:r>
            <a:r>
              <a:rPr lang="nl-NL" dirty="0" err="1"/>
              <a:t>OerOuderschap</a:t>
            </a:r>
            <a:r>
              <a:rPr lang="nl-NL" dirty="0"/>
              <a:t> vorm te geven.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67</a:t>
            </a:fld>
            <a:endParaRPr lang="nl-NL"/>
          </a:p>
        </p:txBody>
      </p:sp>
    </p:spTree>
    <p:extLst>
      <p:ext uri="{BB962C8B-B14F-4D97-AF65-F5344CB8AC3E}">
        <p14:creationId xmlns:p14="http://schemas.microsoft.com/office/powerpoint/2010/main" val="13555412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Bezielde </a:t>
            </a:r>
            <a:r>
              <a:rPr lang="nl-NL" dirty="0" err="1"/>
              <a:t>OerWil</a:t>
            </a:r>
            <a:r>
              <a:rPr lang="nl-NL" dirty="0"/>
              <a:t> zal allereerst gaan Manifesteren. Van deze aarde een mooiere plek maken. Gaan geven van zijn overvloed. Expressie geven aan wat tijdens de Reis is geleerd. Een boek schrijven, kunst maken, of een organisatie neerzetten die bijdraagt aan de gezonde Wils-ontwikkeling. Dan, als het Scheppende werk is volbracht, komt de volgende fase, de Wil komt tot rust. Hij wordt Accepterend. Alles wat onderweg gebeurd en gedaan is krijgt zijn plek. Er is geen goed of fout. Het is zoals het is. De missie is volbracht. De Wil kan steeds meer gaan loslaten en berusten. De laatste (levens)fase komt in zicht. En daarin komt het nog de laatste grote uitdaging/draak: tegen, de angst voor de dood. Dit is een laatste inwijding.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68</a:t>
            </a:fld>
            <a:endParaRPr lang="nl-NL"/>
          </a:p>
        </p:txBody>
      </p:sp>
    </p:spTree>
    <p:extLst>
      <p:ext uri="{BB962C8B-B14F-4D97-AF65-F5344CB8AC3E}">
        <p14:creationId xmlns:p14="http://schemas.microsoft.com/office/powerpoint/2010/main" val="7084263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fase van de Scheppende Wil en de Accepterende Wil (dus na de Wilsbevrijding) ontdekken we onze </a:t>
            </a:r>
            <a:r>
              <a:rPr lang="nl-NL" dirty="0" err="1"/>
              <a:t>eigen-lijke</a:t>
            </a:r>
            <a:r>
              <a:rPr lang="nl-NL" dirty="0"/>
              <a:t> behoeften (die gemaskeerd waren onder de surrogaat verlangens die we op de snelweg najoegen). Deze </a:t>
            </a:r>
            <a:r>
              <a:rPr lang="nl-NL" dirty="0" err="1"/>
              <a:t>eigen-lijke</a:t>
            </a:r>
            <a:r>
              <a:rPr lang="nl-NL" dirty="0"/>
              <a:t> behoeften zijn verschillende expressies van de </a:t>
            </a:r>
            <a:r>
              <a:rPr lang="nl-NL" dirty="0" err="1"/>
              <a:t>OerBehoeften</a:t>
            </a:r>
            <a:r>
              <a:rPr lang="nl-NL" dirty="0"/>
              <a:t> aan Autonomie en Verbinding. We komen thuis in onszelf. Een wereld vol overvloed gaat voor ons open. Die kan niemand – en ook </a:t>
            </a:r>
            <a:r>
              <a:rPr lang="nl-NL" dirty="0" err="1"/>
              <a:t>ook</a:t>
            </a:r>
            <a:r>
              <a:rPr lang="nl-NL" dirty="0"/>
              <a:t> geen </a:t>
            </a:r>
            <a:r>
              <a:rPr lang="nl-NL" dirty="0" err="1"/>
              <a:t>lockdown</a:t>
            </a:r>
            <a:r>
              <a:rPr lang="nl-NL" dirty="0"/>
              <a:t>- ons meer afnemen.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69</a:t>
            </a:fld>
            <a:endParaRPr lang="nl-NL"/>
          </a:p>
        </p:txBody>
      </p:sp>
    </p:spTree>
    <p:extLst>
      <p:ext uri="{BB962C8B-B14F-4D97-AF65-F5344CB8AC3E}">
        <p14:creationId xmlns:p14="http://schemas.microsoft.com/office/powerpoint/2010/main" val="304757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De Levensenergie stroomt in een 100% gezond functionerend, groen, organisme vrij rond en richt zich op het vervullen van de twee </a:t>
            </a:r>
            <a:r>
              <a:rPr lang="nl-NL" dirty="0" err="1"/>
              <a:t>oerbehoeften</a:t>
            </a:r>
            <a:r>
              <a:rPr lang="nl-NL" dirty="0"/>
              <a:t>: Autonomie/Zelfexpressie en Verbinding. Dat onze wereld niet gezond functioneert en niet volledig groen is, dat zien we iedere dag om ons heen. Dus zelden treffen we de </a:t>
            </a:r>
            <a:r>
              <a:rPr lang="nl-NL" dirty="0" err="1"/>
              <a:t>OerWil</a:t>
            </a:r>
            <a:r>
              <a:rPr lang="nl-NL" dirty="0"/>
              <a:t> bij ons medemens in de optimale toestand aan. Ze kan worden beschadigd door tal van incidenten onderweg.  </a:t>
            </a:r>
          </a:p>
        </p:txBody>
      </p:sp>
      <p:sp>
        <p:nvSpPr>
          <p:cNvPr id="4" name="Tijdelijke aanduiding voor dianummer 3"/>
          <p:cNvSpPr>
            <a:spLocks noGrp="1"/>
          </p:cNvSpPr>
          <p:nvPr>
            <p:ph type="sldNum" sz="quarter" idx="10"/>
          </p:nvPr>
        </p:nvSpPr>
        <p:spPr/>
        <p:txBody>
          <a:bodyPr/>
          <a:lstStyle/>
          <a:p>
            <a:fld id="{8D927171-FEF0-46F0-8003-995767E1CEA2}" type="slidenum">
              <a:rPr lang="nl-NL" smtClean="0"/>
              <a:pPr/>
              <a:t>7</a:t>
            </a:fld>
            <a:endParaRPr lang="nl-NL"/>
          </a:p>
        </p:txBody>
      </p:sp>
    </p:spTree>
    <p:extLst>
      <p:ext uri="{BB962C8B-B14F-4D97-AF65-F5344CB8AC3E}">
        <p14:creationId xmlns:p14="http://schemas.microsoft.com/office/powerpoint/2010/main" val="38501938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Samenvattend.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70</a:t>
            </a:fld>
            <a:endParaRPr lang="nl-NL"/>
          </a:p>
        </p:txBody>
      </p:sp>
    </p:spTree>
    <p:extLst>
      <p:ext uri="{BB962C8B-B14F-4D97-AF65-F5344CB8AC3E}">
        <p14:creationId xmlns:p14="http://schemas.microsoft.com/office/powerpoint/2010/main" val="21096392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Als het Gezonde Ik bedreigd wordt, zal de Instinctieve Wil geactiveerd worden (vecht/vlucht). Deze primaire respons hoeft niet tot traumatisering te leiden, mits de respons ontladen wordt (</a:t>
            </a:r>
            <a:r>
              <a:rPr lang="nl-NL" baseline="0" dirty="0" err="1"/>
              <a:t>e-motie</a:t>
            </a:r>
            <a:r>
              <a:rPr lang="nl-NL" baseline="0" dirty="0"/>
              <a:t>). Trauma ontstaat als de respons bevriest. De emotie naar binnen slaat. En er een permanente wachter (rode waakstand) wordt geïnstalleerd. Het Gezonde Ik verliest een deel van de vrije (Oer)Wil. En is dan niet meer in staat om voortdurend adequaat en vrij te handelen. Dit leidt tot een zichzelf herhalende cyclus van trauma. Die pas doorbroken wordt als de ingehouden/onderdrukte </a:t>
            </a:r>
            <a:r>
              <a:rPr lang="nl-NL" baseline="0" dirty="0" err="1"/>
              <a:t>e-motie</a:t>
            </a:r>
            <a:r>
              <a:rPr lang="nl-NL" baseline="0" dirty="0"/>
              <a:t> ontladen wordt. Soms is daar een crisis / ongeluk of ziekte voor nodig. </a:t>
            </a:r>
            <a:endParaRPr lang="nl-NL" dirty="0"/>
          </a:p>
          <a:p>
            <a:r>
              <a:rPr lang="nl-NL" dirty="0"/>
              <a:t>Uit de verschillende traumata vloeien de verschillende Ontwortelde </a:t>
            </a:r>
            <a:r>
              <a:rPr lang="nl-NL" dirty="0" err="1"/>
              <a:t>Wilfasen</a:t>
            </a:r>
            <a:r>
              <a:rPr lang="nl-NL" dirty="0"/>
              <a:t> voort,. Dit overzicht geeft een globale indruk. In de praktijk zijn de grenzen natuurlijk niet zo absoluut. Ieder trauma kan aanleiding vormen voor het ontstaan van welke </a:t>
            </a:r>
            <a:r>
              <a:rPr lang="nl-NL" dirty="0" err="1"/>
              <a:t>Wilfase</a:t>
            </a:r>
            <a:r>
              <a:rPr lang="nl-NL" dirty="0"/>
              <a:t> dan ook. Toch Je zou ook kunnen zeggen dat de Instinctieve Wil in wezen alle volgende </a:t>
            </a:r>
            <a:r>
              <a:rPr lang="nl-NL" dirty="0" err="1"/>
              <a:t>wilfasen</a:t>
            </a:r>
            <a:r>
              <a:rPr lang="nl-NL" dirty="0"/>
              <a:t> reeds in zich draagt. Ze is de regenboog. Die bestaat uit de kleuren groen, rood en blauw. Vervolgens kunnen we inzoomen op de verschillende kleuren binnen de regenboog. Hun functie is identiek. Ons wegleiden van Trauma. Maar niet voor niets gaat het verhaal dat aan de andere kant van de regenboog de schat te vinden is.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71</a:t>
            </a:fld>
            <a:endParaRPr lang="nl-NL"/>
          </a:p>
        </p:txBody>
      </p:sp>
    </p:spTree>
    <p:extLst>
      <p:ext uri="{BB962C8B-B14F-4D97-AF65-F5344CB8AC3E}">
        <p14:creationId xmlns:p14="http://schemas.microsoft.com/office/powerpoint/2010/main" val="31157999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wezen halen de verschillende Ontwortelde </a:t>
            </a:r>
            <a:r>
              <a:rPr lang="nl-NL" dirty="0" err="1"/>
              <a:t>Wilfasen</a:t>
            </a:r>
            <a:r>
              <a:rPr lang="nl-NL" dirty="0"/>
              <a:t> surrogaat voor de Real </a:t>
            </a:r>
            <a:r>
              <a:rPr lang="nl-NL" dirty="0" err="1"/>
              <a:t>Thing</a:t>
            </a:r>
            <a:r>
              <a:rPr lang="nl-NL" dirty="0"/>
              <a:t> in de buitenwereld.</a:t>
            </a:r>
          </a:p>
          <a:p>
            <a:r>
              <a:rPr lang="nl-NL" dirty="0"/>
              <a:t>4 </a:t>
            </a:r>
            <a:r>
              <a:rPr lang="nl-NL" dirty="0" err="1"/>
              <a:t>Wilfasen</a:t>
            </a:r>
            <a:r>
              <a:rPr lang="nl-NL" dirty="0"/>
              <a:t> zijn gekoppeld aan surrogaten voor Autonomie.</a:t>
            </a:r>
          </a:p>
          <a:p>
            <a:r>
              <a:rPr lang="nl-NL" dirty="0"/>
              <a:t>4 </a:t>
            </a:r>
            <a:r>
              <a:rPr lang="nl-NL" dirty="0" err="1"/>
              <a:t>Wilfasen</a:t>
            </a:r>
            <a:r>
              <a:rPr lang="nl-NL" dirty="0"/>
              <a:t> zijn gekoppeld aan surrogaten voor Symbiose</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72</a:t>
            </a:fld>
            <a:endParaRPr lang="nl-NL"/>
          </a:p>
        </p:txBody>
      </p:sp>
    </p:spTree>
    <p:extLst>
      <p:ext uri="{BB962C8B-B14F-4D97-AF65-F5344CB8AC3E}">
        <p14:creationId xmlns:p14="http://schemas.microsoft.com/office/powerpoint/2010/main" val="4953525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Uitweg uit de zichzelf herhalende en versterkende</a:t>
            </a:r>
            <a:r>
              <a:rPr lang="nl-NL" baseline="0" dirty="0"/>
              <a:t> trauma cyclus is het ontdooien en ontladen van de ingehouden </a:t>
            </a:r>
            <a:r>
              <a:rPr lang="nl-NL" baseline="0" dirty="0" err="1"/>
              <a:t>e-motie</a:t>
            </a:r>
            <a:r>
              <a:rPr lang="nl-NL" baseline="0" dirty="0"/>
              <a:t>. Door innerlijk werk en alle (natuurlijke) hulpmiddelen die daarvoor voor handen zijn. Alles valt of staat met de groene intentie: Ik Wil Mijzelf Zijn. Vervolgens zal dat wat daar voor nodig is op je Pad komen. Be </a:t>
            </a:r>
            <a:r>
              <a:rPr lang="nl-NL" baseline="0" dirty="0" err="1"/>
              <a:t>careful</a:t>
            </a:r>
            <a:r>
              <a:rPr lang="nl-NL" baseline="0" dirty="0"/>
              <a:t> </a:t>
            </a:r>
            <a:r>
              <a:rPr lang="nl-NL" baseline="0" dirty="0" err="1"/>
              <a:t>what</a:t>
            </a:r>
            <a:r>
              <a:rPr lang="nl-NL" baseline="0" dirty="0"/>
              <a:t> </a:t>
            </a:r>
            <a:r>
              <a:rPr lang="nl-NL" baseline="0" dirty="0" err="1"/>
              <a:t>you</a:t>
            </a:r>
            <a:r>
              <a:rPr lang="nl-NL" baseline="0" dirty="0"/>
              <a:t> </a:t>
            </a:r>
            <a:r>
              <a:rPr lang="nl-NL" baseline="0" dirty="0" err="1"/>
              <a:t>wish</a:t>
            </a:r>
            <a:r>
              <a:rPr lang="nl-NL" baseline="0" dirty="0"/>
              <a:t> </a:t>
            </a:r>
            <a:r>
              <a:rPr lang="nl-NL" baseline="0" dirty="0" err="1"/>
              <a:t>for</a:t>
            </a:r>
            <a:r>
              <a:rPr lang="nl-NL" baseline="0" dirty="0"/>
              <a:t>! </a:t>
            </a:r>
            <a:endParaRPr lang="nl-NL" dirty="0"/>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73</a:t>
            </a:fld>
            <a:endParaRPr lang="nl-NL"/>
          </a:p>
        </p:txBody>
      </p:sp>
    </p:spTree>
    <p:extLst>
      <p:ext uri="{BB962C8B-B14F-4D97-AF65-F5344CB8AC3E}">
        <p14:creationId xmlns:p14="http://schemas.microsoft.com/office/powerpoint/2010/main" val="9642661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komen nu bij de vraag hoe we ons kunnen bevrijden van de verschillende ontwortelde willetjes. Want deze willetjes, zo hebben we gezien, geven ons een surrogaat voor onze echte behoeften aan Autonomie en Verbinding. Ze creëren een plastic wereld en we raken hierdoor onze eigen natuurlijke essentie kwijt.</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74</a:t>
            </a:fld>
            <a:endParaRPr lang="nl-NL"/>
          </a:p>
        </p:txBody>
      </p:sp>
    </p:spTree>
    <p:extLst>
      <p:ext uri="{BB962C8B-B14F-4D97-AF65-F5344CB8AC3E}">
        <p14:creationId xmlns:p14="http://schemas.microsoft.com/office/powerpoint/2010/main" val="3054440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75</a:t>
            </a:fld>
            <a:endParaRPr lang="nl-NL"/>
          </a:p>
        </p:txBody>
      </p:sp>
    </p:spTree>
    <p:extLst>
      <p:ext uri="{BB962C8B-B14F-4D97-AF65-F5344CB8AC3E}">
        <p14:creationId xmlns:p14="http://schemas.microsoft.com/office/powerpoint/2010/main" val="19883638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hebben gezien hoe trauma, in al zijn subtiliteiten, tot een splitsing van het Ik en de Wil kan leiden en dat dit uiteindelijk, doordat we hierdoor minder Gezond Ik tot onze beschikking hebben, onszelf en onze omgeving in sommige situaties gaan beschadigen. We verdoven, verdringen en verdraaien. We consumeren junkfood, en ondermijnen op die momenten onszelf. Als hier niet tijdige (zelf)reflectie op ontstaat neemt het Overlevings-Ik door deze automutilatie een steeds grotere plek in. Leven vanuit het Overlevings-Ik is destructief en leven op de automatische piloot. Je sleept je door de dagen heen. Je kunt dit wellicht lang volhouden, maar je accu raakt leger en leger. Het plezier verdwijnt uit je bestaan. Je verliest je creativiteit. Je voelt geen echte verbinding met anderen. Het is alsof al je harde werken alleen maar meer problemen oplevert. En dat is ook zo. We zijn tegen de stroom in aan het zwemmen, en we moeten een manier vinden om uit de negatieve spiraal te komen. Anders gaat de boom een keer bezwijken onder zijn eigen gewicht.</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76</a:t>
            </a:fld>
            <a:endParaRPr lang="nl-NL"/>
          </a:p>
        </p:txBody>
      </p:sp>
    </p:spTree>
    <p:extLst>
      <p:ext uri="{BB962C8B-B14F-4D97-AF65-F5344CB8AC3E}">
        <p14:creationId xmlns:p14="http://schemas.microsoft.com/office/powerpoint/2010/main" val="20012086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Nog even kort de psychodynamische dynamiek achter de verschillende Willetjes die we gaan ontmantelen.</a:t>
            </a:r>
          </a:p>
          <a:p>
            <a:r>
              <a:rPr lang="nl-NL" dirty="0"/>
              <a:t>Het begint allemaal met de olifant in de kamer: Trauma. Trauma verwond het Ik. En het Gezonde Ik gaat zich splitsen.</a:t>
            </a:r>
          </a:p>
          <a:p>
            <a:r>
              <a:rPr lang="nl-NL" dirty="0"/>
              <a:t>Een Gewond Ik, een </a:t>
            </a:r>
            <a:r>
              <a:rPr lang="nl-NL" dirty="0" err="1"/>
              <a:t>Overlevings</a:t>
            </a:r>
            <a:r>
              <a:rPr lang="nl-NL" dirty="0"/>
              <a:t> Ik en een Gezond Ik.</a:t>
            </a:r>
          </a:p>
          <a:p>
            <a:r>
              <a:rPr lang="nl-NL" dirty="0"/>
              <a:t>In het Gewonde Ik zit het trauma opgeslagen/bevroren.</a:t>
            </a:r>
          </a:p>
          <a:p>
            <a:r>
              <a:rPr lang="nl-NL" dirty="0"/>
              <a:t>Het </a:t>
            </a:r>
            <a:r>
              <a:rPr lang="nl-NL" dirty="0" err="1"/>
              <a:t>Overlevings</a:t>
            </a:r>
            <a:r>
              <a:rPr lang="nl-NL" dirty="0"/>
              <a:t> Ik bewaakt het trauma en probeert herhaling kostte wat kost de voorkomen.</a:t>
            </a:r>
          </a:p>
          <a:p>
            <a:r>
              <a:rPr lang="nl-NL" dirty="0"/>
              <a:t>Het tapt hiertoe uit de oer-</a:t>
            </a:r>
            <a:r>
              <a:rPr lang="nl-NL" dirty="0" err="1"/>
              <a:t>spronkelijke</a:t>
            </a:r>
            <a:r>
              <a:rPr lang="nl-NL" dirty="0"/>
              <a:t> levensenergie. En manifesteert zich in verschillende gedaanten.</a:t>
            </a:r>
          </a:p>
          <a:p>
            <a:r>
              <a:rPr lang="nl-NL" dirty="0"/>
              <a:t>Al deze Ontwortelde Willen beschermen het Gezonde Ik. En tegelijkertijd beschadigen ze het Gezonde Ik.</a:t>
            </a:r>
          </a:p>
          <a:p>
            <a:r>
              <a:rPr lang="nl-NL" dirty="0"/>
              <a:t>Met de tijd wordt deze schade meer zichtbaar. We gaan naar de afzonderlijke </a:t>
            </a:r>
            <a:r>
              <a:rPr lang="nl-NL" dirty="0" err="1"/>
              <a:t>Wilfasen</a:t>
            </a:r>
            <a:r>
              <a:rPr lang="nl-NL" dirty="0"/>
              <a:t> kijken.</a:t>
            </a:r>
          </a:p>
          <a:p>
            <a:r>
              <a:rPr lang="nl-NL" dirty="0"/>
              <a:t>Wat kunnen we doen om de Ontwortelde Wil te ontmantelen?</a:t>
            </a:r>
          </a:p>
          <a:p>
            <a:r>
              <a:rPr lang="nl-NL" dirty="0"/>
              <a:t>Want dat is nodig, om weer in contact te komen met je eigen essentie, en met je Oer-Wil.</a:t>
            </a:r>
          </a:p>
          <a:p>
            <a:r>
              <a:rPr lang="nl-NL" dirty="0"/>
              <a:t>Alles begint met je Intentie. Vanuit het overgebleven Gezonde Ik kunnen we de Intentie inzetten om onze essentie terug te willen vinden.</a:t>
            </a:r>
          </a:p>
          <a:p>
            <a:r>
              <a:rPr lang="nl-NL" dirty="0"/>
              <a:t>En dan zal het leven je helpen om de Valse/Ontwortelde </a:t>
            </a:r>
            <a:r>
              <a:rPr lang="nl-NL" dirty="0" err="1"/>
              <a:t>Wilfasen</a:t>
            </a:r>
            <a:r>
              <a:rPr lang="nl-NL" dirty="0"/>
              <a:t> te ontmantelen. Ik zal per fase beschrijven welke hulp je daarbij op het Autonome Pad kunt tegenkomen. </a:t>
            </a:r>
          </a:p>
          <a:p>
            <a:endParaRPr lang="nl-NL" dirty="0"/>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77</a:t>
            </a:fld>
            <a:endParaRPr lang="nl-NL"/>
          </a:p>
        </p:txBody>
      </p:sp>
    </p:spTree>
    <p:extLst>
      <p:ext uri="{BB962C8B-B14F-4D97-AF65-F5344CB8AC3E}">
        <p14:creationId xmlns:p14="http://schemas.microsoft.com/office/powerpoint/2010/main" val="18620649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eerste </a:t>
            </a:r>
            <a:r>
              <a:rPr lang="nl-NL" dirty="0" err="1"/>
              <a:t>Wilfase</a:t>
            </a:r>
            <a:r>
              <a:rPr lang="nl-NL" dirty="0"/>
              <a:t> die we bespreken/tegenkomen, is de Begrijpende Wil. Eentje die al heel jong in ons leven actief wordt. We gaan naar school, krijgen informatie. Rekenen, taal. Lezen. We proberen die onbegrijpelijke logica te doorgronden. En hoe beter dat lukt, hoe beter we ons voelen. Tegelijkertijd kost het wel heel veel energie om ons op deze manier door de dag heen te worstelen. Op wilskracht, steeds meer weten en kennen. En op een dag kan ons hoofd zo vol zitten, dat er niets meer bij kan. Op die dag realiseren we ons dat de Begrijpende Wil ons misschien veel kennis heeft geschonken, maar geen wijsheid. En moeten we terug naar af.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78</a:t>
            </a:fld>
            <a:endParaRPr lang="nl-NL"/>
          </a:p>
        </p:txBody>
      </p:sp>
    </p:spTree>
    <p:extLst>
      <p:ext uri="{BB962C8B-B14F-4D97-AF65-F5344CB8AC3E}">
        <p14:creationId xmlns:p14="http://schemas.microsoft.com/office/powerpoint/2010/main" val="42627846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gevolg van trauma ontwortelt de Wil. Ouders zijn in een eerder stadium niet volledig aanwezig of in staat geweest de (eigen)wijsheid van het kind te bekrachtigen. Ze luisterden bijvoorbeeld niet naar diens natuurlijke slaapritme, voedingspatroon en leerimpulsen. In plaats van de natuurlijke behoefte aan (eigen)wijsheid /autonomie te vervullen wordt de Wil </a:t>
            </a:r>
            <a:r>
              <a:rPr lang="nl-NL" dirty="0" err="1"/>
              <a:t>re-actief</a:t>
            </a:r>
            <a:r>
              <a:rPr lang="nl-NL" dirty="0"/>
              <a:t>, mentaal en gaat ze proberen de ervaren pijn en angst te voorkomen, door (surrogaat) kennis na te streven. Op jonge leeftijd kan dit (o.a.) tot uitdrukking komen in wat ik de (Be)Grijpende Wil ben gaan noemen. Deze herken ik heel goed in mijn eigen leven. Op hele jonge leeftijd las ik meerdere kranten, HP de Tijd, Elsevier en de VI.  De </a:t>
            </a:r>
            <a:r>
              <a:rPr lang="nl-NL" dirty="0" err="1"/>
              <a:t>OerWil</a:t>
            </a:r>
            <a:r>
              <a:rPr lang="nl-NL" dirty="0"/>
              <a:t> wordt voor een deel (mis)</a:t>
            </a:r>
            <a:r>
              <a:rPr lang="nl-NL" dirty="0" err="1"/>
              <a:t>bruikt</a:t>
            </a:r>
            <a:r>
              <a:rPr lang="nl-NL" dirty="0"/>
              <a:t> om kennis te verwerven en steeds meer te weten te komen over wereld buiten ons Zelf. In sommige gevallen wordt dit een dermate dominante, pathologische vervorming van de </a:t>
            </a:r>
            <a:r>
              <a:rPr lang="nl-NL" dirty="0" err="1"/>
              <a:t>OerWil</a:t>
            </a:r>
            <a:r>
              <a:rPr lang="nl-NL" dirty="0"/>
              <a:t>, dat het de persoonlijkheid in zijn greep houdt. De mens zit dan overmatig in zijn hoofd. Analyseert en </a:t>
            </a:r>
            <a:r>
              <a:rPr lang="nl-NL" dirty="0" err="1"/>
              <a:t>intellectualiseert</a:t>
            </a:r>
            <a:r>
              <a:rPr lang="nl-NL" dirty="0"/>
              <a:t> alles. Is serieus. Handelt niet meer uit zijn gevoel, of zijn intuïtie. Ontbeert humor en kan het leven niet meer als een spel zien. Als de (Be)Grijpende Wil een te dominante rol inneemt groeit de boom scheef, in de richting van teveel autonomie. Tijdige zelfreflectie kan deze scheefgroei corrigeren. De mens zal zich moeten gaan uitdagen en zijn angst voor het niet-weten/beheersen onder ogen moeten komen en doorleven. Mogelijkheden daartoe zijn een tijd lang je af te sluiten van externe informatie bronnen. Een keer onvoorbereid naar vergadering te gaan. Of iets waardevols te kopen, zonder daarvoor eerst alle ins- en outs te hebben bestudeerd. Een autodidactisch leerproces aangaan rond een onderwerp dat je interesseert, zoals een muziekinstrument, in plaats van een voorgekauwde en ontworpen lesmethode te volgen. Handwerken, kan een manier zijn om uit je hoofd en uit je comfort zone te komen. Om dit proces van zelfreflectie en ontmanteling van de (Be)Grijpende Wil te ondersteunen kun je je kinderen gaan begeleiden middels home </a:t>
            </a:r>
            <a:r>
              <a:rPr lang="nl-NL" dirty="0" err="1"/>
              <a:t>scooling</a:t>
            </a:r>
            <a:r>
              <a:rPr lang="nl-NL" dirty="0"/>
              <a:t>. Je gaat dan zelf ook opnieuw leren, op een natuurlijke en intuïtieve manier. Je kunt ook actief deelnemen aan cursussen die de intuïtie stimuleren. Of een keer een bezoek brengen aan een ‘hulpverlener’ die voorbij gaat aan het rationele denken, zoals een astroloog of regressietherapeut. Belangrijk is hierbij wel goed te letten of de betreffende hulpverlener zuiver te werk gaat. In de zin dat jouw gezonde autonomie wordt gestimuleerd.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79</a:t>
            </a:fld>
            <a:endParaRPr lang="nl-NL"/>
          </a:p>
        </p:txBody>
      </p:sp>
    </p:spTree>
    <p:extLst>
      <p:ext uri="{BB962C8B-B14F-4D97-AF65-F5344CB8AC3E}">
        <p14:creationId xmlns:p14="http://schemas.microsoft.com/office/powerpoint/2010/main" val="8388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En in plaats van een </a:t>
            </a:r>
            <a:r>
              <a:rPr lang="nl-NL" dirty="0" err="1"/>
              <a:t>GeZond</a:t>
            </a:r>
            <a:r>
              <a:rPr lang="nl-NL" dirty="0"/>
              <a:t> Ik krijgen we dan een </a:t>
            </a:r>
            <a:r>
              <a:rPr lang="nl-NL" dirty="0" err="1"/>
              <a:t>GeWond</a:t>
            </a:r>
            <a:r>
              <a:rPr lang="nl-NL" dirty="0"/>
              <a:t> Ik. En ook de </a:t>
            </a:r>
            <a:r>
              <a:rPr lang="nl-NL" dirty="0" err="1"/>
              <a:t>OerWil</a:t>
            </a:r>
            <a:r>
              <a:rPr lang="nl-NL" dirty="0"/>
              <a:t> zal hierdoor aangetast worden. </a:t>
            </a:r>
          </a:p>
        </p:txBody>
      </p:sp>
      <p:sp>
        <p:nvSpPr>
          <p:cNvPr id="4" name="Tijdelijke aanduiding voor dianummer 3"/>
          <p:cNvSpPr>
            <a:spLocks noGrp="1"/>
          </p:cNvSpPr>
          <p:nvPr>
            <p:ph type="sldNum" sz="quarter" idx="10"/>
          </p:nvPr>
        </p:nvSpPr>
        <p:spPr/>
        <p:txBody>
          <a:bodyPr/>
          <a:lstStyle/>
          <a:p>
            <a:fld id="{8D927171-FEF0-46F0-8003-995767E1CEA2}" type="slidenum">
              <a:rPr lang="nl-NL" smtClean="0"/>
              <a:pPr/>
              <a:t>8</a:t>
            </a:fld>
            <a:endParaRPr lang="nl-NL"/>
          </a:p>
        </p:txBody>
      </p:sp>
    </p:spTree>
    <p:extLst>
      <p:ext uri="{BB962C8B-B14F-4D97-AF65-F5344CB8AC3E}">
        <p14:creationId xmlns:p14="http://schemas.microsoft.com/office/powerpoint/2010/main" val="16201680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volgende </a:t>
            </a:r>
            <a:r>
              <a:rPr lang="nl-NL" dirty="0" err="1"/>
              <a:t>Wilfase</a:t>
            </a:r>
            <a:r>
              <a:rPr lang="nl-NL" dirty="0"/>
              <a:t> die we bespreken/tegenkomen, is de Controlerende Wil. Ook eentje die al heel jong in ons leven actief wordt. De wereld voelt zo onvoorspelbaar dat we haar enigszins gaan proberen te voorspellen en controleren. Door op een vast moment op de dag een koekje te krijgen hoeven we er de rest van de dag niet mee bezig te zijn. Regels en structuur geven een soort van rust. Net als rituelen en vaste gewoonten. Maar hoe zeer dit aan de oppervlakte ook rust kan geven, op een dieper niveau is het vechten tegen de bierkaai. Want het leven laat zich niet controleren. Er zijn altijd weer verrassingen. Als onze angst groot genoeg is gaan we het gevecht aan, en gooien er nog een schepje bovenop. We wassen onze handen 50 x per dag, controleren of we de deur echt op het slot hebben gedaan. En voor de zekerheid ook nog een keer het gas. Op een gegeven moment wordt ons leven geregeerd door controle. En wat je probeert te controleren controleert jou. Tijd om de Controlerende Wil te ontmantelen.</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3720045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gevolg van trauma ontwortelt de Wil. Ouders zijn niet volledig in staat geweest de natuurlijke behoefte aan geborgenheid te vervullen. Bijvoorbeeld omdat ze zelf weinig warmte hebben ontvangen en geleerd hebben om hun comfort/zekerheid uit de buitenwereld te halen. De </a:t>
            </a:r>
            <a:r>
              <a:rPr lang="nl-NL" dirty="0" err="1"/>
              <a:t>OerWil</a:t>
            </a:r>
            <a:r>
              <a:rPr lang="nl-NL" dirty="0"/>
              <a:t> wordt voor een deel (mis)</a:t>
            </a:r>
            <a:r>
              <a:rPr lang="nl-NL" dirty="0" err="1"/>
              <a:t>bruikt</a:t>
            </a:r>
            <a:r>
              <a:rPr lang="nl-NL" dirty="0"/>
              <a:t> om zekerheid te verwerven in de buitenwereld en daar zaken onder controle te krijgen. In sommige gevallen wordt dit een dermate dominante, pathologische vervorming van de </a:t>
            </a:r>
            <a:r>
              <a:rPr lang="nl-NL" dirty="0" err="1"/>
              <a:t>OerWil</a:t>
            </a:r>
            <a:r>
              <a:rPr lang="nl-NL" dirty="0"/>
              <a:t>, dat het de persoonlijkheid in zijn greep houdt. Het hele leven hangt van controle en rituelen die voor zekerheid moeten zorgen af. Meerdere malen wordt het gas gecontroleerd, of het deurslot. Handen worden (te) frequent gewassen. Alles moet in een vaste volgorde plaatsvinden. Liefst ieder jaar naar dezelfde camping, Ook eventuele partners kunnen gecontroleerd worden op hun doen en laten. Als de Controlerende Wil een te dominante rol inneemt groeit de boom scheef, in de richting van teveel Autonomie. Psychiaters zouden kunnen spreken van een neurose, een obsessief compulsieve stoornis, of misschien wel ASS. Tijdige zelfreflectie kan deze scheefgroei corrigeren. De mens zal zich moeten gaan uitdagen en zijn angst voor verandering en onzekerheid onder ogen moeten komen en doorleven. Je kunt beginnen met dagelijkse patronen en rituelen te doorbreken. Het rondje met de hond een keer net andersom. Een keertje in de middag warm eten. Of tradities een keer los te laten. Later zou je actief op zoek kunnen gaan naar het onbekende. Mogelijkheden daartoe zijn een keer op de bonnefooi op vakantie te gaan. Of een blind date te ervaren. Nieuwe gerechten proberen. Of je vaste baan opzeggen en als </a:t>
            </a:r>
            <a:r>
              <a:rPr lang="nl-NL" dirty="0" err="1"/>
              <a:t>zzpér</a:t>
            </a:r>
            <a:r>
              <a:rPr lang="nl-NL" dirty="0"/>
              <a:t> aan de slag te gaan. Te verhuizen naar een nieuwe stad. Qua zelfhulpboeken en methodieken zou ik de Cursus Voluit Leven aanraden. De combinatie van Mindfulness en ACT kan enorm helpen om de dominantie van de controlerende Wil te doorzien en af te breken. Qua ondersteuning kan een massage heel helend zijn. Alle spierspanning die de controle met zich meebrengt laten ontspannen. Een ACT (</a:t>
            </a:r>
            <a:r>
              <a:rPr lang="nl-NL" dirty="0" err="1"/>
              <a:t>groeps</a:t>
            </a:r>
            <a:r>
              <a:rPr lang="nl-NL" dirty="0"/>
              <a:t>) therapie zou ook zinvol kunnen zijn. En verder zijn intensieve </a:t>
            </a:r>
            <a:r>
              <a:rPr lang="nl-NL" dirty="0" err="1"/>
              <a:t>Vipassana</a:t>
            </a:r>
            <a:r>
              <a:rPr lang="nl-NL" dirty="0"/>
              <a:t> retraites op een diep fysiek en mentaal niveau helend voor de controlerende wil. Je ervaart hier dat verandering voortdurend plaatsvindt, in jezelf, ook al zit je doodstil. En niets of niemand kan deze verandering tegenhouden. Ga er dus maar in op met je aandacht.</a:t>
            </a:r>
          </a:p>
          <a:p>
            <a:r>
              <a:rPr lang="nl-NL" dirty="0"/>
              <a:t>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81</a:t>
            </a:fld>
            <a:endParaRPr lang="nl-NL"/>
          </a:p>
        </p:txBody>
      </p:sp>
    </p:spTree>
    <p:extLst>
      <p:ext uri="{BB962C8B-B14F-4D97-AF65-F5344CB8AC3E}">
        <p14:creationId xmlns:p14="http://schemas.microsoft.com/office/powerpoint/2010/main" val="31391467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volgende Ontwortelde </a:t>
            </a:r>
            <a:r>
              <a:rPr lang="nl-NL" dirty="0" err="1"/>
              <a:t>Wilfase</a:t>
            </a:r>
            <a:r>
              <a:rPr lang="nl-NL" dirty="0"/>
              <a:t> is die van de Afgeleide Wil. De afgeleide wil kenmerkt zich door meegaandheid. Ook de afgeleide Wil kunnen we al in de kinderjaren tegenkomen. Het vriendje bepaalt wat jullie gaan doen, en jij stemt in. Je hebt door wat anderen belangrijk vinden en gaat hier rekening mee houden. Je vader wil dat je naar het VWO gaat, en dat neem je mee in je schoolkeuze. De mode houd je in de gaten. Op latere leeftijd kan deze afgeleide wil je opbreken. Je hebt teveel rekening gehouden met wat anderen wilden. En je weet allang niet meer wat je zelf wil. Je hebt geen eigen mening. Je bent een meeloper geworden. Dit brengt je niet op het Autonome Pad. Tijd om de afgeleide Wil te ontmantelen. </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34388408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gevolg van trauma ontwortelt de Wil. Ouders zijn niet volledig in staat geweest de natuurlijke behoefte aan (Zelf) Vertrouwen te vervullen. Bijvoorbeeld doordat de Ouders geen vertrouwen hadden in zichzelf. Of omdat ze moeite hebben om de eigenheid van het kind te herkennen. Of simpelweg fysiek niet vaak beschikbaar zijn. Ik herken in mezelf veel van de afgeleide Wil. Altijd bezig met wat een ander over me zou kunnen denken. De </a:t>
            </a:r>
            <a:r>
              <a:rPr lang="nl-NL" dirty="0" err="1"/>
              <a:t>OerWil</a:t>
            </a:r>
            <a:r>
              <a:rPr lang="nl-NL" dirty="0"/>
              <a:t> wordt voor een deel (mis)</a:t>
            </a:r>
            <a:r>
              <a:rPr lang="nl-NL" dirty="0" err="1"/>
              <a:t>bruikt</a:t>
            </a:r>
            <a:r>
              <a:rPr lang="nl-NL" dirty="0"/>
              <a:t> om goedkeuring te verwerven in de buitenwereld. In sommige gevallen wordt dit een dermate dominante, pathologische vervorming van de </a:t>
            </a:r>
            <a:r>
              <a:rPr lang="nl-NL" dirty="0" err="1"/>
              <a:t>OerWil</a:t>
            </a:r>
            <a:r>
              <a:rPr lang="nl-NL" dirty="0"/>
              <a:t>, dat het de persoonlijkheid in zijn greep gaat houden. Hij is voortdurend op zoek naar bevestiging en mist een fundament in zichzelf. Een psychiater zou wellicht van een Afhankelijke PS spreken. Als de Afgeleide Wil een te dominante rol inneemt groeit de boom scheef, in de richting van teveel Verbinding. Tijdige zelfreflectie kan deze scheefgroei corrigeren. De mens zal zich moeten gaan uitdagen en zijn angst voor afkeuring onder ogen moeten komen en doorleven. Je kunt beginnen met een keer ronduit je (afwijkende) mening te geven over een onderwerp. Later zou je mensen een keer echt kunnen zeggen wat je van hun gedrag vindt. Zingen, dus je stem laten horen, is ook een manier om door je angst heen te gaan. Je zou op den duur je ouders een brief kunnen schrijven over jouw echte gevoelens jegens hen. Er is ook een interessant zelfhulpboek beschikbaar, de edele kunst van </a:t>
            </a:r>
            <a:r>
              <a:rPr lang="nl-NL" dirty="0" err="1"/>
              <a:t>not</a:t>
            </a:r>
            <a:r>
              <a:rPr lang="nl-NL" dirty="0"/>
              <a:t> </a:t>
            </a:r>
            <a:r>
              <a:rPr lang="nl-NL" dirty="0" err="1"/>
              <a:t>giving</a:t>
            </a:r>
            <a:r>
              <a:rPr lang="nl-NL" dirty="0"/>
              <a:t> a fuck. Met krachtige oefeningen om door je angst voor afkeuring heen te gaan. Qua ondersteuning zou je kunnen denken aan een assertiviteitscursus. Hier leer om (geweldloos) voor jezelf en je eigen behoeften en grenzen op te komen. Stembevrijding is een methode waarbij je op een hele natuurlijke wijze leert om je stem weer volledig te gebruiken en jouw </a:t>
            </a:r>
            <a:r>
              <a:rPr lang="nl-NL" dirty="0" err="1"/>
              <a:t>oermelodie</a:t>
            </a:r>
            <a:r>
              <a:rPr lang="nl-NL" dirty="0"/>
              <a:t> kan laten klinken. Ook kun je ondersteuning zoeken bij een TA psycholoog, die je helpt om inzicht te verwerven in de kritische ouder in jezelf, die je probeert te behagen. Waardoor we in plaats van een vrij kind een zogenaamd aangepast kind wordt. Tot slot kan Rebirthing een manier zijn om af te dalen in jezelf en je eigen onbewuste. Door een specifiek gebruik van de ademhaling (verbonden ademhaling) krijgen bevroren emoties de ruimte om te ontdooien en naar de oppervlakte te komen. Je kunt dit eventueel ook in warm water doen, waardoor je het lichaam herinnert aan de omstandigheden voor je geboorte. Door deze her-enscenering krijg je de gelegenheid om de frustratie, paniek, die toen in je lijf naar binnen is geslagen te ontladen. En daardoor met zelfvertrouwen (Ik kan het) het leven opnieuw aan te gaan.</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83</a:t>
            </a:fld>
            <a:endParaRPr lang="nl-NL"/>
          </a:p>
        </p:txBody>
      </p:sp>
    </p:spTree>
    <p:extLst>
      <p:ext uri="{BB962C8B-B14F-4D97-AF65-F5344CB8AC3E}">
        <p14:creationId xmlns:p14="http://schemas.microsoft.com/office/powerpoint/2010/main" val="6571680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volgende </a:t>
            </a:r>
            <a:r>
              <a:rPr lang="nl-NL" dirty="0" err="1"/>
              <a:t>Wilfase</a:t>
            </a:r>
            <a:r>
              <a:rPr lang="nl-NL" dirty="0"/>
              <a:t> die we tegenkomen is die van de Avontuurlijke Wil. Reeds op jonge leeftijd kunnen we kenmerken zien van deze </a:t>
            </a:r>
            <a:r>
              <a:rPr lang="nl-NL" dirty="0" err="1"/>
              <a:t>wilfase</a:t>
            </a:r>
            <a:r>
              <a:rPr lang="nl-NL" dirty="0"/>
              <a:t>. We zijn op zoek naar opwinding, spannende dingen, risico en avontuur. Dus klimmen we zo hoog als maar kan in de boom. Of springen we van de hoge duikplank. In de loop der jaren kan de avontuurlijke Wil steeds volwassener vormen krijgen. Reizen naar verre landen, of bungee </a:t>
            </a:r>
            <a:r>
              <a:rPr lang="nl-NL" dirty="0" err="1"/>
              <a:t>jumpen</a:t>
            </a:r>
            <a:r>
              <a:rPr lang="nl-NL" dirty="0"/>
              <a:t>. Misschien experimenteren met drugs, of gokken met geld. Het kan uiteindelijk onze kop kosten. Misschien goed om tijdig de avontuurlijke Wil te ontmantelen.</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41781719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gevolg van trauma ontwortelt de Wil. Ouders zijn niet volledig in staat geweest de natuurlijke behoefte aan Authenticiteit te vervullen. Bijvoorbeeld doordat de ouders niet eerlijk/transparant zijn over hun eigen doen en laten. Omdat ze zich schamen voor zichzelf. En daardoor moeite hebben om de eigenheid van het kind te herkennen. Of simpelweg fysiek niet vaak beschikbaar zijn. Het leven wordt daardoor oppervlakkig. Plastic. Nep. En de persoonlijkheid gaat op zoek naar een alternatieve manier om te ervaren dat hij leeft. De </a:t>
            </a:r>
            <a:r>
              <a:rPr lang="nl-NL" dirty="0" err="1"/>
              <a:t>OerWil</a:t>
            </a:r>
            <a:r>
              <a:rPr lang="nl-NL" dirty="0"/>
              <a:t> wordt voor een deel (mis)</a:t>
            </a:r>
            <a:r>
              <a:rPr lang="nl-NL" dirty="0" err="1"/>
              <a:t>bruikt</a:t>
            </a:r>
            <a:r>
              <a:rPr lang="nl-NL" dirty="0"/>
              <a:t> om kicks en ervaringen te vinden in de buitenwereld. Ik herken in mezelf veel van de avontuurlijke Wil. In sommige gevallen wordt dit een dermate dominante, pathologische vervorming van de </a:t>
            </a:r>
            <a:r>
              <a:rPr lang="nl-NL" dirty="0" err="1"/>
              <a:t>OerWil</a:t>
            </a:r>
            <a:r>
              <a:rPr lang="nl-NL" dirty="0"/>
              <a:t>, dat het de persoonlijkheid in zijn greep gaat houden. Hij is voortdurend op zoek naar prikkels en kicks en vermijdt iedere vorm van sleur of voorspelbaarheid. Als de Avontuurlijke Wil een te dominante rol inneemt groeit de boom scheef, in de richting van teveel Verbinding/Verstrikking met de buitenwereld. We krijgen dan het gedrag wat psychiaters manisch zouden kunnen noemen, of kenmerken van ADHD. Tijdige zelfreflectie kan deze scheefgroei corrigeren. De mens zal zich moeten gaan uitdagen en zijn angst voor eentonigheid onder ogen moeten komen en doorleven. Je kunt beginnen met een keer te mediteren. Simpelweg op een kussentje zitten en kijken wat er in je opkomt. Later zou je een keer een keer een week kunnen vasten. Suiker, tarwe en cafeïne uit je eetpatroon elimineren. Of een tijd technologische prikkels tot nul terugbrengen. Een retraite in de natuur kan je in contact brengen met jezelf en je zult meer oog krijgen voor de subtiele schoonheid van het alledaagse leven. Qua ondersteuning zou je kunnen denken aan Schaduwwerk, waarin je de verborgen, minder geaccepteerde delen van jezelf gaat laten zien. Ademwerk kan een rol hebben in het thuis komen bij jezelf.  Bij deelname aan een verslavingsprogramma, zoals het 10 stappenplan, ga je je verslavingen doorbreken en laat je in de loop van het programma steeds meer je ware Ik zien. Een </a:t>
            </a:r>
            <a:r>
              <a:rPr lang="nl-NL" dirty="0" err="1"/>
              <a:t>zweethut</a:t>
            </a:r>
            <a:r>
              <a:rPr lang="nl-NL" dirty="0"/>
              <a:t> helpt je helemaal in je lijf te zakken, je verontreiniging en vast gezette emoties uit te zweten, in het donker, zonder afleiding te blijven zitten en dan vanuit je ware zelf te communiceren.</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85</a:t>
            </a:fld>
            <a:endParaRPr lang="nl-NL"/>
          </a:p>
        </p:txBody>
      </p:sp>
    </p:spTree>
    <p:extLst>
      <p:ext uri="{BB962C8B-B14F-4D97-AF65-F5344CB8AC3E}">
        <p14:creationId xmlns:p14="http://schemas.microsoft.com/office/powerpoint/2010/main" val="31706338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volgende </a:t>
            </a:r>
            <a:r>
              <a:rPr lang="nl-NL" dirty="0" err="1"/>
              <a:t>Wilfase</a:t>
            </a:r>
            <a:r>
              <a:rPr lang="nl-NL" dirty="0"/>
              <a:t> die we tegenkomen is die van de </a:t>
            </a:r>
            <a:r>
              <a:rPr lang="nl-NL" dirty="0" err="1"/>
              <a:t>Ont-Ketende</a:t>
            </a:r>
            <a:r>
              <a:rPr lang="nl-NL" dirty="0"/>
              <a:t> Wil. Reeds op jonge leeftijd kunnen we kenmerken zien van deze </a:t>
            </a:r>
            <a:r>
              <a:rPr lang="nl-NL" dirty="0" err="1"/>
              <a:t>wilfase</a:t>
            </a:r>
            <a:r>
              <a:rPr lang="nl-NL" dirty="0"/>
              <a:t>. We zijn op zoek naar eigen ruimte, </a:t>
            </a:r>
            <a:r>
              <a:rPr lang="nl-NL" dirty="0" err="1"/>
              <a:t>prive</a:t>
            </a:r>
            <a:r>
              <a:rPr lang="nl-NL" dirty="0"/>
              <a:t>. We willen een geheim kunnen hebben.  In de loop der jaren kan de </a:t>
            </a:r>
            <a:r>
              <a:rPr lang="nl-NL" dirty="0" err="1"/>
              <a:t>ont-ketende</a:t>
            </a:r>
            <a:r>
              <a:rPr lang="nl-NL" dirty="0"/>
              <a:t> wil steeds volwassener vorm krijgen. We zien dat in relaties moeite hebben om ons definitief te binden. We willen ook niet aan een werkgever vastzitten. En zelfs een vaste woning bezorgt ons rillingen. We willen alle deuren open houden. En zitten we op enig moment op de tocht. Tijd om de ontketende Wil te ontmantelen. </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8567573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gevolg van trauma ontwortelt de Wil. Ouders zijn niet volledig in staat geweest de natuurlijke behoefte aan Eigenheid en Gezonde Grenzen te vervullen. Bijvoorbeeld doordat de ouders zich onbewust zijn van de natuurlijke eigenheid en grenzen van hun (jonge) kind. Ze gaan dan voortdurend over zijn/haar grenzen heen. En negeren zijn/haar identiteit. Vaak is dit een herhaling van een patroon wat ook plaatsvond in hun jeugd. (Intieme) Relaties voelen daardoor voortaan als bedreigend voor het bestaan van het Gezonde Ik. Het Ik heeft namelijk geen eigen plek, ruimte gekregen. Ik herken mezelf in de </a:t>
            </a:r>
            <a:r>
              <a:rPr lang="nl-NL" dirty="0" err="1"/>
              <a:t>Ont-ketende</a:t>
            </a:r>
            <a:r>
              <a:rPr lang="nl-NL" dirty="0"/>
              <a:t> Wil. Altijd (buiten)deurtjes open willen houden. Altijd snakken naar (pseudo) vrijheid. De </a:t>
            </a:r>
            <a:r>
              <a:rPr lang="nl-NL" dirty="0" err="1"/>
              <a:t>OerWil</a:t>
            </a:r>
            <a:r>
              <a:rPr lang="nl-NL" dirty="0"/>
              <a:t> wordt voor een deel (mis)</a:t>
            </a:r>
            <a:r>
              <a:rPr lang="nl-NL" dirty="0" err="1"/>
              <a:t>bruikt</a:t>
            </a:r>
            <a:r>
              <a:rPr lang="nl-NL" dirty="0"/>
              <a:t> om vrij rond te kunnen zwerven in de buitenwereld. In sommige gevallen wordt dit een dermate dominante, pathologische vervorming van de </a:t>
            </a:r>
            <a:r>
              <a:rPr lang="nl-NL" dirty="0" err="1"/>
              <a:t>OerWil</a:t>
            </a:r>
            <a:r>
              <a:rPr lang="nl-NL" dirty="0"/>
              <a:t>, dat het de persoonlijkheid in zijn greep gaat houden. Hij is voortdurend op zoek naar manieren om te ontsnappen en vermijdt iedere vorm van begrenzing of verstrikking. Als de </a:t>
            </a:r>
            <a:r>
              <a:rPr lang="nl-NL" dirty="0" err="1"/>
              <a:t>ont-ketende</a:t>
            </a:r>
            <a:r>
              <a:rPr lang="nl-NL" dirty="0"/>
              <a:t> Wil een te dominante rol inneemt groeit de boom scheef, in de richting van teveel autonomie. We krijgen dan het gedrag wat psychiaters onder bindingsangst kunnen scharen, een hechtingsstoornis of kenmerken van de borderline PS (aantrekken en afstoten). Tijdige zelfreflectie kan deze scheefgroei corrigeren. De mens zal zich moeten gaan uitdagen en zijn angst verstrikking/begrenzing onder ogen moeten komen en doorleven. Dieren kunnen hierin een therapeutische functie hebben. Door veel contact met dieren kan een mens op een natuurlijke manier leren om een gezonde verbinding aan te gaan. Dieren zijn van nature autonoom, en gaan van daaruit gezonde verbindingen aan.  Als mens kunnen we in contact met dieren ervaren hoe verbindingen niet per se verstikkend of grensoverschrijdend hoeven te zijn. Verder is iedere relatie, vriendschap of collega natuurlijk oefenmateriaal. Iedere keer wordt je uitgedaagd en krijg je de kans om jezelf te verhouden en te handhaven richting de Ander. Je zou in dat kader eens het zelfhulpboek Hou me Vast kunnen lezen, waarin de Amerikaanse psychotherapeute Sue Johnson de relatie legt tussen hechtingstrauma’s in je jeugd en patronen in volwassen relaties. Ook is het werk van Ester </a:t>
            </a:r>
            <a:r>
              <a:rPr lang="nl-NL" dirty="0" err="1"/>
              <a:t>Perel</a:t>
            </a:r>
            <a:r>
              <a:rPr lang="nl-NL" dirty="0"/>
              <a:t> aan te raden. Qua ondersteuning zou je kunnen denken aan haptonomie, een vorm van lichaamsgerichte therapie waarin ook aanraking van het lichaam en het voelen van gezonde afstand en intimiteit ervaren kan worden. Psychomotore therapie, of een andere lichaamsgerichte therapie kan je grenzen voelbaar maken in je lijf. Een familieopstelling kan inzicht geven in de oorsprong van verstrikkingen en bindingssysteemtrauma’s.</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87</a:t>
            </a:fld>
            <a:endParaRPr lang="nl-NL"/>
          </a:p>
        </p:txBody>
      </p:sp>
    </p:spTree>
    <p:extLst>
      <p:ext uri="{BB962C8B-B14F-4D97-AF65-F5344CB8AC3E}">
        <p14:creationId xmlns:p14="http://schemas.microsoft.com/office/powerpoint/2010/main" val="28316338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volgende </a:t>
            </a:r>
            <a:r>
              <a:rPr lang="nl-NL" dirty="0" err="1"/>
              <a:t>Wilfase</a:t>
            </a:r>
            <a:r>
              <a:rPr lang="nl-NL" dirty="0"/>
              <a:t> die we tegenkomen is die van de Dominante Wil. Reeds op jonge leeftijd kunnen we kenmerken zien van de dominante Wil. We willen graag overheersen, de baas zijn. Onze wil aan een ander opleggen. Dit is mijn speelgoed. We worden aanvoerder van het voetbalteam. Later kan de Dominante Wil volwassener vormen aannemen. En we gaan heersen in ons gezin. Op de werkvloer. Of misschien worden we wel de baas van een grote onderneming. Om onze macht te behouden moeten we soms wel over lijken gaan. En doen we dingen waar we van binnen ons misschien helemaal niet goed over voelen. Tijd om de dominante Wil te ontmantelen.</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12815328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gevolg van trauma ontwortelt de Wil. Ouders zijn niet volledig in staat geweest de natuurlijke behoefte aan Bekrachtiging te vervullen. Bijvoorbeeld doordat de ouders zich zelf ontkracht of verkracht voelen en de rekening nooit aan de daders (meestal primair ouders en later andere autoriteiten) hebben teruggegeven. Ze projecteren dan hun gevoelens van machteloosheid op hun kinderen. En hierdoor gaan deze zich klein en onmachtig voelen. Vaak is dit een herhaling van een patroon wat ook plaatsvond in hun jeugd. Autoriteiten krijgen hierdoor een onaantastbare status, waar het kind aan moet gehoorzamen. Ik herken in mezelf in de Dominante Wil. Vooral thuis, in de zin dat ik graag zie dat mijn kinderen gaan eten als ik het zeg, of gaan opruimen als ik het zeg. Of stoppen met gamen als ik het zeg. In sommige gevallen wordt dit een dermate dominante, pathologische vervorming van de </a:t>
            </a:r>
            <a:r>
              <a:rPr lang="nl-NL" dirty="0" err="1"/>
              <a:t>OerWil</a:t>
            </a:r>
            <a:r>
              <a:rPr lang="nl-NL" dirty="0"/>
              <a:t>, dat het de persoonlijkheid in zijn greep gaat houden. Hij is voortdurend op zoek naar manieren om macht te verwerven en anderen te onderwerpen. Als de dominante Wil een te dominante rol inneemt groeit de boom scheef, in de richting van teveel autonomie. We krijgen dan het gedrag wat psychiaters Psychopathie of Narcisme zouden kunnen noemen. Tijdige zelfreflectie kan deze scheefgroei corrigeren. De mens zal zich moeten gaan uitdagen en zijn angst voor machteloosheid en onderliggende trauma’s onder ogen moeten komen en doorleven. Zelf zou je eens kunnen ervaren wat een Oosterse verdedigingssport zoals Judo, Karate of </a:t>
            </a:r>
            <a:r>
              <a:rPr lang="nl-NL" dirty="0" err="1"/>
              <a:t>Pencak</a:t>
            </a:r>
            <a:r>
              <a:rPr lang="nl-NL" dirty="0"/>
              <a:t> </a:t>
            </a:r>
            <a:r>
              <a:rPr lang="nl-NL" dirty="0" err="1"/>
              <a:t>Silat</a:t>
            </a:r>
            <a:r>
              <a:rPr lang="nl-NL" dirty="0"/>
              <a:t> voor je kan betekenen. Of je zou eens kunnen gaan voelen hoeveel energie er in je wakker wordt na het nemen van een </a:t>
            </a:r>
            <a:r>
              <a:rPr lang="nl-NL" dirty="0" err="1"/>
              <a:t>ijsbad</a:t>
            </a:r>
            <a:r>
              <a:rPr lang="nl-NL" dirty="0"/>
              <a:t>. Het formuleren en uitspreken van krachtige affirmaties, zoals ‘ik ben krachtig’, ‘ik ben moedig’ kunnen je onderbewustzijn </a:t>
            </a:r>
            <a:r>
              <a:rPr lang="nl-NL" dirty="0" err="1"/>
              <a:t>herprogrammeren</a:t>
            </a:r>
            <a:r>
              <a:rPr lang="nl-NL" dirty="0"/>
              <a:t>. Qua ondersteuning zou je traumatische ervaringen die je tot willoos slachtoffer hebben gemaakt kunnen verwerken via EMDR. Een andere techniek die je kunt gebruiken is de zogenaamde </a:t>
            </a:r>
            <a:r>
              <a:rPr lang="nl-NL" dirty="0" err="1"/>
              <a:t>Emotional</a:t>
            </a:r>
            <a:r>
              <a:rPr lang="nl-NL" dirty="0"/>
              <a:t> </a:t>
            </a:r>
            <a:r>
              <a:rPr lang="nl-NL" dirty="0" err="1"/>
              <a:t>Freedom</a:t>
            </a:r>
            <a:r>
              <a:rPr lang="nl-NL" dirty="0"/>
              <a:t> </a:t>
            </a:r>
            <a:r>
              <a:rPr lang="nl-NL" dirty="0" err="1"/>
              <a:t>Technique</a:t>
            </a:r>
            <a:r>
              <a:rPr lang="nl-NL" dirty="0"/>
              <a:t> waarbij op acupressuurpunten wordt geklopt, terwijl je een diepe corrigerende affirmatie uitspreekt. Schemagerichte therapie is een wat nieuwere stroming binnen de psychotherapie, waarmee je o.a. het schema ‘zich rechten toe eigenen’ kunt ontcijferen en uiteindelijk de onderliggende modus (willoze inschikkelijke) kunt herkennen en doorvoelen.  </a:t>
            </a:r>
          </a:p>
          <a:p>
            <a:endParaRPr lang="nl-NL" dirty="0"/>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89</a:t>
            </a:fld>
            <a:endParaRPr lang="nl-NL"/>
          </a:p>
        </p:txBody>
      </p:sp>
    </p:spTree>
    <p:extLst>
      <p:ext uri="{BB962C8B-B14F-4D97-AF65-F5344CB8AC3E}">
        <p14:creationId xmlns:p14="http://schemas.microsoft.com/office/powerpoint/2010/main" val="3329411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We gaan onze Levensenergie, onze Wil voor een deel gebruiken om nieuwe incidenten onderweg te voorkomen. We gaan situaties vermijden, proberen te controleren. Of gaan onszelf verdoven om verwondingen niet te hoeven voelen. Onze </a:t>
            </a:r>
            <a:r>
              <a:rPr lang="nl-NL" dirty="0" err="1"/>
              <a:t>OerWil</a:t>
            </a:r>
            <a:r>
              <a:rPr lang="nl-NL" dirty="0"/>
              <a:t> gaat zich op allerlei manieren vermommen. Ze presenteert zich als onze eigen Wil, maar in wezen is ze een reactieve Wil die niets meer met onze oorsprong te maken heeft. We vervreemden in dit proces van onszelf. De Wil raakt Ontworteld, zoals ik dit noem. En het gevolg daarvan is </a:t>
            </a:r>
            <a:r>
              <a:rPr lang="nl-NL" dirty="0" err="1"/>
              <a:t>is</a:t>
            </a:r>
            <a:r>
              <a:rPr lang="nl-NL" dirty="0"/>
              <a:t> dat we van ons eigen autonome Pad af geraken, en steeds meer de richting van de snelweg op bewegen, waar iedereen </a:t>
            </a:r>
            <a:r>
              <a:rPr lang="nl-NL" dirty="0" err="1"/>
              <a:t>rondsjeest</a:t>
            </a:r>
            <a:r>
              <a:rPr lang="nl-NL" dirty="0"/>
              <a:t>. Deze </a:t>
            </a:r>
            <a:r>
              <a:rPr lang="nl-NL" dirty="0" err="1"/>
              <a:t>verdwaling</a:t>
            </a:r>
            <a:r>
              <a:rPr lang="nl-NL" dirty="0"/>
              <a:t> en ontworteling van de Wil en de gevolgen daarvan zal ik uitgebreid toelichten. Ook zal duidelijk worden hoe je jezelf kunt helpen om de Wil (weer) te bevrijden. </a:t>
            </a:r>
          </a:p>
        </p:txBody>
      </p:sp>
      <p:sp>
        <p:nvSpPr>
          <p:cNvPr id="4" name="Tijdelijke aanduiding voor dianummer 3"/>
          <p:cNvSpPr>
            <a:spLocks noGrp="1"/>
          </p:cNvSpPr>
          <p:nvPr>
            <p:ph type="sldNum" sz="quarter" idx="10"/>
          </p:nvPr>
        </p:nvSpPr>
        <p:spPr/>
        <p:txBody>
          <a:bodyPr/>
          <a:lstStyle/>
          <a:p>
            <a:fld id="{8D927171-FEF0-46F0-8003-995767E1CEA2}" type="slidenum">
              <a:rPr lang="nl-NL" smtClean="0"/>
              <a:pPr/>
              <a:t>9</a:t>
            </a:fld>
            <a:endParaRPr lang="nl-NL"/>
          </a:p>
        </p:txBody>
      </p:sp>
    </p:spTree>
    <p:extLst>
      <p:ext uri="{BB962C8B-B14F-4D97-AF65-F5344CB8AC3E}">
        <p14:creationId xmlns:p14="http://schemas.microsoft.com/office/powerpoint/2010/main" val="42397024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volgende </a:t>
            </a:r>
            <a:r>
              <a:rPr lang="nl-NL" dirty="0" err="1"/>
              <a:t>Wilfase</a:t>
            </a:r>
            <a:r>
              <a:rPr lang="nl-NL" dirty="0"/>
              <a:t> die we tegenkomen is die van de Competitieve Wil. Reeds op jonge leeftijd kunnen we kenmerken zien van de Competitieve Wil. We willen graag winnen, ergens de beste in zijn. Misschien in de klas, op de sportclub of op de muziekvereniging. We merken dat dit ons aanzien geeft. Ze kijken tegen me op. Later kan de Competitieve Wil volwassen vormen aannemen. En we gaan in onze carrière voor het hoogst haalbare. Of we nemen onze sportbeoefening uitermate serieus en gaan voor de medailles. Of misschien kunnen we nog steeds niet tegen ons verlies. Altijd willen winnen is wel erg vermoeiend. En bovendien, de tijd werkt tegen ons. Er komen altijd weer snellere, slimmere of betere concurrenten. We moeten valsspelen om het nog vol te houden. Tijd om de Competitieve Wil te ontmantelen.</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1032249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gevolg van trauma ontwortelt de Wil. Ouders zijn niet volledig in staat geweest de natuurlijke behoefte aan (Zelf)Waardering te vervullen. Bijvoorbeeld doordat de ouders weinig waardering uitspraken. Of omdat ze hun kinderen te weinig eigen verantwoordelijkheden geven.  En zich hierdoor nutteloos en betekenisloos voelen. Vaak is dit een herhaling van een patroon wat ook plaatsvond in hun jeugd. De kinderen gaan hun zelfwaardering dan koppelen aan prestaties buiten de deur, bijvoorbeeld op school, of binnen de voetbalclub. Ik herken in mezelf in de Competitieve Wil. Zeker vroeger, toen ik per se moest winnen in de voetbalwedstrijd. Of ik per se hoge cijfers van mezelf moest halen op school. In sommige gevallen wordt dit een dermate dominante, pathologische vervorming van de </a:t>
            </a:r>
            <a:r>
              <a:rPr lang="nl-NL" dirty="0" err="1"/>
              <a:t>OerWil</a:t>
            </a:r>
            <a:r>
              <a:rPr lang="nl-NL" dirty="0"/>
              <a:t>, dat het de persoonlijkheid in zijn greep gaat houden. Hij is voortdurend op zoek naar manieren om uit te kunnen blinken en waardering te oogsten. Als de competitieve Wil een te dominante rol inneemt groeit de boom scheef, in de richting van teveel autonomie. We krijgen dan het gedrag wat psychiaters Perfectionisme zouden kunnen noemen. Wat een rijke voedingsbodem is voor het overspannen van jezelf en zelfs tot een burn-out kan leiden. Tijdige zelfreflectie kan deze scheefgroei corrigeren. De mens zal zich moeten gaan uitdagen en zijn angst voor falen, tekortschieten en onderliggende trauma’s onder ogen moeten komen en doorleven. Zelf zou je eens kunnen ervaren welke gevoelens het opleveren van half werk oproept. Bijvoorbeeld door van je verjaardag een </a:t>
            </a:r>
            <a:r>
              <a:rPr lang="nl-NL" dirty="0" err="1"/>
              <a:t>Potluck</a:t>
            </a:r>
            <a:r>
              <a:rPr lang="nl-NL" dirty="0"/>
              <a:t> feestje te maken. Of je zou eens een echte hobby kunnen oppakken, op recreatief/amateur niveau. Het spelen van (coöperatieve) spelletjes kan een nieuwe ervaring voor je zijn.  Het bijhouden van een witboek, waarin je dagelijks een aantal complimenten naar jezelf noteert. Qua ondersteuning kun je denken aan faalangst reductie. Of het volgen van een therapie gebaseerd op het Vat van Zelfwaardering.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91</a:t>
            </a:fld>
            <a:endParaRPr lang="nl-NL"/>
          </a:p>
        </p:txBody>
      </p:sp>
    </p:spTree>
    <p:extLst>
      <p:ext uri="{BB962C8B-B14F-4D97-AF65-F5344CB8AC3E}">
        <p14:creationId xmlns:p14="http://schemas.microsoft.com/office/powerpoint/2010/main" val="42562138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volgende </a:t>
            </a:r>
            <a:r>
              <a:rPr lang="nl-NL" dirty="0" err="1"/>
              <a:t>Wilfase</a:t>
            </a:r>
            <a:r>
              <a:rPr lang="nl-NL" dirty="0"/>
              <a:t> die we tegenkomen is die van de Symbiotische Wil. Reeds op jonge leeftijd kunnen we de symbiotische Wil herkennen. We hebben een sterke band met (een van) onze ouders. Of een onafscheidelijk vriendje of vriendinnetje. We gaan helemaal op in onze eerste verliefdheid. Later kan de symbiotische Wil volwassenere vormen aannemen. In onze relatie verliezen we onszelf en gaan we helemaal op in de ander. Of we bellen nog steeds iedere dag met onze moeder. In de werksfeer zou je kunnen denken aan de traditionele M/V firma’s. Of de huisarts, wiens vrouw de huisarts assistente is. Ze leunen op elkaar. Als een van beiden wegvalt stort de boel in. Het lijkt op enig moment gezond om de Symbiotische Wil te ontmantelen.</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37571813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gevolg van trauma ontwortelt de Wil. Ouders zijn niet volledig in staat geweest de natuurlijke behoefte aan Intimiteit en Aandacht te vervullen. Bijvoorbeeld doordat de ouders echte intimiteit vermeden. Of omdat ze hun kinderen te weinig gerichte aandacht gaven. En zich hierdoor geen volwaardig onderdeel voelden van het gezin. Vaak is dit een herhaling van een patroon wat zich in de jeugd van ouders plaatsvond. De kinderen gaan hun contacthonger dan stillen buiten de deur. Ze geven zichzelf desnoods op om het contact met een ander tot stand te brengen. Ik herken mezelf in de Symbiotische Wil. Ik ging ver om vriendjes te krijgen/blijven. Ik probeerde zo goed mogelijk hun wensen te vervullen, zodat het contact voort zou blijven duren. </a:t>
            </a:r>
          </a:p>
          <a:p>
            <a:endParaRPr lang="nl-NL" dirty="0"/>
          </a:p>
          <a:p>
            <a:r>
              <a:rPr lang="nl-NL" dirty="0"/>
              <a:t>In sommige gevallen wordt dit een dermate dominante, pathologische vervorming van de </a:t>
            </a:r>
            <a:r>
              <a:rPr lang="nl-NL" dirty="0" err="1"/>
              <a:t>OerWil</a:t>
            </a:r>
            <a:r>
              <a:rPr lang="nl-NL" dirty="0"/>
              <a:t>, dat het de persoonlijkheid in zijn greep gaat houden. Hij is voortdurend op zoek naar manieren om contact en aandacht. Als de symbiotische Wil een te dominante rol inneemt groeit de boom scheef, in de richting van teveel verbinding. We krijgen dan het gedrag wat psychiaters theatraal zouden kunnen noemen. Tijdige zelfreflectie kan deze scheefgroei corrigeren. De mens zal zich moeten gaan uitdagen en zijn angst voor eenzaamheid/isolement en onderliggende trauma’s onder ogen moeten komen en doorleven. Zelf zou je kunnen beginnen door je </a:t>
            </a:r>
            <a:r>
              <a:rPr lang="nl-NL" dirty="0" err="1"/>
              <a:t>social</a:t>
            </a:r>
            <a:r>
              <a:rPr lang="nl-NL" dirty="0"/>
              <a:t> media gebruik eens sterk terug te brengen. Of je zou bewust stilte momenten kunnen afspreken met jezelf, of in gezelschap. Eventuele vergaderingen zou je kunnen organiseren met behulp van de zogenaamde </a:t>
            </a:r>
            <a:r>
              <a:rPr lang="nl-NL" dirty="0" err="1"/>
              <a:t>talking</a:t>
            </a:r>
            <a:r>
              <a:rPr lang="nl-NL" dirty="0"/>
              <a:t> stick. Qua ondersteuning zou je een geleide meditatie kunnen volgen waarin je begeleid wordt naar de fase van je leven waarin je iedereen hebt moeten loslaten. Of je zou kunnen denken aan een Voice </a:t>
            </a:r>
            <a:r>
              <a:rPr lang="nl-NL" dirty="0" err="1"/>
              <a:t>Dialogue</a:t>
            </a:r>
            <a:r>
              <a:rPr lang="nl-NL" dirty="0"/>
              <a:t>, een methodiek waarin je de verschillende deelpersoonlijkheden in jezelf aan het woord laat. Een schizofreen is nooit alleen. Je vindt gezelschap in jezelf. Tantra tenslotte kan een manier zijn om intiem te zijn met je eigen seksualiteit.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93</a:t>
            </a:fld>
            <a:endParaRPr lang="nl-NL"/>
          </a:p>
        </p:txBody>
      </p:sp>
    </p:spTree>
    <p:extLst>
      <p:ext uri="{BB962C8B-B14F-4D97-AF65-F5344CB8AC3E}">
        <p14:creationId xmlns:p14="http://schemas.microsoft.com/office/powerpoint/2010/main" val="15727479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volgende </a:t>
            </a:r>
            <a:r>
              <a:rPr lang="nl-NL" dirty="0" err="1"/>
              <a:t>Wilfase</a:t>
            </a:r>
            <a:r>
              <a:rPr lang="nl-NL" dirty="0"/>
              <a:t> die we tegenkomen is die van de Bevrijdende Wil. Hier komt onze angst voor vrijheid oog in oog met onze behoefte aan vrijheid. En als we ons huiswerk gedaan hebben kan in deze fase de laatste restanten aan Ontwortelde Willetjes opgeruimd worden. Met wortel en tak. En gaan we eindelijk onze verantwoordelijkheid nemen en ons gezonde Ik helen. Die van nature Autonoom en Verbonden is. Maar poeh…dit is wel een ding. We komen van alles tegen, en deinzen wellicht nog regelmatig terug voor de ultieme Verantwoordelijkheid. </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9385503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Bevrijdende Wil is in wezen geen Ontwortelde </a:t>
            </a:r>
            <a:r>
              <a:rPr lang="nl-NL" dirty="0" err="1"/>
              <a:t>Wilfase</a:t>
            </a:r>
            <a:r>
              <a:rPr lang="nl-NL" dirty="0"/>
              <a:t>. Integendeel. Het vertegenwoordigt de laatste stoot Levensenergie/groene kracht, die het gezonde Ik altijd nog bewaard heeft. Deze Levensenergie kan helpen om met een krachtige stoot alle restanten van Ontwortelde </a:t>
            </a:r>
            <a:r>
              <a:rPr lang="nl-NL" dirty="0" err="1"/>
              <a:t>Wilfasen</a:t>
            </a:r>
            <a:r>
              <a:rPr lang="nl-NL" dirty="0"/>
              <a:t> uit de grond te trekken. En hierdoor het Ik een definitieve duw in de groene richting te geven. De Bevrijdende </a:t>
            </a:r>
            <a:r>
              <a:rPr lang="nl-NL" dirty="0" err="1"/>
              <a:t>Wilfase</a:t>
            </a:r>
            <a:r>
              <a:rPr lang="nl-NL" dirty="0"/>
              <a:t> is typerend voor de </a:t>
            </a:r>
            <a:r>
              <a:rPr lang="nl-NL" dirty="0" err="1"/>
              <a:t>midlife</a:t>
            </a:r>
            <a:r>
              <a:rPr lang="nl-NL" dirty="0"/>
              <a:t>. Jung sprak in dit kader van het Individuatieproces. Een roman die leest als een trein, en tegelijkertijd woorden geeft aan de psychodynamiek van de Bevrijdende Wil is </a:t>
            </a:r>
            <a:r>
              <a:rPr lang="nl-NL" dirty="0" err="1"/>
              <a:t>Nietzche’s</a:t>
            </a:r>
            <a:r>
              <a:rPr lang="nl-NL" dirty="0"/>
              <a:t> tranen. Een succesvolle medicus, die zich comfortabel waant en omringt wordt door alle eerder vermelde </a:t>
            </a:r>
            <a:r>
              <a:rPr lang="nl-NL" dirty="0" err="1"/>
              <a:t>Wilfasen</a:t>
            </a:r>
            <a:r>
              <a:rPr lang="nl-NL" dirty="0"/>
              <a:t> ontmoet de fysiek aftakelende Nietzsche. In een fabelachtige dialoog wordt op een gegeven moment duidelijk welke angsten Breuer van zich af heeft gehouden en waar hij uiteindelijk doorheen zal moeten. Een manier om meer autonomie te ervaren/verkrijgen in je leven is zo veel mogelijk off </a:t>
            </a:r>
            <a:r>
              <a:rPr lang="nl-NL" dirty="0" err="1"/>
              <a:t>grid</a:t>
            </a:r>
            <a:r>
              <a:rPr lang="nl-NL" dirty="0"/>
              <a:t> en autonoom leven. Begin bijvoorbeeld eens met het zelf verbouwen van je voedsel. En steeds minder afhankelijk te zijn van supermarkten. Je kunt steeds verder gaan met off </a:t>
            </a:r>
            <a:r>
              <a:rPr lang="nl-NL" dirty="0" err="1"/>
              <a:t>the</a:t>
            </a:r>
            <a:r>
              <a:rPr lang="nl-NL" dirty="0"/>
              <a:t> </a:t>
            </a:r>
            <a:r>
              <a:rPr lang="nl-NL" dirty="0" err="1"/>
              <a:t>grid</a:t>
            </a:r>
            <a:r>
              <a:rPr lang="nl-NL" dirty="0"/>
              <a:t> leven en bijvoorbeeld je eigen huis bouwen, zonder aansluitingen op gas en </a:t>
            </a:r>
            <a:r>
              <a:rPr lang="nl-NL" dirty="0" err="1"/>
              <a:t>electriciteitsnetwerken</a:t>
            </a:r>
            <a:r>
              <a:rPr lang="nl-NL" dirty="0"/>
              <a:t>. Er zijn mensen die kiezen ervoor om juridisch hun autonomie ook helemaal op te eisen. Een hulpmiddel bij het aangaan en confronteren van je angsten kunnen zogenaamde plantmedicijnen zijn. Dit zijn de existentiële psychotherapeuten uit de natuur. En tot slot, om echt autonoom te worden, moet je ook de angst doorleven voor een toekomst zonder diploma of werk. En dus het schoolsysteem achter je laten. Hiermee bereik je meteen dat je kinderen op het autonome Pad blijven en de snelweg niet op hoeven te gaan.</a:t>
            </a:r>
          </a:p>
          <a:p>
            <a:r>
              <a:rPr lang="nl-NL" dirty="0"/>
              <a:t>Qua ondersteuning voor het activeren van de Bevrijdende Wil kom je op de integrale therapierichtingen, zoals de </a:t>
            </a:r>
            <a:r>
              <a:rPr lang="nl-NL" dirty="0" err="1"/>
              <a:t>Existentiele</a:t>
            </a:r>
            <a:r>
              <a:rPr lang="nl-NL" dirty="0"/>
              <a:t> Psychotherapie, waar </a:t>
            </a:r>
            <a:r>
              <a:rPr lang="nl-NL" dirty="0" err="1"/>
              <a:t>Irvin</a:t>
            </a:r>
            <a:r>
              <a:rPr lang="nl-NL" dirty="0"/>
              <a:t> </a:t>
            </a:r>
            <a:r>
              <a:rPr lang="nl-NL" dirty="0" err="1"/>
              <a:t>Yalom</a:t>
            </a:r>
            <a:r>
              <a:rPr lang="nl-NL" dirty="0"/>
              <a:t> de grondlegger van is. De </a:t>
            </a:r>
            <a:r>
              <a:rPr lang="nl-NL" dirty="0" err="1"/>
              <a:t>Pesso</a:t>
            </a:r>
            <a:r>
              <a:rPr lang="nl-NL" dirty="0"/>
              <a:t> Psychotherapie is ook een integrale therapievorm, waar ook veel lichaamsgericht gewerkt wordt en het belang van expressie van bevroren delen centraal staat. Dan is er nog de Zijns-</a:t>
            </a:r>
            <a:r>
              <a:rPr lang="nl-NL" dirty="0" err="1"/>
              <a:t>orientatie</a:t>
            </a:r>
            <a:r>
              <a:rPr lang="nl-NL" dirty="0"/>
              <a:t>, die zijn wortels in Nederland heeft. Een benadering die integraal is en leidt tot zelfverwerkelijking, in de zin dat het kleinere zelf oplost in het Hogere Zelf.  </a:t>
            </a:r>
          </a:p>
          <a:p>
            <a:endParaRPr lang="nl-NL" dirty="0"/>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95</a:t>
            </a:fld>
            <a:endParaRPr lang="nl-NL"/>
          </a:p>
        </p:txBody>
      </p:sp>
    </p:spTree>
    <p:extLst>
      <p:ext uri="{BB962C8B-B14F-4D97-AF65-F5344CB8AC3E}">
        <p14:creationId xmlns:p14="http://schemas.microsoft.com/office/powerpoint/2010/main" val="24472305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stilstaan bij de Wil na de Bevrijding. </a:t>
            </a:r>
          </a:p>
        </p:txBody>
      </p:sp>
      <p:sp>
        <p:nvSpPr>
          <p:cNvPr id="4" name="Tijdelijke aanduiding voor dianummer 3"/>
          <p:cNvSpPr>
            <a:spLocks noGrp="1"/>
          </p:cNvSpPr>
          <p:nvPr>
            <p:ph type="sldNum" sz="quarter" idx="5"/>
          </p:nvPr>
        </p:nvSpPr>
        <p:spPr/>
        <p:txBody>
          <a:bodyPr/>
          <a:lstStyle/>
          <a:p>
            <a:fld id="{D06364B2-780B-4B93-8B51-FE40392C36E3}" type="slidenum">
              <a:rPr lang="nl-NL" smtClean="0"/>
              <a:t>96</a:t>
            </a:fld>
            <a:endParaRPr lang="nl-NL"/>
          </a:p>
        </p:txBody>
      </p:sp>
    </p:spTree>
    <p:extLst>
      <p:ext uri="{BB962C8B-B14F-4D97-AF65-F5344CB8AC3E}">
        <p14:creationId xmlns:p14="http://schemas.microsoft.com/office/powerpoint/2010/main" val="1342302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9709331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Even nog terug naar die cruciale Bevrijdende </a:t>
            </a:r>
            <a:r>
              <a:rPr lang="nl-NL" dirty="0" err="1"/>
              <a:t>Wilfase</a:t>
            </a:r>
            <a:r>
              <a:rPr lang="nl-NL" dirty="0"/>
              <a:t>. Twee aspecten nog even eruit lichten. Het belang van volledige verantwoordelijkheid en commitment. Net niet is niet genoeg om van de Snelweg af te komen. Toewijding leidt tot Inwijding.  In mijn boek is een treffende beschrijving van de Bevrijdende Wil terug te lezen.</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8076054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Bevrijdende Wil vertegenwoordigt voor mij de levenskracht, de moed, die nodig is om de snelweg te verlaten. En het oerwoud in te gaan. Om daar uiteindelijk –na heel wat vallen en opstaan- je eigen autonome Pad te vinden.</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6364B2-780B-4B93-8B51-FE40392C36E3}" type="slidenum">
              <a:rPr kumimoji="0" lang="nl-NL" sz="1200" b="0"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nl-NL" sz="12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4262988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D99B665F-35AC-43EE-AF0F-96261B42108E}"/>
              </a:ext>
            </a:extLst>
          </p:cNvPr>
          <p:cNvSpPr/>
          <p:nvPr/>
        </p:nvSpPr>
        <p:spPr>
          <a:xfrm>
            <a:off x="914400" y="1346948"/>
            <a:ext cx="10363200" cy="80683"/>
          </a:xfrm>
          <a:prstGeom prst="rect">
            <a:avLst/>
          </a:prstGeom>
          <a:blipFill dpi="0" rotWithShape="1">
            <a:blip r:embed="rId2">
              <a:alphaModFix amt="80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C255BE4B-0C6E-42A8-B61B-5B2FC08A30DD}"/>
              </a:ext>
            </a:extLst>
          </p:cNvPr>
          <p:cNvSpPr/>
          <p:nvPr/>
        </p:nvSpPr>
        <p:spPr>
          <a:xfrm>
            <a:off x="914400" y="4282764"/>
            <a:ext cx="10363200" cy="80683"/>
          </a:xfrm>
          <a:prstGeom prst="rect">
            <a:avLst/>
          </a:prstGeom>
          <a:blipFill dpi="0" rotWithShape="1">
            <a:blip r:embed="rId2">
              <a:alphaModFix amt="80000"/>
              <a:lum bright="70000" contrast="-70000"/>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5C77F361-88C3-472F-8F59-4A693075CAA3}"/>
              </a:ext>
            </a:extLst>
          </p:cNvPr>
          <p:cNvSpPr/>
          <p:nvPr/>
        </p:nvSpPr>
        <p:spPr>
          <a:xfrm>
            <a:off x="914400" y="1484779"/>
            <a:ext cx="10363200" cy="2743200"/>
          </a:xfrm>
          <a:prstGeom prst="rect">
            <a:avLst/>
          </a:prstGeom>
          <a:blipFill dpi="0" rotWithShape="1">
            <a:blip r:embed="rId2">
              <a:alphaModFix amt="8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9">
            <a:extLst>
              <a:ext uri="{FF2B5EF4-FFF2-40B4-BE49-F238E27FC236}">
                <a16:creationId xmlns:a16="http://schemas.microsoft.com/office/drawing/2014/main" id="{5C43A6D6-A292-4BD0-A792-BADF9CBF71EB}"/>
              </a:ext>
            </a:extLst>
          </p:cNvPr>
          <p:cNvGrpSpPr>
            <a:grpSpLocks noChangeAspect="1"/>
          </p:cNvGrpSpPr>
          <p:nvPr/>
        </p:nvGrpSpPr>
        <p:grpSpPr bwMode="auto">
          <a:xfrm>
            <a:off x="9645650" y="4106863"/>
            <a:ext cx="1219200" cy="914400"/>
            <a:chOff x="9685338" y="4460675"/>
            <a:chExt cx="1080904" cy="1080902"/>
          </a:xfrm>
        </p:grpSpPr>
        <p:sp>
          <p:nvSpPr>
            <p:cNvPr id="8" name="Oval 10">
              <a:extLst>
                <a:ext uri="{FF2B5EF4-FFF2-40B4-BE49-F238E27FC236}">
                  <a16:creationId xmlns:a16="http://schemas.microsoft.com/office/drawing/2014/main" id="{601BC715-DEAB-43F4-9E66-9842A27E6C56}"/>
                </a:ext>
              </a:extLst>
            </p:cNvPr>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9" name="Oval 11">
              <a:extLst>
                <a:ext uri="{FF2B5EF4-FFF2-40B4-BE49-F238E27FC236}">
                  <a16:creationId xmlns:a16="http://schemas.microsoft.com/office/drawing/2014/main" id="{9AB06B76-60DB-4B21-A28F-29639A8893F7}"/>
                </a:ext>
              </a:extLst>
            </p:cNvPr>
            <p:cNvSpPr>
              <a:spLocks noChangeArrowheads="1"/>
            </p:cNvSpPr>
            <p:nvPr/>
          </p:nvSpPr>
          <p:spPr bwMode="auto">
            <a:xfrm>
              <a:off x="9793429" y="4568765"/>
              <a:ext cx="864723" cy="864722"/>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a:p>
          </p:txBody>
        </p:sp>
      </p:grpSp>
      <p:sp>
        <p:nvSpPr>
          <p:cNvPr id="2" name="Title 1"/>
          <p:cNvSpPr>
            <a:spLocks noGrp="1"/>
          </p:cNvSpPr>
          <p:nvPr>
            <p:ph type="ctrTitle"/>
          </p:nvPr>
        </p:nvSpPr>
        <p:spPr>
          <a:xfrm>
            <a:off x="1051560" y="1432223"/>
            <a:ext cx="10124440" cy="3035808"/>
          </a:xfrm>
        </p:spPr>
        <p:txBody>
          <a:bodyPr>
            <a:noAutofit/>
          </a:bodyPr>
          <a:lstStyle>
            <a:lvl1pPr algn="l">
              <a:lnSpc>
                <a:spcPct val="80000"/>
              </a:lnSpc>
              <a:defRPr sz="6400" b="0" cap="all" baseline="0">
                <a:blipFill dpi="0" rotWithShape="1">
                  <a:blip r:embed="rId3"/>
                  <a:srcRect/>
                  <a:tile tx="6350" ty="-127000" sx="65000" sy="64000" flip="none" algn="tl"/>
                </a:blipFill>
              </a:defRPr>
            </a:lvl1pPr>
          </a:lstStyle>
          <a:p>
            <a:r>
              <a:rPr lang="nl-NL"/>
              <a:t>Klik om stijl te bewerken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nl-NL"/>
              <a:t>Klikken om de ondertitelstijl van het model te bewerken</a:t>
            </a:r>
            <a:endParaRPr lang="en-US" dirty="0"/>
          </a:p>
        </p:txBody>
      </p:sp>
      <p:sp>
        <p:nvSpPr>
          <p:cNvPr id="10" name="Date Placeholder 3">
            <a:extLst>
              <a:ext uri="{FF2B5EF4-FFF2-40B4-BE49-F238E27FC236}">
                <a16:creationId xmlns:a16="http://schemas.microsoft.com/office/drawing/2014/main" id="{AACAA2F8-54FA-4E40-B35A-34CE26138F76}"/>
              </a:ext>
            </a:extLst>
          </p:cNvPr>
          <p:cNvSpPr>
            <a:spLocks noGrp="1"/>
          </p:cNvSpPr>
          <p:nvPr>
            <p:ph type="dt" sz="half" idx="10"/>
          </p:nvPr>
        </p:nvSpPr>
        <p:spPr/>
        <p:txBody>
          <a:bodyPr/>
          <a:lstStyle>
            <a:lvl1pPr>
              <a:defRPr/>
            </a:lvl1pPr>
          </a:lstStyle>
          <a:p>
            <a:pPr>
              <a:defRPr/>
            </a:pPr>
            <a:fld id="{3F4E4BD6-A00F-436B-A119-90C915993D4A}" type="datetimeFigureOut">
              <a:rPr lang="nl-NL"/>
              <a:pPr>
                <a:defRPr/>
              </a:pPr>
              <a:t>8-2-2022</a:t>
            </a:fld>
            <a:endParaRPr lang="nl-NL"/>
          </a:p>
        </p:txBody>
      </p:sp>
      <p:sp>
        <p:nvSpPr>
          <p:cNvPr id="11" name="Footer Placeholder 4">
            <a:extLst>
              <a:ext uri="{FF2B5EF4-FFF2-40B4-BE49-F238E27FC236}">
                <a16:creationId xmlns:a16="http://schemas.microsoft.com/office/drawing/2014/main" id="{3B9132E9-4B3F-4CD0-ABA7-A4FC4B8A2786}"/>
              </a:ext>
            </a:extLst>
          </p:cNvPr>
          <p:cNvSpPr>
            <a:spLocks noGrp="1"/>
          </p:cNvSpPr>
          <p:nvPr>
            <p:ph type="ftr" sz="quarter" idx="11"/>
          </p:nvPr>
        </p:nvSpPr>
        <p:spPr>
          <a:xfrm>
            <a:off x="1084263" y="6272213"/>
            <a:ext cx="6327775" cy="365125"/>
          </a:xfrm>
        </p:spPr>
        <p:txBody>
          <a:bodyPr/>
          <a:lstStyle>
            <a:lvl1pPr>
              <a:defRPr/>
            </a:lvl1pPr>
          </a:lstStyle>
          <a:p>
            <a:pPr>
              <a:defRPr/>
            </a:pPr>
            <a:endParaRPr lang="nl-NL"/>
          </a:p>
        </p:txBody>
      </p:sp>
      <p:sp>
        <p:nvSpPr>
          <p:cNvPr id="12" name="Slide Number Placeholder 5">
            <a:extLst>
              <a:ext uri="{FF2B5EF4-FFF2-40B4-BE49-F238E27FC236}">
                <a16:creationId xmlns:a16="http://schemas.microsoft.com/office/drawing/2014/main" id="{B3A0DC7B-83AA-44A9-9872-05F7E6A7CB4F}"/>
              </a:ext>
            </a:extLst>
          </p:cNvPr>
          <p:cNvSpPr>
            <a:spLocks noGrp="1"/>
          </p:cNvSpPr>
          <p:nvPr>
            <p:ph type="sldNum" sz="quarter" idx="12"/>
          </p:nvPr>
        </p:nvSpPr>
        <p:spPr>
          <a:xfrm>
            <a:off x="9658350" y="4227513"/>
            <a:ext cx="1193800" cy="639762"/>
          </a:xfrm>
        </p:spPr>
        <p:txBody>
          <a:bodyPr/>
          <a:lstStyle>
            <a:lvl1pPr>
              <a:defRPr sz="2800" b="1" smtClean="0"/>
            </a:lvl1pPr>
          </a:lstStyle>
          <a:p>
            <a:pPr>
              <a:defRPr/>
            </a:pPr>
            <a:fld id="{6786FD87-1825-481F-9442-DAB942AE6093}" type="slidenum">
              <a:rPr lang="nl-NL"/>
              <a:pPr>
                <a:defRPr/>
              </a:pPr>
              <a:t>‹nr.›</a:t>
            </a:fld>
            <a:endParaRPr lang="nl-NL"/>
          </a:p>
        </p:txBody>
      </p:sp>
    </p:spTree>
    <p:extLst>
      <p:ext uri="{BB962C8B-B14F-4D97-AF65-F5344CB8AC3E}">
        <p14:creationId xmlns:p14="http://schemas.microsoft.com/office/powerpoint/2010/main" val="936006001"/>
      </p:ext>
    </p:extLst>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6">
            <a:extLst>
              <a:ext uri="{FF2B5EF4-FFF2-40B4-BE49-F238E27FC236}">
                <a16:creationId xmlns:a16="http://schemas.microsoft.com/office/drawing/2014/main" id="{04A16707-0CD8-4EBB-8892-8C541337D5D4}"/>
              </a:ext>
            </a:extLst>
          </p:cNvPr>
          <p:cNvSpPr>
            <a:spLocks noGrp="1"/>
          </p:cNvSpPr>
          <p:nvPr>
            <p:ph type="dt" sz="half" idx="10"/>
          </p:nvPr>
        </p:nvSpPr>
        <p:spPr/>
        <p:txBody>
          <a:bodyPr/>
          <a:lstStyle>
            <a:lvl1pPr>
              <a:defRPr/>
            </a:lvl1pPr>
          </a:lstStyle>
          <a:p>
            <a:pPr>
              <a:defRPr/>
            </a:pPr>
            <a:fld id="{EC441F0D-EC48-49B6-B8A1-2079DE1328C7}" type="datetimeFigureOut">
              <a:rPr lang="nl-NL"/>
              <a:pPr>
                <a:defRPr/>
              </a:pPr>
              <a:t>8-2-2022</a:t>
            </a:fld>
            <a:endParaRPr lang="nl-NL"/>
          </a:p>
        </p:txBody>
      </p:sp>
      <p:sp>
        <p:nvSpPr>
          <p:cNvPr id="5" name="Footer Placeholder 7">
            <a:extLst>
              <a:ext uri="{FF2B5EF4-FFF2-40B4-BE49-F238E27FC236}">
                <a16:creationId xmlns:a16="http://schemas.microsoft.com/office/drawing/2014/main" id="{62AFB533-FEBE-4C27-A85F-15EAAEB42904}"/>
              </a:ext>
            </a:extLst>
          </p:cNvPr>
          <p:cNvSpPr>
            <a:spLocks noGrp="1"/>
          </p:cNvSpPr>
          <p:nvPr>
            <p:ph type="ftr" sz="quarter" idx="11"/>
          </p:nvPr>
        </p:nvSpPr>
        <p:spPr/>
        <p:txBody>
          <a:bodyPr/>
          <a:lstStyle>
            <a:lvl1pPr>
              <a:defRPr/>
            </a:lvl1pPr>
          </a:lstStyle>
          <a:p>
            <a:pPr>
              <a:defRPr/>
            </a:pPr>
            <a:endParaRPr lang="nl-NL"/>
          </a:p>
        </p:txBody>
      </p:sp>
      <p:sp>
        <p:nvSpPr>
          <p:cNvPr id="6" name="Slide Number Placeholder 8">
            <a:extLst>
              <a:ext uri="{FF2B5EF4-FFF2-40B4-BE49-F238E27FC236}">
                <a16:creationId xmlns:a16="http://schemas.microsoft.com/office/drawing/2014/main" id="{F89F9F19-8167-4827-B99C-8ECABE190579}"/>
              </a:ext>
            </a:extLst>
          </p:cNvPr>
          <p:cNvSpPr>
            <a:spLocks noGrp="1"/>
          </p:cNvSpPr>
          <p:nvPr>
            <p:ph type="sldNum" sz="quarter" idx="12"/>
          </p:nvPr>
        </p:nvSpPr>
        <p:spPr/>
        <p:txBody>
          <a:bodyPr/>
          <a:lstStyle>
            <a:lvl1pPr>
              <a:defRPr/>
            </a:lvl1pPr>
          </a:lstStyle>
          <a:p>
            <a:pPr>
              <a:defRPr/>
            </a:pPr>
            <a:fld id="{A94182D5-504C-4C78-8778-DE16C9285325}" type="slidenum">
              <a:rPr lang="nl-NL"/>
              <a:pPr>
                <a:defRPr/>
              </a:pPr>
              <a:t>‹nr.›</a:t>
            </a:fld>
            <a:endParaRPr lang="nl-NL"/>
          </a:p>
        </p:txBody>
      </p:sp>
    </p:spTree>
    <p:extLst>
      <p:ext uri="{BB962C8B-B14F-4D97-AF65-F5344CB8AC3E}">
        <p14:creationId xmlns:p14="http://schemas.microsoft.com/office/powerpoint/2010/main" val="2736758304"/>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533400"/>
            <a:ext cx="2552700" cy="5638800"/>
          </a:xfrm>
        </p:spPr>
        <p:txBody>
          <a:bodyPr vert="eaVert"/>
          <a:lstStyle>
            <a:lvl1pPr>
              <a:defRPr b="0"/>
            </a:lvl1pPr>
          </a:lstStyle>
          <a:p>
            <a:r>
              <a:rPr lang="nl-NL"/>
              <a:t>Klik om stijl te bewerken</a:t>
            </a:r>
            <a:endParaRPr lang="en-US" dirty="0"/>
          </a:p>
        </p:txBody>
      </p:sp>
      <p:sp>
        <p:nvSpPr>
          <p:cNvPr id="3" name="Vertical Text Placeholder 2"/>
          <p:cNvSpPr>
            <a:spLocks noGrp="1"/>
          </p:cNvSpPr>
          <p:nvPr>
            <p:ph type="body" orient="vert" idx="1"/>
          </p:nvPr>
        </p:nvSpPr>
        <p:spPr>
          <a:xfrm>
            <a:off x="1066801" y="533400"/>
            <a:ext cx="7505700" cy="56388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6">
            <a:extLst>
              <a:ext uri="{FF2B5EF4-FFF2-40B4-BE49-F238E27FC236}">
                <a16:creationId xmlns:a16="http://schemas.microsoft.com/office/drawing/2014/main" id="{5D29A8C2-86E4-460F-82BC-52D1466DD316}"/>
              </a:ext>
            </a:extLst>
          </p:cNvPr>
          <p:cNvSpPr>
            <a:spLocks noGrp="1"/>
          </p:cNvSpPr>
          <p:nvPr>
            <p:ph type="dt" sz="half" idx="10"/>
          </p:nvPr>
        </p:nvSpPr>
        <p:spPr/>
        <p:txBody>
          <a:bodyPr/>
          <a:lstStyle>
            <a:lvl1pPr>
              <a:defRPr/>
            </a:lvl1pPr>
          </a:lstStyle>
          <a:p>
            <a:pPr>
              <a:defRPr/>
            </a:pPr>
            <a:fld id="{0DE294B5-8FBE-46F1-AF18-043992B9359F}" type="datetimeFigureOut">
              <a:rPr lang="nl-NL"/>
              <a:pPr>
                <a:defRPr/>
              </a:pPr>
              <a:t>8-2-2022</a:t>
            </a:fld>
            <a:endParaRPr lang="nl-NL"/>
          </a:p>
        </p:txBody>
      </p:sp>
      <p:sp>
        <p:nvSpPr>
          <p:cNvPr id="5" name="Footer Placeholder 7">
            <a:extLst>
              <a:ext uri="{FF2B5EF4-FFF2-40B4-BE49-F238E27FC236}">
                <a16:creationId xmlns:a16="http://schemas.microsoft.com/office/drawing/2014/main" id="{0F7E0B01-97E8-46BC-B58F-0E4CCE657109}"/>
              </a:ext>
            </a:extLst>
          </p:cNvPr>
          <p:cNvSpPr>
            <a:spLocks noGrp="1"/>
          </p:cNvSpPr>
          <p:nvPr>
            <p:ph type="ftr" sz="quarter" idx="11"/>
          </p:nvPr>
        </p:nvSpPr>
        <p:spPr/>
        <p:txBody>
          <a:bodyPr/>
          <a:lstStyle>
            <a:lvl1pPr>
              <a:defRPr/>
            </a:lvl1pPr>
          </a:lstStyle>
          <a:p>
            <a:pPr>
              <a:defRPr/>
            </a:pPr>
            <a:endParaRPr lang="nl-NL"/>
          </a:p>
        </p:txBody>
      </p:sp>
      <p:sp>
        <p:nvSpPr>
          <p:cNvPr id="6" name="Slide Number Placeholder 8">
            <a:extLst>
              <a:ext uri="{FF2B5EF4-FFF2-40B4-BE49-F238E27FC236}">
                <a16:creationId xmlns:a16="http://schemas.microsoft.com/office/drawing/2014/main" id="{5FD3C3F8-16C8-4FBB-8317-F49E6B06A26B}"/>
              </a:ext>
            </a:extLst>
          </p:cNvPr>
          <p:cNvSpPr>
            <a:spLocks noGrp="1"/>
          </p:cNvSpPr>
          <p:nvPr>
            <p:ph type="sldNum" sz="quarter" idx="12"/>
          </p:nvPr>
        </p:nvSpPr>
        <p:spPr/>
        <p:txBody>
          <a:bodyPr/>
          <a:lstStyle>
            <a:lvl1pPr>
              <a:defRPr/>
            </a:lvl1pPr>
          </a:lstStyle>
          <a:p>
            <a:pPr>
              <a:defRPr/>
            </a:pPr>
            <a:fld id="{2E610248-2760-4F4D-A846-94111914F3B2}" type="slidenum">
              <a:rPr lang="nl-NL"/>
              <a:pPr>
                <a:defRPr/>
              </a:pPr>
              <a:t>‹nr.›</a:t>
            </a:fld>
            <a:endParaRPr lang="nl-NL"/>
          </a:p>
        </p:txBody>
      </p:sp>
    </p:spTree>
    <p:extLst>
      <p:ext uri="{BB962C8B-B14F-4D97-AF65-F5344CB8AC3E}">
        <p14:creationId xmlns:p14="http://schemas.microsoft.com/office/powerpoint/2010/main" val="2071108340"/>
      </p:ext>
    </p:extLst>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6" descr="Tag=AccentColor&#10;Flavor=Light&#10;Target=FillAndLine">
            <a:extLst>
              <a:ext uri="{FF2B5EF4-FFF2-40B4-BE49-F238E27FC236}">
                <a16:creationId xmlns:a16="http://schemas.microsoft.com/office/drawing/2014/main" id="{AD9A7BE0-4D58-44F1-8377-EB8134AA7CF5}"/>
              </a:ext>
            </a:extLst>
          </p:cNvPr>
          <p:cNvSpPr/>
          <p:nvPr/>
        </p:nvSpPr>
        <p:spPr>
          <a:xfrm>
            <a:off x="838200" y="4737100"/>
            <a:ext cx="4243388" cy="26988"/>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 name="connsiteX0" fmla="*/ 0 w 4243589"/>
              <a:gd name="connsiteY0" fmla="*/ 0 h 27432"/>
              <a:gd name="connsiteX1" fmla="*/ 563791 w 4243589"/>
              <a:gd name="connsiteY1" fmla="*/ 0 h 27432"/>
              <a:gd name="connsiteX2" fmla="*/ 1042710 w 4243589"/>
              <a:gd name="connsiteY2" fmla="*/ 0 h 27432"/>
              <a:gd name="connsiteX3" fmla="*/ 1733809 w 4243589"/>
              <a:gd name="connsiteY3" fmla="*/ 0 h 27432"/>
              <a:gd name="connsiteX4" fmla="*/ 2297600 w 4243589"/>
              <a:gd name="connsiteY4" fmla="*/ 0 h 27432"/>
              <a:gd name="connsiteX5" fmla="*/ 2861391 w 4243589"/>
              <a:gd name="connsiteY5" fmla="*/ 0 h 27432"/>
              <a:gd name="connsiteX6" fmla="*/ 3552490 w 4243589"/>
              <a:gd name="connsiteY6" fmla="*/ 0 h 27432"/>
              <a:gd name="connsiteX7" fmla="*/ 4243589 w 4243589"/>
              <a:gd name="connsiteY7" fmla="*/ 0 h 27432"/>
              <a:gd name="connsiteX8" fmla="*/ 4243589 w 4243589"/>
              <a:gd name="connsiteY8" fmla="*/ 27432 h 27432"/>
              <a:gd name="connsiteX9" fmla="*/ 3722234 w 4243589"/>
              <a:gd name="connsiteY9" fmla="*/ 27432 h 27432"/>
              <a:gd name="connsiteX10" fmla="*/ 3116007 w 4243589"/>
              <a:gd name="connsiteY10" fmla="*/ 27432 h 27432"/>
              <a:gd name="connsiteX11" fmla="*/ 2509780 w 4243589"/>
              <a:gd name="connsiteY11" fmla="*/ 27432 h 27432"/>
              <a:gd name="connsiteX12" fmla="*/ 1945989 w 4243589"/>
              <a:gd name="connsiteY12" fmla="*/ 27432 h 27432"/>
              <a:gd name="connsiteX13" fmla="*/ 1254890 w 4243589"/>
              <a:gd name="connsiteY13" fmla="*/ 27432 h 27432"/>
              <a:gd name="connsiteX14" fmla="*/ 563791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5810" y="20981"/>
                  <a:pt x="398886" y="-17697"/>
                  <a:pt x="563791" y="0"/>
                </a:cubicBezTo>
                <a:cubicBezTo>
                  <a:pt x="733057" y="30669"/>
                  <a:pt x="892815" y="-4840"/>
                  <a:pt x="1042710" y="0"/>
                </a:cubicBezTo>
                <a:cubicBezTo>
                  <a:pt x="1191420" y="28610"/>
                  <a:pt x="1323570" y="-3741"/>
                  <a:pt x="1564066" y="0"/>
                </a:cubicBezTo>
                <a:cubicBezTo>
                  <a:pt x="1774096" y="5222"/>
                  <a:pt x="1901043" y="24509"/>
                  <a:pt x="2212729" y="0"/>
                </a:cubicBezTo>
                <a:cubicBezTo>
                  <a:pt x="2513476" y="-25034"/>
                  <a:pt x="2514785" y="-26717"/>
                  <a:pt x="2776520" y="0"/>
                </a:cubicBezTo>
                <a:cubicBezTo>
                  <a:pt x="3028238" y="46961"/>
                  <a:pt x="3165558" y="584"/>
                  <a:pt x="3297875" y="0"/>
                </a:cubicBezTo>
                <a:cubicBezTo>
                  <a:pt x="3442261" y="-10195"/>
                  <a:pt x="4011204" y="-62373"/>
                  <a:pt x="4243589" y="0"/>
                </a:cubicBezTo>
                <a:cubicBezTo>
                  <a:pt x="4242777" y="8405"/>
                  <a:pt x="4242001" y="21756"/>
                  <a:pt x="4243589" y="27432"/>
                </a:cubicBezTo>
                <a:cubicBezTo>
                  <a:pt x="4109466" y="17148"/>
                  <a:pt x="3915081" y="-29826"/>
                  <a:pt x="3637362" y="27432"/>
                </a:cubicBezTo>
                <a:cubicBezTo>
                  <a:pt x="3354304" y="38168"/>
                  <a:pt x="3259898" y="26347"/>
                  <a:pt x="3116007" y="27432"/>
                </a:cubicBezTo>
                <a:cubicBezTo>
                  <a:pt x="2949637" y="8343"/>
                  <a:pt x="2625555" y="32779"/>
                  <a:pt x="2424908" y="27432"/>
                </a:cubicBezTo>
                <a:cubicBezTo>
                  <a:pt x="2203818" y="31297"/>
                  <a:pt x="2094998" y="23473"/>
                  <a:pt x="1861117" y="27432"/>
                </a:cubicBezTo>
                <a:cubicBezTo>
                  <a:pt x="1647658" y="46853"/>
                  <a:pt x="1499035" y="21042"/>
                  <a:pt x="1382198" y="27432"/>
                </a:cubicBezTo>
                <a:cubicBezTo>
                  <a:pt x="1297441" y="56771"/>
                  <a:pt x="1036114" y="7091"/>
                  <a:pt x="733535" y="27432"/>
                </a:cubicBezTo>
                <a:cubicBezTo>
                  <a:pt x="433191" y="17735"/>
                  <a:pt x="355887" y="5944"/>
                  <a:pt x="0" y="27432"/>
                </a:cubicBezTo>
                <a:cubicBezTo>
                  <a:pt x="-476" y="15539"/>
                  <a:pt x="-411" y="9181"/>
                  <a:pt x="0" y="0"/>
                </a:cubicBezTo>
                <a:close/>
              </a:path>
              <a:path w="4243589" h="27432" stroke="0" extrusionOk="0">
                <a:moveTo>
                  <a:pt x="0" y="0"/>
                </a:moveTo>
                <a:cubicBezTo>
                  <a:pt x="151143" y="39936"/>
                  <a:pt x="304017" y="-10420"/>
                  <a:pt x="563791" y="0"/>
                </a:cubicBezTo>
                <a:cubicBezTo>
                  <a:pt x="813249" y="539"/>
                  <a:pt x="841506" y="9454"/>
                  <a:pt x="1042710" y="0"/>
                </a:cubicBezTo>
                <a:cubicBezTo>
                  <a:pt x="1267965" y="-29665"/>
                  <a:pt x="1570418" y="-61038"/>
                  <a:pt x="1733809" y="0"/>
                </a:cubicBezTo>
                <a:cubicBezTo>
                  <a:pt x="1874287" y="31139"/>
                  <a:pt x="2053554" y="17058"/>
                  <a:pt x="2297600" y="0"/>
                </a:cubicBezTo>
                <a:cubicBezTo>
                  <a:pt x="2538606" y="-10297"/>
                  <a:pt x="2714551" y="-39338"/>
                  <a:pt x="2861391" y="0"/>
                </a:cubicBezTo>
                <a:cubicBezTo>
                  <a:pt x="3026919" y="28587"/>
                  <a:pt x="3412894" y="29126"/>
                  <a:pt x="3552490" y="0"/>
                </a:cubicBezTo>
                <a:cubicBezTo>
                  <a:pt x="3686081" y="-14849"/>
                  <a:pt x="3949661" y="-63071"/>
                  <a:pt x="4243589" y="0"/>
                </a:cubicBezTo>
                <a:cubicBezTo>
                  <a:pt x="4244093" y="9145"/>
                  <a:pt x="4245348" y="18278"/>
                  <a:pt x="4243589" y="27432"/>
                </a:cubicBezTo>
                <a:cubicBezTo>
                  <a:pt x="4086617" y="11324"/>
                  <a:pt x="3946386" y="30245"/>
                  <a:pt x="3722234" y="27432"/>
                </a:cubicBezTo>
                <a:cubicBezTo>
                  <a:pt x="3527135" y="-8703"/>
                  <a:pt x="3279168" y="54419"/>
                  <a:pt x="3116007" y="27432"/>
                </a:cubicBezTo>
                <a:cubicBezTo>
                  <a:pt x="2973085" y="-42753"/>
                  <a:pt x="2755006" y="-7918"/>
                  <a:pt x="2509780" y="27432"/>
                </a:cubicBezTo>
                <a:cubicBezTo>
                  <a:pt x="2274221" y="27759"/>
                  <a:pt x="2060386" y="46729"/>
                  <a:pt x="1945989" y="27432"/>
                </a:cubicBezTo>
                <a:cubicBezTo>
                  <a:pt x="1841378" y="14504"/>
                  <a:pt x="1377651" y="30057"/>
                  <a:pt x="1254890" y="27432"/>
                </a:cubicBezTo>
                <a:cubicBezTo>
                  <a:pt x="1070932" y="44161"/>
                  <a:pt x="837558" y="21232"/>
                  <a:pt x="563791" y="27432"/>
                </a:cubicBezTo>
                <a:cubicBezTo>
                  <a:pt x="262927" y="23954"/>
                  <a:pt x="131332" y="37978"/>
                  <a:pt x="0" y="27432"/>
                </a:cubicBezTo>
                <a:cubicBezTo>
                  <a:pt x="-736" y="17315"/>
                  <a:pt x="432" y="6508"/>
                  <a:pt x="0" y="0"/>
                </a:cubicBezTo>
                <a:close/>
              </a:path>
              <a:path w="4243589" h="27432" fill="none" stroke="0" extrusionOk="0">
                <a:moveTo>
                  <a:pt x="0" y="0"/>
                </a:moveTo>
                <a:cubicBezTo>
                  <a:pt x="143706" y="-24070"/>
                  <a:pt x="370953" y="-2854"/>
                  <a:pt x="563791" y="0"/>
                </a:cubicBezTo>
                <a:cubicBezTo>
                  <a:pt x="754576" y="7064"/>
                  <a:pt x="895371" y="-5198"/>
                  <a:pt x="1042710" y="0"/>
                </a:cubicBezTo>
                <a:cubicBezTo>
                  <a:pt x="1174003" y="11148"/>
                  <a:pt x="1351530" y="8088"/>
                  <a:pt x="1564066" y="0"/>
                </a:cubicBezTo>
                <a:cubicBezTo>
                  <a:pt x="1755407" y="12600"/>
                  <a:pt x="1941012" y="38950"/>
                  <a:pt x="2212729" y="0"/>
                </a:cubicBezTo>
                <a:cubicBezTo>
                  <a:pt x="2513544" y="-25113"/>
                  <a:pt x="2515180" y="-27658"/>
                  <a:pt x="2776520" y="0"/>
                </a:cubicBezTo>
                <a:cubicBezTo>
                  <a:pt x="3030391" y="25935"/>
                  <a:pt x="3168038" y="28221"/>
                  <a:pt x="3297875" y="0"/>
                </a:cubicBezTo>
                <a:cubicBezTo>
                  <a:pt x="3412066" y="-64975"/>
                  <a:pt x="3985860" y="-4208"/>
                  <a:pt x="4243589" y="0"/>
                </a:cubicBezTo>
                <a:cubicBezTo>
                  <a:pt x="4243032" y="8537"/>
                  <a:pt x="4244511" y="21849"/>
                  <a:pt x="4243589" y="27432"/>
                </a:cubicBezTo>
                <a:cubicBezTo>
                  <a:pt x="4072158" y="-309"/>
                  <a:pt x="3960368" y="37416"/>
                  <a:pt x="3637362" y="27432"/>
                </a:cubicBezTo>
                <a:cubicBezTo>
                  <a:pt x="3358910" y="62085"/>
                  <a:pt x="3255504" y="46768"/>
                  <a:pt x="3116007" y="27432"/>
                </a:cubicBezTo>
                <a:cubicBezTo>
                  <a:pt x="3002835" y="57969"/>
                  <a:pt x="2624892" y="43730"/>
                  <a:pt x="2424908" y="27432"/>
                </a:cubicBezTo>
                <a:cubicBezTo>
                  <a:pt x="2240994" y="6861"/>
                  <a:pt x="2094743" y="-25079"/>
                  <a:pt x="1861117" y="27432"/>
                </a:cubicBezTo>
                <a:cubicBezTo>
                  <a:pt x="1629201" y="50353"/>
                  <a:pt x="1484140" y="-4358"/>
                  <a:pt x="1382198" y="27432"/>
                </a:cubicBezTo>
                <a:cubicBezTo>
                  <a:pt x="1211704" y="43024"/>
                  <a:pt x="1030972" y="8006"/>
                  <a:pt x="733535" y="27432"/>
                </a:cubicBezTo>
                <a:cubicBezTo>
                  <a:pt x="421844" y="14473"/>
                  <a:pt x="334544" y="-5295"/>
                  <a:pt x="0" y="27432"/>
                </a:cubicBezTo>
                <a:cubicBezTo>
                  <a:pt x="-1508" y="15815"/>
                  <a:pt x="-177" y="8147"/>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chemeClr val="tx1"/>
              </a:solidFill>
            </a:endParaRPr>
          </a:p>
        </p:txBody>
      </p:sp>
      <p:sp>
        <p:nvSpPr>
          <p:cNvPr id="2" name="Title 1"/>
          <p:cNvSpPr>
            <a:spLocks noGrp="1"/>
          </p:cNvSpPr>
          <p:nvPr>
            <p:ph type="ctrTitle"/>
          </p:nvPr>
        </p:nvSpPr>
        <p:spPr>
          <a:xfrm>
            <a:off x="841248" y="448056"/>
            <a:ext cx="10515600" cy="4069080"/>
          </a:xfrm>
        </p:spPr>
        <p:txBody>
          <a:bodyPr anchor="b">
            <a:noAutofit/>
          </a:bodyPr>
          <a:lstStyle>
            <a:lvl1pPr algn="l">
              <a:defRPr sz="7200"/>
            </a:lvl1pPr>
          </a:lstStyle>
          <a:p>
            <a:r>
              <a:rPr lang="en-US"/>
              <a:t>Click to edit Master title style</a:t>
            </a:r>
            <a:endParaRPr lang="en-US" dirty="0"/>
          </a:p>
        </p:txBody>
      </p:sp>
      <p:sp>
        <p:nvSpPr>
          <p:cNvPr id="3" name="Subtitle 2"/>
          <p:cNvSpPr>
            <a:spLocks noGrp="1"/>
          </p:cNvSpPr>
          <p:nvPr>
            <p:ph type="subTitle" idx="1"/>
          </p:nvPr>
        </p:nvSpPr>
        <p:spPr>
          <a:xfrm>
            <a:off x="841248" y="4983480"/>
            <a:ext cx="10515600" cy="1124712"/>
          </a:xfrm>
        </p:spPr>
        <p:txBody>
          <a:bodyPr>
            <a:norm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Date Placeholder 3">
            <a:extLst>
              <a:ext uri="{FF2B5EF4-FFF2-40B4-BE49-F238E27FC236}">
                <a16:creationId xmlns:a16="http://schemas.microsoft.com/office/drawing/2014/main" id="{D0DB72B1-BE70-4199-82B6-D4738BC5F3D1}"/>
              </a:ext>
            </a:extLst>
          </p:cNvPr>
          <p:cNvSpPr>
            <a:spLocks noGrp="1"/>
          </p:cNvSpPr>
          <p:nvPr>
            <p:ph type="dt" sz="half" idx="10"/>
          </p:nvPr>
        </p:nvSpPr>
        <p:spPr/>
        <p:txBody>
          <a:bodyPr/>
          <a:lstStyle>
            <a:lvl1pPr>
              <a:defRPr/>
            </a:lvl1pPr>
          </a:lstStyle>
          <a:p>
            <a:pPr>
              <a:defRPr/>
            </a:pPr>
            <a:fld id="{9F7948B3-1EA8-4FF6-8B67-CC82BFA0A48C}" type="datetimeFigureOut">
              <a:rPr lang="en-US"/>
              <a:pPr>
                <a:defRPr/>
              </a:pPr>
              <a:t>2/8/2022</a:t>
            </a:fld>
            <a:endParaRPr lang="en-US" dirty="0"/>
          </a:p>
        </p:txBody>
      </p:sp>
      <p:sp>
        <p:nvSpPr>
          <p:cNvPr id="6" name="Footer Placeholder 4">
            <a:extLst>
              <a:ext uri="{FF2B5EF4-FFF2-40B4-BE49-F238E27FC236}">
                <a16:creationId xmlns:a16="http://schemas.microsoft.com/office/drawing/2014/main" id="{BF6533F3-3276-41FE-BA43-4B1EBB15B1F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682120-E19E-4D0D-8331-795D13A7C1CD}"/>
              </a:ext>
            </a:extLst>
          </p:cNvPr>
          <p:cNvSpPr>
            <a:spLocks noGrp="1"/>
          </p:cNvSpPr>
          <p:nvPr>
            <p:ph type="sldNum" sz="quarter" idx="12"/>
          </p:nvPr>
        </p:nvSpPr>
        <p:spPr/>
        <p:txBody>
          <a:bodyPr/>
          <a:lstStyle>
            <a:lvl1pPr>
              <a:defRPr/>
            </a:lvl1pPr>
          </a:lstStyle>
          <a:p>
            <a:pPr>
              <a:defRPr/>
            </a:pPr>
            <a:fld id="{5A64BB6D-3DB9-4DD2-ABE3-0F9BDEF8EA6F}" type="slidenum">
              <a:rPr lang="en-US"/>
              <a:pPr>
                <a:defRPr/>
              </a:pPr>
              <a:t>‹nr.›</a:t>
            </a:fld>
            <a:endParaRPr lang="en-US"/>
          </a:p>
        </p:txBody>
      </p:sp>
    </p:spTree>
    <p:extLst>
      <p:ext uri="{BB962C8B-B14F-4D97-AF65-F5344CB8AC3E}">
        <p14:creationId xmlns:p14="http://schemas.microsoft.com/office/powerpoint/2010/main" val="3837095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7" descr="Tag=AccentColor&#10;Flavor=Light&#10;Target=FillAndLine">
            <a:extLst>
              <a:ext uri="{FF2B5EF4-FFF2-40B4-BE49-F238E27FC236}">
                <a16:creationId xmlns:a16="http://schemas.microsoft.com/office/drawing/2014/main" id="{7F8AC4D9-6212-44F0-848D-46F7C7785FC8}"/>
              </a:ext>
            </a:extLst>
          </p:cNvPr>
          <p:cNvSpPr/>
          <p:nvPr/>
        </p:nvSpPr>
        <p:spPr>
          <a:xfrm>
            <a:off x="838200" y="1709738"/>
            <a:ext cx="10515600" cy="26987"/>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702FF5FC-BBB3-439B-A4C5-B5A69A119E0B}"/>
              </a:ext>
            </a:extLst>
          </p:cNvPr>
          <p:cNvSpPr>
            <a:spLocks noGrp="1"/>
          </p:cNvSpPr>
          <p:nvPr>
            <p:ph type="dt" sz="half" idx="10"/>
          </p:nvPr>
        </p:nvSpPr>
        <p:spPr/>
        <p:txBody>
          <a:bodyPr/>
          <a:lstStyle>
            <a:lvl1pPr>
              <a:defRPr/>
            </a:lvl1pPr>
          </a:lstStyle>
          <a:p>
            <a:pPr>
              <a:defRPr/>
            </a:pPr>
            <a:fld id="{10106BB6-F4EE-4AF1-AB2F-EFE801B2ABEB}" type="datetimeFigureOut">
              <a:rPr lang="en-US"/>
              <a:pPr>
                <a:defRPr/>
              </a:pPr>
              <a:t>2/8/2022</a:t>
            </a:fld>
            <a:endParaRPr lang="en-US"/>
          </a:p>
        </p:txBody>
      </p:sp>
      <p:sp>
        <p:nvSpPr>
          <p:cNvPr id="6" name="Footer Placeholder 4">
            <a:extLst>
              <a:ext uri="{FF2B5EF4-FFF2-40B4-BE49-F238E27FC236}">
                <a16:creationId xmlns:a16="http://schemas.microsoft.com/office/drawing/2014/main" id="{A733C434-EC59-4A70-AF8C-53195A4D8CA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E9B04DF-2365-4A52-8B26-EA9E7C5CA5FF}"/>
              </a:ext>
            </a:extLst>
          </p:cNvPr>
          <p:cNvSpPr>
            <a:spLocks noGrp="1"/>
          </p:cNvSpPr>
          <p:nvPr>
            <p:ph type="sldNum" sz="quarter" idx="12"/>
          </p:nvPr>
        </p:nvSpPr>
        <p:spPr/>
        <p:txBody>
          <a:bodyPr/>
          <a:lstStyle>
            <a:lvl1pPr>
              <a:defRPr/>
            </a:lvl1pPr>
          </a:lstStyle>
          <a:p>
            <a:pPr>
              <a:defRPr/>
            </a:pPr>
            <a:fld id="{7CA1CCAC-08DF-4D50-8C94-B095976C4223}" type="slidenum">
              <a:rPr lang="en-US"/>
              <a:pPr>
                <a:defRPr/>
              </a:pPr>
              <a:t>‹nr.›</a:t>
            </a:fld>
            <a:endParaRPr lang="en-US"/>
          </a:p>
        </p:txBody>
      </p:sp>
    </p:spTree>
    <p:extLst>
      <p:ext uri="{BB962C8B-B14F-4D97-AF65-F5344CB8AC3E}">
        <p14:creationId xmlns:p14="http://schemas.microsoft.com/office/powerpoint/2010/main" val="721708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6" descr="Tag=AccentColor&#10;Flavor=Light&#10;Target=FillAndLine">
            <a:extLst>
              <a:ext uri="{FF2B5EF4-FFF2-40B4-BE49-F238E27FC236}">
                <a16:creationId xmlns:a16="http://schemas.microsoft.com/office/drawing/2014/main" id="{007762CB-577C-45B4-B72E-E5CB37417D37}"/>
              </a:ext>
            </a:extLst>
          </p:cNvPr>
          <p:cNvSpPr/>
          <p:nvPr/>
        </p:nvSpPr>
        <p:spPr>
          <a:xfrm>
            <a:off x="838200" y="4737100"/>
            <a:ext cx="4243388" cy="26988"/>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 name="connsiteX0" fmla="*/ 0 w 4243589"/>
              <a:gd name="connsiteY0" fmla="*/ 0 h 27432"/>
              <a:gd name="connsiteX1" fmla="*/ 563791 w 4243589"/>
              <a:gd name="connsiteY1" fmla="*/ 0 h 27432"/>
              <a:gd name="connsiteX2" fmla="*/ 1042710 w 4243589"/>
              <a:gd name="connsiteY2" fmla="*/ 0 h 27432"/>
              <a:gd name="connsiteX3" fmla="*/ 1733809 w 4243589"/>
              <a:gd name="connsiteY3" fmla="*/ 0 h 27432"/>
              <a:gd name="connsiteX4" fmla="*/ 2297600 w 4243589"/>
              <a:gd name="connsiteY4" fmla="*/ 0 h 27432"/>
              <a:gd name="connsiteX5" fmla="*/ 2861391 w 4243589"/>
              <a:gd name="connsiteY5" fmla="*/ 0 h 27432"/>
              <a:gd name="connsiteX6" fmla="*/ 3552490 w 4243589"/>
              <a:gd name="connsiteY6" fmla="*/ 0 h 27432"/>
              <a:gd name="connsiteX7" fmla="*/ 4243589 w 4243589"/>
              <a:gd name="connsiteY7" fmla="*/ 0 h 27432"/>
              <a:gd name="connsiteX8" fmla="*/ 4243589 w 4243589"/>
              <a:gd name="connsiteY8" fmla="*/ 27432 h 27432"/>
              <a:gd name="connsiteX9" fmla="*/ 3722234 w 4243589"/>
              <a:gd name="connsiteY9" fmla="*/ 27432 h 27432"/>
              <a:gd name="connsiteX10" fmla="*/ 3116007 w 4243589"/>
              <a:gd name="connsiteY10" fmla="*/ 27432 h 27432"/>
              <a:gd name="connsiteX11" fmla="*/ 2509780 w 4243589"/>
              <a:gd name="connsiteY11" fmla="*/ 27432 h 27432"/>
              <a:gd name="connsiteX12" fmla="*/ 1945989 w 4243589"/>
              <a:gd name="connsiteY12" fmla="*/ 27432 h 27432"/>
              <a:gd name="connsiteX13" fmla="*/ 1254890 w 4243589"/>
              <a:gd name="connsiteY13" fmla="*/ 27432 h 27432"/>
              <a:gd name="connsiteX14" fmla="*/ 563791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5810" y="20981"/>
                  <a:pt x="398886" y="-17697"/>
                  <a:pt x="563791" y="0"/>
                </a:cubicBezTo>
                <a:cubicBezTo>
                  <a:pt x="733057" y="30669"/>
                  <a:pt x="892815" y="-4840"/>
                  <a:pt x="1042710" y="0"/>
                </a:cubicBezTo>
                <a:cubicBezTo>
                  <a:pt x="1191420" y="28610"/>
                  <a:pt x="1323570" y="-3741"/>
                  <a:pt x="1564066" y="0"/>
                </a:cubicBezTo>
                <a:cubicBezTo>
                  <a:pt x="1774096" y="5222"/>
                  <a:pt x="1901043" y="24509"/>
                  <a:pt x="2212729" y="0"/>
                </a:cubicBezTo>
                <a:cubicBezTo>
                  <a:pt x="2513476" y="-25034"/>
                  <a:pt x="2514785" y="-26717"/>
                  <a:pt x="2776520" y="0"/>
                </a:cubicBezTo>
                <a:cubicBezTo>
                  <a:pt x="3028238" y="46961"/>
                  <a:pt x="3165558" y="584"/>
                  <a:pt x="3297875" y="0"/>
                </a:cubicBezTo>
                <a:cubicBezTo>
                  <a:pt x="3442261" y="-10195"/>
                  <a:pt x="4011204" y="-62373"/>
                  <a:pt x="4243589" y="0"/>
                </a:cubicBezTo>
                <a:cubicBezTo>
                  <a:pt x="4242777" y="8405"/>
                  <a:pt x="4242001" y="21756"/>
                  <a:pt x="4243589" y="27432"/>
                </a:cubicBezTo>
                <a:cubicBezTo>
                  <a:pt x="4109466" y="17148"/>
                  <a:pt x="3915081" y="-29826"/>
                  <a:pt x="3637362" y="27432"/>
                </a:cubicBezTo>
                <a:cubicBezTo>
                  <a:pt x="3354304" y="38168"/>
                  <a:pt x="3259898" y="26347"/>
                  <a:pt x="3116007" y="27432"/>
                </a:cubicBezTo>
                <a:cubicBezTo>
                  <a:pt x="2949637" y="8343"/>
                  <a:pt x="2625555" y="32779"/>
                  <a:pt x="2424908" y="27432"/>
                </a:cubicBezTo>
                <a:cubicBezTo>
                  <a:pt x="2203818" y="31297"/>
                  <a:pt x="2094998" y="23473"/>
                  <a:pt x="1861117" y="27432"/>
                </a:cubicBezTo>
                <a:cubicBezTo>
                  <a:pt x="1647658" y="46853"/>
                  <a:pt x="1499035" y="21042"/>
                  <a:pt x="1382198" y="27432"/>
                </a:cubicBezTo>
                <a:cubicBezTo>
                  <a:pt x="1297441" y="56771"/>
                  <a:pt x="1036114" y="7091"/>
                  <a:pt x="733535" y="27432"/>
                </a:cubicBezTo>
                <a:cubicBezTo>
                  <a:pt x="433191" y="17735"/>
                  <a:pt x="355887" y="5944"/>
                  <a:pt x="0" y="27432"/>
                </a:cubicBezTo>
                <a:cubicBezTo>
                  <a:pt x="-476" y="15539"/>
                  <a:pt x="-411" y="9181"/>
                  <a:pt x="0" y="0"/>
                </a:cubicBezTo>
                <a:close/>
              </a:path>
              <a:path w="4243589" h="27432" stroke="0" extrusionOk="0">
                <a:moveTo>
                  <a:pt x="0" y="0"/>
                </a:moveTo>
                <a:cubicBezTo>
                  <a:pt x="151143" y="39936"/>
                  <a:pt x="304017" y="-10420"/>
                  <a:pt x="563791" y="0"/>
                </a:cubicBezTo>
                <a:cubicBezTo>
                  <a:pt x="813249" y="539"/>
                  <a:pt x="841506" y="9454"/>
                  <a:pt x="1042710" y="0"/>
                </a:cubicBezTo>
                <a:cubicBezTo>
                  <a:pt x="1267965" y="-29665"/>
                  <a:pt x="1570418" y="-61038"/>
                  <a:pt x="1733809" y="0"/>
                </a:cubicBezTo>
                <a:cubicBezTo>
                  <a:pt x="1874287" y="31139"/>
                  <a:pt x="2053554" y="17058"/>
                  <a:pt x="2297600" y="0"/>
                </a:cubicBezTo>
                <a:cubicBezTo>
                  <a:pt x="2538606" y="-10297"/>
                  <a:pt x="2714551" y="-39338"/>
                  <a:pt x="2861391" y="0"/>
                </a:cubicBezTo>
                <a:cubicBezTo>
                  <a:pt x="3026919" y="28587"/>
                  <a:pt x="3412894" y="29126"/>
                  <a:pt x="3552490" y="0"/>
                </a:cubicBezTo>
                <a:cubicBezTo>
                  <a:pt x="3686081" y="-14849"/>
                  <a:pt x="3949661" y="-63071"/>
                  <a:pt x="4243589" y="0"/>
                </a:cubicBezTo>
                <a:cubicBezTo>
                  <a:pt x="4244093" y="9145"/>
                  <a:pt x="4245348" y="18278"/>
                  <a:pt x="4243589" y="27432"/>
                </a:cubicBezTo>
                <a:cubicBezTo>
                  <a:pt x="4086617" y="11324"/>
                  <a:pt x="3946386" y="30245"/>
                  <a:pt x="3722234" y="27432"/>
                </a:cubicBezTo>
                <a:cubicBezTo>
                  <a:pt x="3527135" y="-8703"/>
                  <a:pt x="3279168" y="54419"/>
                  <a:pt x="3116007" y="27432"/>
                </a:cubicBezTo>
                <a:cubicBezTo>
                  <a:pt x="2973085" y="-42753"/>
                  <a:pt x="2755006" y="-7918"/>
                  <a:pt x="2509780" y="27432"/>
                </a:cubicBezTo>
                <a:cubicBezTo>
                  <a:pt x="2274221" y="27759"/>
                  <a:pt x="2060386" y="46729"/>
                  <a:pt x="1945989" y="27432"/>
                </a:cubicBezTo>
                <a:cubicBezTo>
                  <a:pt x="1841378" y="14504"/>
                  <a:pt x="1377651" y="30057"/>
                  <a:pt x="1254890" y="27432"/>
                </a:cubicBezTo>
                <a:cubicBezTo>
                  <a:pt x="1070932" y="44161"/>
                  <a:pt x="837558" y="21232"/>
                  <a:pt x="563791" y="27432"/>
                </a:cubicBezTo>
                <a:cubicBezTo>
                  <a:pt x="262927" y="23954"/>
                  <a:pt x="131332" y="37978"/>
                  <a:pt x="0" y="27432"/>
                </a:cubicBezTo>
                <a:cubicBezTo>
                  <a:pt x="-736" y="17315"/>
                  <a:pt x="432" y="6508"/>
                  <a:pt x="0" y="0"/>
                </a:cubicBezTo>
                <a:close/>
              </a:path>
              <a:path w="4243589" h="27432" fill="none" stroke="0" extrusionOk="0">
                <a:moveTo>
                  <a:pt x="0" y="0"/>
                </a:moveTo>
                <a:cubicBezTo>
                  <a:pt x="143706" y="-24070"/>
                  <a:pt x="370953" y="-2854"/>
                  <a:pt x="563791" y="0"/>
                </a:cubicBezTo>
                <a:cubicBezTo>
                  <a:pt x="754576" y="7064"/>
                  <a:pt x="895371" y="-5198"/>
                  <a:pt x="1042710" y="0"/>
                </a:cubicBezTo>
                <a:cubicBezTo>
                  <a:pt x="1174003" y="11148"/>
                  <a:pt x="1351530" y="8088"/>
                  <a:pt x="1564066" y="0"/>
                </a:cubicBezTo>
                <a:cubicBezTo>
                  <a:pt x="1755407" y="12600"/>
                  <a:pt x="1941012" y="38950"/>
                  <a:pt x="2212729" y="0"/>
                </a:cubicBezTo>
                <a:cubicBezTo>
                  <a:pt x="2513544" y="-25113"/>
                  <a:pt x="2515180" y="-27658"/>
                  <a:pt x="2776520" y="0"/>
                </a:cubicBezTo>
                <a:cubicBezTo>
                  <a:pt x="3030391" y="25935"/>
                  <a:pt x="3168038" y="28221"/>
                  <a:pt x="3297875" y="0"/>
                </a:cubicBezTo>
                <a:cubicBezTo>
                  <a:pt x="3412066" y="-64975"/>
                  <a:pt x="3985860" y="-4208"/>
                  <a:pt x="4243589" y="0"/>
                </a:cubicBezTo>
                <a:cubicBezTo>
                  <a:pt x="4243032" y="8537"/>
                  <a:pt x="4244511" y="21849"/>
                  <a:pt x="4243589" y="27432"/>
                </a:cubicBezTo>
                <a:cubicBezTo>
                  <a:pt x="4072158" y="-309"/>
                  <a:pt x="3960368" y="37416"/>
                  <a:pt x="3637362" y="27432"/>
                </a:cubicBezTo>
                <a:cubicBezTo>
                  <a:pt x="3358910" y="62085"/>
                  <a:pt x="3255504" y="46768"/>
                  <a:pt x="3116007" y="27432"/>
                </a:cubicBezTo>
                <a:cubicBezTo>
                  <a:pt x="3002835" y="57969"/>
                  <a:pt x="2624892" y="43730"/>
                  <a:pt x="2424908" y="27432"/>
                </a:cubicBezTo>
                <a:cubicBezTo>
                  <a:pt x="2240994" y="6861"/>
                  <a:pt x="2094743" y="-25079"/>
                  <a:pt x="1861117" y="27432"/>
                </a:cubicBezTo>
                <a:cubicBezTo>
                  <a:pt x="1629201" y="50353"/>
                  <a:pt x="1484140" y="-4358"/>
                  <a:pt x="1382198" y="27432"/>
                </a:cubicBezTo>
                <a:cubicBezTo>
                  <a:pt x="1211704" y="43024"/>
                  <a:pt x="1030972" y="8006"/>
                  <a:pt x="733535" y="27432"/>
                </a:cubicBezTo>
                <a:cubicBezTo>
                  <a:pt x="421844" y="14473"/>
                  <a:pt x="334544" y="-5295"/>
                  <a:pt x="0" y="27432"/>
                </a:cubicBezTo>
                <a:cubicBezTo>
                  <a:pt x="-1508" y="15815"/>
                  <a:pt x="-177" y="8147"/>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chemeClr val="tx1"/>
              </a:solidFill>
            </a:endParaRPr>
          </a:p>
        </p:txBody>
      </p:sp>
      <p:sp>
        <p:nvSpPr>
          <p:cNvPr id="2" name="Title 1"/>
          <p:cNvSpPr>
            <a:spLocks noGrp="1"/>
          </p:cNvSpPr>
          <p:nvPr>
            <p:ph type="title"/>
          </p:nvPr>
        </p:nvSpPr>
        <p:spPr>
          <a:xfrm>
            <a:off x="841248" y="448056"/>
            <a:ext cx="10515600" cy="4069080"/>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41248" y="4983480"/>
            <a:ext cx="10515600" cy="1124712"/>
          </a:xfrm>
        </p:spPr>
        <p:txBody>
          <a:bodyPr>
            <a:normAutofit/>
          </a:bodyPr>
          <a:lstStyle>
            <a:lvl1pPr marL="0" indent="0">
              <a:buNone/>
              <a:defRPr sz="21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ED7FB588-4949-4FCA-B50B-7ECB1C0717A0}"/>
              </a:ext>
            </a:extLst>
          </p:cNvPr>
          <p:cNvSpPr>
            <a:spLocks noGrp="1"/>
          </p:cNvSpPr>
          <p:nvPr>
            <p:ph type="dt" sz="half" idx="10"/>
          </p:nvPr>
        </p:nvSpPr>
        <p:spPr/>
        <p:txBody>
          <a:bodyPr/>
          <a:lstStyle>
            <a:lvl1pPr>
              <a:defRPr/>
            </a:lvl1pPr>
          </a:lstStyle>
          <a:p>
            <a:pPr>
              <a:defRPr/>
            </a:pPr>
            <a:fld id="{4D61DEBD-84C2-499E-8518-BB4358A454C1}" type="datetimeFigureOut">
              <a:rPr lang="en-US"/>
              <a:pPr>
                <a:defRPr/>
              </a:pPr>
              <a:t>2/8/2022</a:t>
            </a:fld>
            <a:endParaRPr lang="en-US"/>
          </a:p>
        </p:txBody>
      </p:sp>
      <p:sp>
        <p:nvSpPr>
          <p:cNvPr id="6" name="Footer Placeholder 4">
            <a:extLst>
              <a:ext uri="{FF2B5EF4-FFF2-40B4-BE49-F238E27FC236}">
                <a16:creationId xmlns:a16="http://schemas.microsoft.com/office/drawing/2014/main" id="{57573045-89A4-4A31-A2DB-E47E25B1ADD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A28D8E3-9217-4F9E-80AD-F0C141AC4387}"/>
              </a:ext>
            </a:extLst>
          </p:cNvPr>
          <p:cNvSpPr>
            <a:spLocks noGrp="1"/>
          </p:cNvSpPr>
          <p:nvPr>
            <p:ph type="sldNum" sz="quarter" idx="12"/>
          </p:nvPr>
        </p:nvSpPr>
        <p:spPr/>
        <p:txBody>
          <a:bodyPr/>
          <a:lstStyle>
            <a:lvl1pPr>
              <a:defRPr/>
            </a:lvl1pPr>
          </a:lstStyle>
          <a:p>
            <a:pPr>
              <a:defRPr/>
            </a:pPr>
            <a:fld id="{D2351081-ABC0-490F-8D76-6972CB9FE23A}" type="slidenum">
              <a:rPr lang="en-US"/>
              <a:pPr>
                <a:defRPr/>
              </a:pPr>
              <a:t>‹nr.›</a:t>
            </a:fld>
            <a:endParaRPr lang="en-US"/>
          </a:p>
        </p:txBody>
      </p:sp>
    </p:spTree>
    <p:extLst>
      <p:ext uri="{BB962C8B-B14F-4D97-AF65-F5344CB8AC3E}">
        <p14:creationId xmlns:p14="http://schemas.microsoft.com/office/powerpoint/2010/main" val="1275789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8" descr="Tag=AccentColor&#10;Flavor=Light&#10;Target=FillAndLine">
            <a:extLst>
              <a:ext uri="{FF2B5EF4-FFF2-40B4-BE49-F238E27FC236}">
                <a16:creationId xmlns:a16="http://schemas.microsoft.com/office/drawing/2014/main" id="{2E770435-BC3B-49CA-96DC-758C66CD83E9}"/>
              </a:ext>
            </a:extLst>
          </p:cNvPr>
          <p:cNvSpPr/>
          <p:nvPr/>
        </p:nvSpPr>
        <p:spPr>
          <a:xfrm>
            <a:off x="838200" y="1709738"/>
            <a:ext cx="10515600" cy="26987"/>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3CE0A22F-D5C0-4C60-A33F-BA75343E8B7C}"/>
              </a:ext>
            </a:extLst>
          </p:cNvPr>
          <p:cNvSpPr>
            <a:spLocks noGrp="1"/>
          </p:cNvSpPr>
          <p:nvPr>
            <p:ph type="dt" sz="half" idx="10"/>
          </p:nvPr>
        </p:nvSpPr>
        <p:spPr/>
        <p:txBody>
          <a:bodyPr/>
          <a:lstStyle>
            <a:lvl1pPr>
              <a:defRPr/>
            </a:lvl1pPr>
          </a:lstStyle>
          <a:p>
            <a:pPr>
              <a:defRPr/>
            </a:pPr>
            <a:fld id="{D9BA29FB-436D-4235-842B-CAAD02B86B41}" type="datetimeFigureOut">
              <a:rPr lang="en-US"/>
              <a:pPr>
                <a:defRPr/>
              </a:pPr>
              <a:t>2/8/2022</a:t>
            </a:fld>
            <a:endParaRPr lang="en-US"/>
          </a:p>
        </p:txBody>
      </p:sp>
      <p:sp>
        <p:nvSpPr>
          <p:cNvPr id="7" name="Footer Placeholder 5">
            <a:extLst>
              <a:ext uri="{FF2B5EF4-FFF2-40B4-BE49-F238E27FC236}">
                <a16:creationId xmlns:a16="http://schemas.microsoft.com/office/drawing/2014/main" id="{A30B7C2B-4C47-4610-8C5E-5A5FC0F7FB2C}"/>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9450AD4A-1733-432F-B734-96EC6F52CCCA}"/>
              </a:ext>
            </a:extLst>
          </p:cNvPr>
          <p:cNvSpPr>
            <a:spLocks noGrp="1"/>
          </p:cNvSpPr>
          <p:nvPr>
            <p:ph type="sldNum" sz="quarter" idx="12"/>
          </p:nvPr>
        </p:nvSpPr>
        <p:spPr/>
        <p:txBody>
          <a:bodyPr/>
          <a:lstStyle>
            <a:lvl1pPr>
              <a:defRPr/>
            </a:lvl1pPr>
          </a:lstStyle>
          <a:p>
            <a:pPr>
              <a:defRPr/>
            </a:pPr>
            <a:fld id="{5630145C-10D6-4FD5-9398-F67BE56BCF29}" type="slidenum">
              <a:rPr lang="en-US"/>
              <a:pPr>
                <a:defRPr/>
              </a:pPr>
              <a:t>‹nr.›</a:t>
            </a:fld>
            <a:endParaRPr lang="en-US"/>
          </a:p>
        </p:txBody>
      </p:sp>
    </p:spTree>
    <p:extLst>
      <p:ext uri="{BB962C8B-B14F-4D97-AF65-F5344CB8AC3E}">
        <p14:creationId xmlns:p14="http://schemas.microsoft.com/office/powerpoint/2010/main" val="2824985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10" descr="Tag=AccentColor&#10;Flavor=Light&#10;Target=FillAndLine">
            <a:extLst>
              <a:ext uri="{FF2B5EF4-FFF2-40B4-BE49-F238E27FC236}">
                <a16:creationId xmlns:a16="http://schemas.microsoft.com/office/drawing/2014/main" id="{0B493846-D909-4B92-8CAC-F611C2B3A6ED}"/>
              </a:ext>
            </a:extLst>
          </p:cNvPr>
          <p:cNvSpPr/>
          <p:nvPr/>
        </p:nvSpPr>
        <p:spPr>
          <a:xfrm>
            <a:off x="838200" y="1709738"/>
            <a:ext cx="10515600" cy="26987"/>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chemeClr val="tx1"/>
              </a:solidFill>
            </a:endParaRPr>
          </a:p>
        </p:txBody>
      </p:sp>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938528"/>
            <a:ext cx="5157787" cy="823912"/>
          </a:xfrm>
        </p:spPr>
        <p:txBody>
          <a:bodyPr anchor="b">
            <a:normAutofit/>
          </a:bodyPr>
          <a:lstStyle>
            <a:lvl1pPr marL="0" indent="0">
              <a:buNone/>
              <a:defRPr sz="27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938528"/>
            <a:ext cx="5183188" cy="823912"/>
          </a:xfrm>
        </p:spPr>
        <p:txBody>
          <a:bodyPr anchor="b">
            <a:normAutofit/>
          </a:bodyPr>
          <a:lstStyle>
            <a:lvl1pPr marL="0" indent="0">
              <a:buNone/>
              <a:defRPr sz="27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36003AD5-BC60-4891-82DC-B6B83291C6EB}"/>
              </a:ext>
            </a:extLst>
          </p:cNvPr>
          <p:cNvSpPr>
            <a:spLocks noGrp="1"/>
          </p:cNvSpPr>
          <p:nvPr>
            <p:ph type="dt" sz="half" idx="10"/>
          </p:nvPr>
        </p:nvSpPr>
        <p:spPr/>
        <p:txBody>
          <a:bodyPr/>
          <a:lstStyle>
            <a:lvl1pPr>
              <a:defRPr/>
            </a:lvl1pPr>
          </a:lstStyle>
          <a:p>
            <a:pPr>
              <a:defRPr/>
            </a:pPr>
            <a:fld id="{9C4A5209-757D-417F-8743-E1F4B7110DD9}" type="datetimeFigureOut">
              <a:rPr lang="en-US"/>
              <a:pPr>
                <a:defRPr/>
              </a:pPr>
              <a:t>2/8/2022</a:t>
            </a:fld>
            <a:endParaRPr lang="en-US"/>
          </a:p>
        </p:txBody>
      </p:sp>
      <p:sp>
        <p:nvSpPr>
          <p:cNvPr id="9" name="Footer Placeholder 7">
            <a:extLst>
              <a:ext uri="{FF2B5EF4-FFF2-40B4-BE49-F238E27FC236}">
                <a16:creationId xmlns:a16="http://schemas.microsoft.com/office/drawing/2014/main" id="{74603B0F-6BBA-4B2B-A644-7D09008FE797}"/>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3706A41D-4275-430E-BDF0-CFF89122DA6F}"/>
              </a:ext>
            </a:extLst>
          </p:cNvPr>
          <p:cNvSpPr>
            <a:spLocks noGrp="1"/>
          </p:cNvSpPr>
          <p:nvPr>
            <p:ph type="sldNum" sz="quarter" idx="12"/>
          </p:nvPr>
        </p:nvSpPr>
        <p:spPr/>
        <p:txBody>
          <a:bodyPr/>
          <a:lstStyle>
            <a:lvl1pPr>
              <a:defRPr/>
            </a:lvl1pPr>
          </a:lstStyle>
          <a:p>
            <a:pPr>
              <a:defRPr/>
            </a:pPr>
            <a:fld id="{D3130FD5-3E09-4806-AAE9-1F7040E4E636}" type="slidenum">
              <a:rPr lang="en-US"/>
              <a:pPr>
                <a:defRPr/>
              </a:pPr>
              <a:t>‹nr.›</a:t>
            </a:fld>
            <a:endParaRPr lang="en-US"/>
          </a:p>
        </p:txBody>
      </p:sp>
    </p:spTree>
    <p:extLst>
      <p:ext uri="{BB962C8B-B14F-4D97-AF65-F5344CB8AC3E}">
        <p14:creationId xmlns:p14="http://schemas.microsoft.com/office/powerpoint/2010/main" val="2213301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6" descr="Tag=AccentColor&#10;Flavor=Light&#10;Target=FillAndLine">
            <a:extLst>
              <a:ext uri="{FF2B5EF4-FFF2-40B4-BE49-F238E27FC236}">
                <a16:creationId xmlns:a16="http://schemas.microsoft.com/office/drawing/2014/main" id="{1E1116D6-4204-4CB3-96BC-2B94516468FE}"/>
              </a:ext>
            </a:extLst>
          </p:cNvPr>
          <p:cNvSpPr/>
          <p:nvPr/>
        </p:nvSpPr>
        <p:spPr>
          <a:xfrm>
            <a:off x="3973513" y="5127625"/>
            <a:ext cx="4244975" cy="26988"/>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 name="connsiteX0" fmla="*/ 0 w 4243589"/>
              <a:gd name="connsiteY0" fmla="*/ 0 h 27432"/>
              <a:gd name="connsiteX1" fmla="*/ 563791 w 4243589"/>
              <a:gd name="connsiteY1" fmla="*/ 0 h 27432"/>
              <a:gd name="connsiteX2" fmla="*/ 1042710 w 4243589"/>
              <a:gd name="connsiteY2" fmla="*/ 0 h 27432"/>
              <a:gd name="connsiteX3" fmla="*/ 1733809 w 4243589"/>
              <a:gd name="connsiteY3" fmla="*/ 0 h 27432"/>
              <a:gd name="connsiteX4" fmla="*/ 2297600 w 4243589"/>
              <a:gd name="connsiteY4" fmla="*/ 0 h 27432"/>
              <a:gd name="connsiteX5" fmla="*/ 2861391 w 4243589"/>
              <a:gd name="connsiteY5" fmla="*/ 0 h 27432"/>
              <a:gd name="connsiteX6" fmla="*/ 3552490 w 4243589"/>
              <a:gd name="connsiteY6" fmla="*/ 0 h 27432"/>
              <a:gd name="connsiteX7" fmla="*/ 4243589 w 4243589"/>
              <a:gd name="connsiteY7" fmla="*/ 0 h 27432"/>
              <a:gd name="connsiteX8" fmla="*/ 4243589 w 4243589"/>
              <a:gd name="connsiteY8" fmla="*/ 27432 h 27432"/>
              <a:gd name="connsiteX9" fmla="*/ 3722234 w 4243589"/>
              <a:gd name="connsiteY9" fmla="*/ 27432 h 27432"/>
              <a:gd name="connsiteX10" fmla="*/ 3116007 w 4243589"/>
              <a:gd name="connsiteY10" fmla="*/ 27432 h 27432"/>
              <a:gd name="connsiteX11" fmla="*/ 2509780 w 4243589"/>
              <a:gd name="connsiteY11" fmla="*/ 27432 h 27432"/>
              <a:gd name="connsiteX12" fmla="*/ 1945989 w 4243589"/>
              <a:gd name="connsiteY12" fmla="*/ 27432 h 27432"/>
              <a:gd name="connsiteX13" fmla="*/ 1254890 w 4243589"/>
              <a:gd name="connsiteY13" fmla="*/ 27432 h 27432"/>
              <a:gd name="connsiteX14" fmla="*/ 563791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5810" y="20981"/>
                  <a:pt x="398886" y="-17697"/>
                  <a:pt x="563791" y="0"/>
                </a:cubicBezTo>
                <a:cubicBezTo>
                  <a:pt x="733057" y="30669"/>
                  <a:pt x="892815" y="-4840"/>
                  <a:pt x="1042710" y="0"/>
                </a:cubicBezTo>
                <a:cubicBezTo>
                  <a:pt x="1191420" y="28610"/>
                  <a:pt x="1323570" y="-3741"/>
                  <a:pt x="1564066" y="0"/>
                </a:cubicBezTo>
                <a:cubicBezTo>
                  <a:pt x="1774096" y="5222"/>
                  <a:pt x="1901043" y="24509"/>
                  <a:pt x="2212729" y="0"/>
                </a:cubicBezTo>
                <a:cubicBezTo>
                  <a:pt x="2513476" y="-25034"/>
                  <a:pt x="2514785" y="-26717"/>
                  <a:pt x="2776520" y="0"/>
                </a:cubicBezTo>
                <a:cubicBezTo>
                  <a:pt x="3028238" y="46961"/>
                  <a:pt x="3165558" y="584"/>
                  <a:pt x="3297875" y="0"/>
                </a:cubicBezTo>
                <a:cubicBezTo>
                  <a:pt x="3442261" y="-10195"/>
                  <a:pt x="4011204" y="-62373"/>
                  <a:pt x="4243589" y="0"/>
                </a:cubicBezTo>
                <a:cubicBezTo>
                  <a:pt x="4242777" y="8405"/>
                  <a:pt x="4242001" y="21756"/>
                  <a:pt x="4243589" y="27432"/>
                </a:cubicBezTo>
                <a:cubicBezTo>
                  <a:pt x="4109466" y="17148"/>
                  <a:pt x="3915081" y="-29826"/>
                  <a:pt x="3637362" y="27432"/>
                </a:cubicBezTo>
                <a:cubicBezTo>
                  <a:pt x="3354304" y="38168"/>
                  <a:pt x="3259898" y="26347"/>
                  <a:pt x="3116007" y="27432"/>
                </a:cubicBezTo>
                <a:cubicBezTo>
                  <a:pt x="2949637" y="8343"/>
                  <a:pt x="2625555" y="32779"/>
                  <a:pt x="2424908" y="27432"/>
                </a:cubicBezTo>
                <a:cubicBezTo>
                  <a:pt x="2203818" y="31297"/>
                  <a:pt x="2094998" y="23473"/>
                  <a:pt x="1861117" y="27432"/>
                </a:cubicBezTo>
                <a:cubicBezTo>
                  <a:pt x="1647658" y="46853"/>
                  <a:pt x="1499035" y="21042"/>
                  <a:pt x="1382198" y="27432"/>
                </a:cubicBezTo>
                <a:cubicBezTo>
                  <a:pt x="1297441" y="56771"/>
                  <a:pt x="1036114" y="7091"/>
                  <a:pt x="733535" y="27432"/>
                </a:cubicBezTo>
                <a:cubicBezTo>
                  <a:pt x="433191" y="17735"/>
                  <a:pt x="355887" y="5944"/>
                  <a:pt x="0" y="27432"/>
                </a:cubicBezTo>
                <a:cubicBezTo>
                  <a:pt x="-476" y="15539"/>
                  <a:pt x="-411" y="9181"/>
                  <a:pt x="0" y="0"/>
                </a:cubicBezTo>
                <a:close/>
              </a:path>
              <a:path w="4243589" h="27432" stroke="0" extrusionOk="0">
                <a:moveTo>
                  <a:pt x="0" y="0"/>
                </a:moveTo>
                <a:cubicBezTo>
                  <a:pt x="151143" y="39936"/>
                  <a:pt x="304017" y="-10420"/>
                  <a:pt x="563791" y="0"/>
                </a:cubicBezTo>
                <a:cubicBezTo>
                  <a:pt x="813249" y="539"/>
                  <a:pt x="841506" y="9454"/>
                  <a:pt x="1042710" y="0"/>
                </a:cubicBezTo>
                <a:cubicBezTo>
                  <a:pt x="1267965" y="-29665"/>
                  <a:pt x="1570418" y="-61038"/>
                  <a:pt x="1733809" y="0"/>
                </a:cubicBezTo>
                <a:cubicBezTo>
                  <a:pt x="1874287" y="31139"/>
                  <a:pt x="2053554" y="17058"/>
                  <a:pt x="2297600" y="0"/>
                </a:cubicBezTo>
                <a:cubicBezTo>
                  <a:pt x="2538606" y="-10297"/>
                  <a:pt x="2714551" y="-39338"/>
                  <a:pt x="2861391" y="0"/>
                </a:cubicBezTo>
                <a:cubicBezTo>
                  <a:pt x="3026919" y="28587"/>
                  <a:pt x="3412894" y="29126"/>
                  <a:pt x="3552490" y="0"/>
                </a:cubicBezTo>
                <a:cubicBezTo>
                  <a:pt x="3686081" y="-14849"/>
                  <a:pt x="3949661" y="-63071"/>
                  <a:pt x="4243589" y="0"/>
                </a:cubicBezTo>
                <a:cubicBezTo>
                  <a:pt x="4244093" y="9145"/>
                  <a:pt x="4245348" y="18278"/>
                  <a:pt x="4243589" y="27432"/>
                </a:cubicBezTo>
                <a:cubicBezTo>
                  <a:pt x="4086617" y="11324"/>
                  <a:pt x="3946386" y="30245"/>
                  <a:pt x="3722234" y="27432"/>
                </a:cubicBezTo>
                <a:cubicBezTo>
                  <a:pt x="3527135" y="-8703"/>
                  <a:pt x="3279168" y="54419"/>
                  <a:pt x="3116007" y="27432"/>
                </a:cubicBezTo>
                <a:cubicBezTo>
                  <a:pt x="2973085" y="-42753"/>
                  <a:pt x="2755006" y="-7918"/>
                  <a:pt x="2509780" y="27432"/>
                </a:cubicBezTo>
                <a:cubicBezTo>
                  <a:pt x="2274221" y="27759"/>
                  <a:pt x="2060386" y="46729"/>
                  <a:pt x="1945989" y="27432"/>
                </a:cubicBezTo>
                <a:cubicBezTo>
                  <a:pt x="1841378" y="14504"/>
                  <a:pt x="1377651" y="30057"/>
                  <a:pt x="1254890" y="27432"/>
                </a:cubicBezTo>
                <a:cubicBezTo>
                  <a:pt x="1070932" y="44161"/>
                  <a:pt x="837558" y="21232"/>
                  <a:pt x="563791" y="27432"/>
                </a:cubicBezTo>
                <a:cubicBezTo>
                  <a:pt x="262927" y="23954"/>
                  <a:pt x="131332" y="37978"/>
                  <a:pt x="0" y="27432"/>
                </a:cubicBezTo>
                <a:cubicBezTo>
                  <a:pt x="-736" y="17315"/>
                  <a:pt x="432" y="6508"/>
                  <a:pt x="0" y="0"/>
                </a:cubicBezTo>
                <a:close/>
              </a:path>
              <a:path w="4243589" h="27432" fill="none" stroke="0" extrusionOk="0">
                <a:moveTo>
                  <a:pt x="0" y="0"/>
                </a:moveTo>
                <a:cubicBezTo>
                  <a:pt x="143706" y="-24070"/>
                  <a:pt x="370953" y="-2854"/>
                  <a:pt x="563791" y="0"/>
                </a:cubicBezTo>
                <a:cubicBezTo>
                  <a:pt x="754576" y="7064"/>
                  <a:pt x="895371" y="-5198"/>
                  <a:pt x="1042710" y="0"/>
                </a:cubicBezTo>
                <a:cubicBezTo>
                  <a:pt x="1174003" y="11148"/>
                  <a:pt x="1351530" y="8088"/>
                  <a:pt x="1564066" y="0"/>
                </a:cubicBezTo>
                <a:cubicBezTo>
                  <a:pt x="1755407" y="12600"/>
                  <a:pt x="1941012" y="38950"/>
                  <a:pt x="2212729" y="0"/>
                </a:cubicBezTo>
                <a:cubicBezTo>
                  <a:pt x="2513544" y="-25113"/>
                  <a:pt x="2515180" y="-27658"/>
                  <a:pt x="2776520" y="0"/>
                </a:cubicBezTo>
                <a:cubicBezTo>
                  <a:pt x="3030391" y="25935"/>
                  <a:pt x="3168038" y="28221"/>
                  <a:pt x="3297875" y="0"/>
                </a:cubicBezTo>
                <a:cubicBezTo>
                  <a:pt x="3412066" y="-64975"/>
                  <a:pt x="3985860" y="-4208"/>
                  <a:pt x="4243589" y="0"/>
                </a:cubicBezTo>
                <a:cubicBezTo>
                  <a:pt x="4243032" y="8537"/>
                  <a:pt x="4244511" y="21849"/>
                  <a:pt x="4243589" y="27432"/>
                </a:cubicBezTo>
                <a:cubicBezTo>
                  <a:pt x="4072158" y="-309"/>
                  <a:pt x="3960368" y="37416"/>
                  <a:pt x="3637362" y="27432"/>
                </a:cubicBezTo>
                <a:cubicBezTo>
                  <a:pt x="3358910" y="62085"/>
                  <a:pt x="3255504" y="46768"/>
                  <a:pt x="3116007" y="27432"/>
                </a:cubicBezTo>
                <a:cubicBezTo>
                  <a:pt x="3002835" y="57969"/>
                  <a:pt x="2624892" y="43730"/>
                  <a:pt x="2424908" y="27432"/>
                </a:cubicBezTo>
                <a:cubicBezTo>
                  <a:pt x="2240994" y="6861"/>
                  <a:pt x="2094743" y="-25079"/>
                  <a:pt x="1861117" y="27432"/>
                </a:cubicBezTo>
                <a:cubicBezTo>
                  <a:pt x="1629201" y="50353"/>
                  <a:pt x="1484140" y="-4358"/>
                  <a:pt x="1382198" y="27432"/>
                </a:cubicBezTo>
                <a:cubicBezTo>
                  <a:pt x="1211704" y="43024"/>
                  <a:pt x="1030972" y="8006"/>
                  <a:pt x="733535" y="27432"/>
                </a:cubicBezTo>
                <a:cubicBezTo>
                  <a:pt x="421844" y="14473"/>
                  <a:pt x="334544" y="-5295"/>
                  <a:pt x="0" y="27432"/>
                </a:cubicBezTo>
                <a:cubicBezTo>
                  <a:pt x="-1508" y="15815"/>
                  <a:pt x="-177" y="8147"/>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chemeClr val="tx1"/>
              </a:solidFill>
            </a:endParaRPr>
          </a:p>
        </p:txBody>
      </p:sp>
      <p:sp>
        <p:nvSpPr>
          <p:cNvPr id="2" name="Title 1"/>
          <p:cNvSpPr>
            <a:spLocks noGrp="1"/>
          </p:cNvSpPr>
          <p:nvPr>
            <p:ph type="title"/>
          </p:nvPr>
        </p:nvSpPr>
        <p:spPr>
          <a:xfrm>
            <a:off x="2203704" y="1728216"/>
            <a:ext cx="7781544" cy="3392424"/>
          </a:xfrm>
        </p:spPr>
        <p:txBody>
          <a:bodyPr/>
          <a:lstStyle>
            <a:lvl1pPr algn="ctr">
              <a:defRPr sz="5850"/>
            </a:lvl1p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8A270555-4281-4577-B89E-734D44B65811}"/>
              </a:ext>
            </a:extLst>
          </p:cNvPr>
          <p:cNvSpPr>
            <a:spLocks noGrp="1"/>
          </p:cNvSpPr>
          <p:nvPr>
            <p:ph type="dt" sz="half" idx="10"/>
          </p:nvPr>
        </p:nvSpPr>
        <p:spPr/>
        <p:txBody>
          <a:bodyPr/>
          <a:lstStyle>
            <a:lvl1pPr>
              <a:defRPr/>
            </a:lvl1pPr>
          </a:lstStyle>
          <a:p>
            <a:pPr>
              <a:defRPr/>
            </a:pPr>
            <a:fld id="{B771EB15-C452-431F-A581-6C841856394F}" type="datetimeFigureOut">
              <a:rPr lang="en-US"/>
              <a:pPr>
                <a:defRPr/>
              </a:pPr>
              <a:t>2/8/2022</a:t>
            </a:fld>
            <a:endParaRPr lang="en-US"/>
          </a:p>
        </p:txBody>
      </p:sp>
      <p:sp>
        <p:nvSpPr>
          <p:cNvPr id="5" name="Footer Placeholder 3">
            <a:extLst>
              <a:ext uri="{FF2B5EF4-FFF2-40B4-BE49-F238E27FC236}">
                <a16:creationId xmlns:a16="http://schemas.microsoft.com/office/drawing/2014/main" id="{4E5FEC5B-9984-497B-B48B-B2958C1A74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512E5EA1-8CE7-4BC5-8DFA-00389D9DB2F2}"/>
              </a:ext>
            </a:extLst>
          </p:cNvPr>
          <p:cNvSpPr>
            <a:spLocks noGrp="1"/>
          </p:cNvSpPr>
          <p:nvPr>
            <p:ph type="sldNum" sz="quarter" idx="12"/>
          </p:nvPr>
        </p:nvSpPr>
        <p:spPr/>
        <p:txBody>
          <a:bodyPr/>
          <a:lstStyle>
            <a:lvl1pPr>
              <a:defRPr/>
            </a:lvl1pPr>
          </a:lstStyle>
          <a:p>
            <a:pPr>
              <a:defRPr/>
            </a:pPr>
            <a:fld id="{784EA604-74B4-4C40-88C9-43DDD7C0A9D3}" type="slidenum">
              <a:rPr lang="en-US"/>
              <a:pPr>
                <a:defRPr/>
              </a:pPr>
              <a:t>‹nr.›</a:t>
            </a:fld>
            <a:endParaRPr lang="en-US"/>
          </a:p>
        </p:txBody>
      </p:sp>
    </p:spTree>
    <p:extLst>
      <p:ext uri="{BB962C8B-B14F-4D97-AF65-F5344CB8AC3E}">
        <p14:creationId xmlns:p14="http://schemas.microsoft.com/office/powerpoint/2010/main" val="898851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0DBDFD3-012F-4B11-8095-5E2D57B6CC9D}"/>
              </a:ext>
            </a:extLst>
          </p:cNvPr>
          <p:cNvSpPr>
            <a:spLocks noGrp="1"/>
          </p:cNvSpPr>
          <p:nvPr>
            <p:ph type="dt" sz="half" idx="10"/>
          </p:nvPr>
        </p:nvSpPr>
        <p:spPr/>
        <p:txBody>
          <a:bodyPr/>
          <a:lstStyle>
            <a:lvl1pPr>
              <a:defRPr/>
            </a:lvl1pPr>
          </a:lstStyle>
          <a:p>
            <a:pPr>
              <a:defRPr/>
            </a:pPr>
            <a:fld id="{35649D05-05AA-4969-9E45-BCCFAC3E90FF}" type="datetimeFigureOut">
              <a:rPr lang="en-US"/>
              <a:pPr>
                <a:defRPr/>
              </a:pPr>
              <a:t>2/8/2022</a:t>
            </a:fld>
            <a:endParaRPr lang="en-US" dirty="0"/>
          </a:p>
        </p:txBody>
      </p:sp>
      <p:sp>
        <p:nvSpPr>
          <p:cNvPr id="3" name="Footer Placeholder 4">
            <a:extLst>
              <a:ext uri="{FF2B5EF4-FFF2-40B4-BE49-F238E27FC236}">
                <a16:creationId xmlns:a16="http://schemas.microsoft.com/office/drawing/2014/main" id="{DC9400CA-AE5F-4604-98D4-78BA7B12891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BD55AA-91DF-490D-A536-F75030FA4926}"/>
              </a:ext>
            </a:extLst>
          </p:cNvPr>
          <p:cNvSpPr>
            <a:spLocks noGrp="1"/>
          </p:cNvSpPr>
          <p:nvPr>
            <p:ph type="sldNum" sz="quarter" idx="12"/>
          </p:nvPr>
        </p:nvSpPr>
        <p:spPr/>
        <p:txBody>
          <a:bodyPr/>
          <a:lstStyle>
            <a:lvl1pPr>
              <a:defRPr/>
            </a:lvl1pPr>
          </a:lstStyle>
          <a:p>
            <a:pPr>
              <a:defRPr/>
            </a:pPr>
            <a:fld id="{1E7FCBCE-F432-4009-B48C-B7DF36855EE8}" type="slidenum">
              <a:rPr lang="en-US"/>
              <a:pPr>
                <a:defRPr/>
              </a:pPr>
              <a:t>‹nr.›</a:t>
            </a:fld>
            <a:endParaRPr lang="en-US" dirty="0"/>
          </a:p>
        </p:txBody>
      </p:sp>
    </p:spTree>
    <p:extLst>
      <p:ext uri="{BB962C8B-B14F-4D97-AF65-F5344CB8AC3E}">
        <p14:creationId xmlns:p14="http://schemas.microsoft.com/office/powerpoint/2010/main" val="112127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6" descr="Tag=AccentColor&#10;Flavor=Light&#10;Target=FillAndLine">
            <a:extLst>
              <a:ext uri="{FF2B5EF4-FFF2-40B4-BE49-F238E27FC236}">
                <a16:creationId xmlns:a16="http://schemas.microsoft.com/office/drawing/2014/main" id="{A149B686-80EA-44CC-9779-D95978B88FC8}"/>
              </a:ext>
            </a:extLst>
          </p:cNvPr>
          <p:cNvSpPr/>
          <p:nvPr/>
        </p:nvSpPr>
        <p:spPr>
          <a:xfrm rot="5400000">
            <a:off x="2797176" y="3254375"/>
            <a:ext cx="4481512" cy="26987"/>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 name="connsiteX0" fmla="*/ 0 w 4480560"/>
              <a:gd name="connsiteY0" fmla="*/ 0 h 27432"/>
              <a:gd name="connsiteX1" fmla="*/ 595274 w 4480560"/>
              <a:gd name="connsiteY1" fmla="*/ 0 h 27432"/>
              <a:gd name="connsiteX2" fmla="*/ 1100938 w 4480560"/>
              <a:gd name="connsiteY2" fmla="*/ 0 h 27432"/>
              <a:gd name="connsiteX3" fmla="*/ 1830629 w 4480560"/>
              <a:gd name="connsiteY3" fmla="*/ 0 h 27432"/>
              <a:gd name="connsiteX4" fmla="*/ 2425903 w 4480560"/>
              <a:gd name="connsiteY4" fmla="*/ 0 h 27432"/>
              <a:gd name="connsiteX5" fmla="*/ 3021178 w 4480560"/>
              <a:gd name="connsiteY5" fmla="*/ 0 h 27432"/>
              <a:gd name="connsiteX6" fmla="*/ 3750869 w 4480560"/>
              <a:gd name="connsiteY6" fmla="*/ 0 h 27432"/>
              <a:gd name="connsiteX7" fmla="*/ 4480560 w 4480560"/>
              <a:gd name="connsiteY7" fmla="*/ 0 h 27432"/>
              <a:gd name="connsiteX8" fmla="*/ 4480560 w 4480560"/>
              <a:gd name="connsiteY8" fmla="*/ 27432 h 27432"/>
              <a:gd name="connsiteX9" fmla="*/ 3930091 w 4480560"/>
              <a:gd name="connsiteY9" fmla="*/ 27432 h 27432"/>
              <a:gd name="connsiteX10" fmla="*/ 3290011 w 4480560"/>
              <a:gd name="connsiteY10" fmla="*/ 27432 h 27432"/>
              <a:gd name="connsiteX11" fmla="*/ 2649931 w 4480560"/>
              <a:gd name="connsiteY11" fmla="*/ 27432 h 27432"/>
              <a:gd name="connsiteX12" fmla="*/ 2054657 w 4480560"/>
              <a:gd name="connsiteY12" fmla="*/ 27432 h 27432"/>
              <a:gd name="connsiteX13" fmla="*/ 1324966 w 4480560"/>
              <a:gd name="connsiteY13" fmla="*/ 27432 h 27432"/>
              <a:gd name="connsiteX14" fmla="*/ 595274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79748" y="8405"/>
                  <a:pt x="4478972" y="21756"/>
                  <a:pt x="4480560" y="27432"/>
                </a:cubicBezTo>
                <a:cubicBezTo>
                  <a:pt x="4305601" y="50664"/>
                  <a:pt x="4025154" y="35606"/>
                  <a:pt x="3840480" y="27432"/>
                </a:cubicBezTo>
                <a:cubicBezTo>
                  <a:pt x="3668919" y="-3187"/>
                  <a:pt x="3556555" y="-3530"/>
                  <a:pt x="3290011" y="27432"/>
                </a:cubicBezTo>
                <a:cubicBezTo>
                  <a:pt x="2991827" y="27316"/>
                  <a:pt x="2862038" y="-13378"/>
                  <a:pt x="2560320" y="27432"/>
                </a:cubicBezTo>
                <a:cubicBezTo>
                  <a:pt x="2273396" y="46520"/>
                  <a:pt x="2159701" y="49142"/>
                  <a:pt x="1965046" y="27432"/>
                </a:cubicBezTo>
                <a:cubicBezTo>
                  <a:pt x="1785994" y="38332"/>
                  <a:pt x="1686680" y="61464"/>
                  <a:pt x="1459382" y="27432"/>
                </a:cubicBezTo>
                <a:cubicBezTo>
                  <a:pt x="1260610" y="14114"/>
                  <a:pt x="913962" y="40676"/>
                  <a:pt x="774497" y="27432"/>
                </a:cubicBezTo>
                <a:cubicBezTo>
                  <a:pt x="689426" y="10997"/>
                  <a:pt x="378264" y="15467"/>
                  <a:pt x="0" y="27432"/>
                </a:cubicBezTo>
                <a:cubicBezTo>
                  <a:pt x="-476" y="15539"/>
                  <a:pt x="-411" y="9181"/>
                  <a:pt x="0" y="0"/>
                </a:cubicBezTo>
                <a:close/>
              </a:path>
              <a:path w="4480560" h="27432"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1064" y="9145"/>
                  <a:pt x="4482319" y="18278"/>
                  <a:pt x="4480560" y="27432"/>
                </a:cubicBezTo>
                <a:cubicBezTo>
                  <a:pt x="4261480" y="3713"/>
                  <a:pt x="4206199" y="42245"/>
                  <a:pt x="3930091" y="27432"/>
                </a:cubicBezTo>
                <a:cubicBezTo>
                  <a:pt x="3666932" y="-1758"/>
                  <a:pt x="3493645" y="28520"/>
                  <a:pt x="3290011" y="27432"/>
                </a:cubicBezTo>
                <a:cubicBezTo>
                  <a:pt x="3137078" y="-27316"/>
                  <a:pt x="2894690" y="-4232"/>
                  <a:pt x="2649931" y="27432"/>
                </a:cubicBezTo>
                <a:cubicBezTo>
                  <a:pt x="2413020" y="35010"/>
                  <a:pt x="2225991" y="3157"/>
                  <a:pt x="2054657" y="27432"/>
                </a:cubicBezTo>
                <a:cubicBezTo>
                  <a:pt x="1886877" y="51257"/>
                  <a:pt x="1548763" y="59106"/>
                  <a:pt x="1324966" y="27432"/>
                </a:cubicBezTo>
                <a:cubicBezTo>
                  <a:pt x="1040995" y="15613"/>
                  <a:pt x="786929" y="-3939"/>
                  <a:pt x="595274" y="27432"/>
                </a:cubicBezTo>
                <a:cubicBezTo>
                  <a:pt x="371401" y="46547"/>
                  <a:pt x="168483" y="36883"/>
                  <a:pt x="0" y="27432"/>
                </a:cubicBezTo>
                <a:cubicBezTo>
                  <a:pt x="-736" y="17315"/>
                  <a:pt x="432" y="6508"/>
                  <a:pt x="0" y="0"/>
                </a:cubicBezTo>
                <a:close/>
              </a:path>
              <a:path w="4480560" h="27432"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003" y="8537"/>
                  <a:pt x="4481482" y="21849"/>
                  <a:pt x="4480560" y="27432"/>
                </a:cubicBezTo>
                <a:cubicBezTo>
                  <a:pt x="4299745" y="21741"/>
                  <a:pt x="4055484" y="67940"/>
                  <a:pt x="3840480" y="27432"/>
                </a:cubicBezTo>
                <a:cubicBezTo>
                  <a:pt x="3665362" y="28120"/>
                  <a:pt x="3548412" y="20248"/>
                  <a:pt x="3290011" y="27432"/>
                </a:cubicBezTo>
                <a:cubicBezTo>
                  <a:pt x="3037450" y="50639"/>
                  <a:pt x="2862123" y="56883"/>
                  <a:pt x="2560320" y="27432"/>
                </a:cubicBezTo>
                <a:cubicBezTo>
                  <a:pt x="2308793" y="20872"/>
                  <a:pt x="2153402" y="-12255"/>
                  <a:pt x="1965046" y="27432"/>
                </a:cubicBezTo>
                <a:cubicBezTo>
                  <a:pt x="1778601" y="39660"/>
                  <a:pt x="1672011" y="37556"/>
                  <a:pt x="1459382" y="27432"/>
                </a:cubicBezTo>
                <a:cubicBezTo>
                  <a:pt x="1212351" y="3860"/>
                  <a:pt x="906131" y="26575"/>
                  <a:pt x="774497" y="27432"/>
                </a:cubicBezTo>
                <a:cubicBezTo>
                  <a:pt x="636671" y="-33567"/>
                  <a:pt x="331670" y="15421"/>
                  <a:pt x="0" y="27432"/>
                </a:cubicBezTo>
                <a:cubicBezTo>
                  <a:pt x="-1508" y="15815"/>
                  <a:pt x="-177" y="8147"/>
                  <a:pt x="0" y="0"/>
                </a:cubicBezTo>
                <a:close/>
              </a:path>
            </a:pathLst>
          </a:custGeom>
          <a:solidFill>
            <a:schemeClr val="tx1"/>
          </a:solidFill>
          <a:ln w="444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 name="Title 1"/>
          <p:cNvSpPr>
            <a:spLocks noGrp="1"/>
          </p:cNvSpPr>
          <p:nvPr>
            <p:ph type="title"/>
          </p:nvPr>
        </p:nvSpPr>
        <p:spPr>
          <a:xfrm>
            <a:off x="839788" y="457200"/>
            <a:ext cx="3932237" cy="3429000"/>
          </a:xfrm>
        </p:spPr>
        <p:txBody>
          <a:bodyPr anchor="b"/>
          <a:lstStyle>
            <a:lvl1pPr>
              <a:defRPr sz="4500"/>
            </a:lvl1pPr>
          </a:lstStyle>
          <a:p>
            <a:r>
              <a:rPr lang="en-US"/>
              <a:t>Click to edit Master title style</a:t>
            </a:r>
            <a:endParaRPr lang="en-US" dirty="0"/>
          </a:p>
        </p:txBody>
      </p:sp>
      <p:sp>
        <p:nvSpPr>
          <p:cNvPr id="3" name="Content Placeholder 2"/>
          <p:cNvSpPr>
            <a:spLocks noGrp="1"/>
          </p:cNvSpPr>
          <p:nvPr>
            <p:ph idx="1"/>
          </p:nvPr>
        </p:nvSpPr>
        <p:spPr>
          <a:xfrm>
            <a:off x="5303520" y="548640"/>
            <a:ext cx="6053328" cy="5431536"/>
          </a:xfrm>
        </p:spPr>
        <p:txBody>
          <a:bodyPr anchor="ct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3977640"/>
            <a:ext cx="3932237" cy="2002536"/>
          </a:xfrm>
        </p:spPr>
        <p:txBody>
          <a:bodyPr>
            <a:norm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Date Placeholder 4">
            <a:extLst>
              <a:ext uri="{FF2B5EF4-FFF2-40B4-BE49-F238E27FC236}">
                <a16:creationId xmlns:a16="http://schemas.microsoft.com/office/drawing/2014/main" id="{F339C117-5F21-4762-BCA7-F9E08076962A}"/>
              </a:ext>
            </a:extLst>
          </p:cNvPr>
          <p:cNvSpPr>
            <a:spLocks noGrp="1"/>
          </p:cNvSpPr>
          <p:nvPr>
            <p:ph type="dt" sz="half" idx="10"/>
          </p:nvPr>
        </p:nvSpPr>
        <p:spPr/>
        <p:txBody>
          <a:bodyPr/>
          <a:lstStyle>
            <a:lvl1pPr>
              <a:defRPr/>
            </a:lvl1pPr>
          </a:lstStyle>
          <a:p>
            <a:pPr>
              <a:defRPr/>
            </a:pPr>
            <a:fld id="{E847CEA8-6D17-4DCF-BCCF-6ACB8B71E213}" type="datetimeFigureOut">
              <a:rPr lang="en-US"/>
              <a:pPr>
                <a:defRPr/>
              </a:pPr>
              <a:t>2/8/2022</a:t>
            </a:fld>
            <a:endParaRPr lang="en-US"/>
          </a:p>
        </p:txBody>
      </p:sp>
      <p:sp>
        <p:nvSpPr>
          <p:cNvPr id="7" name="Footer Placeholder 5">
            <a:extLst>
              <a:ext uri="{FF2B5EF4-FFF2-40B4-BE49-F238E27FC236}">
                <a16:creationId xmlns:a16="http://schemas.microsoft.com/office/drawing/2014/main" id="{34AA1BCF-7E00-46C9-9480-3A8A40B31A4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22A70181-A022-4E3E-89F5-987A65E2C99D}"/>
              </a:ext>
            </a:extLst>
          </p:cNvPr>
          <p:cNvSpPr>
            <a:spLocks noGrp="1"/>
          </p:cNvSpPr>
          <p:nvPr>
            <p:ph type="sldNum" sz="quarter" idx="12"/>
          </p:nvPr>
        </p:nvSpPr>
        <p:spPr/>
        <p:txBody>
          <a:bodyPr/>
          <a:lstStyle>
            <a:lvl1pPr>
              <a:defRPr/>
            </a:lvl1pPr>
          </a:lstStyle>
          <a:p>
            <a:pPr>
              <a:defRPr/>
            </a:pPr>
            <a:fld id="{306FFFE5-E0CC-4264-80B4-772A16B69BD1}" type="slidenum">
              <a:rPr lang="en-US"/>
              <a:pPr>
                <a:defRPr/>
              </a:pPr>
              <a:t>‹nr.›</a:t>
            </a:fld>
            <a:endParaRPr lang="en-US"/>
          </a:p>
        </p:txBody>
      </p:sp>
    </p:spTree>
    <p:extLst>
      <p:ext uri="{BB962C8B-B14F-4D97-AF65-F5344CB8AC3E}">
        <p14:creationId xmlns:p14="http://schemas.microsoft.com/office/powerpoint/2010/main" val="1550686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6">
            <a:extLst>
              <a:ext uri="{FF2B5EF4-FFF2-40B4-BE49-F238E27FC236}">
                <a16:creationId xmlns:a16="http://schemas.microsoft.com/office/drawing/2014/main" id="{978D6D5C-975C-480A-B11E-46E8098C2C97}"/>
              </a:ext>
            </a:extLst>
          </p:cNvPr>
          <p:cNvSpPr>
            <a:spLocks noGrp="1"/>
          </p:cNvSpPr>
          <p:nvPr>
            <p:ph type="dt" sz="half" idx="10"/>
          </p:nvPr>
        </p:nvSpPr>
        <p:spPr/>
        <p:txBody>
          <a:bodyPr/>
          <a:lstStyle>
            <a:lvl1pPr>
              <a:defRPr/>
            </a:lvl1pPr>
          </a:lstStyle>
          <a:p>
            <a:pPr>
              <a:defRPr/>
            </a:pPr>
            <a:fld id="{E8AE9C82-4372-4C7C-A653-5070B5680030}" type="datetimeFigureOut">
              <a:rPr lang="nl-NL"/>
              <a:pPr>
                <a:defRPr/>
              </a:pPr>
              <a:t>8-2-2022</a:t>
            </a:fld>
            <a:endParaRPr lang="nl-NL"/>
          </a:p>
        </p:txBody>
      </p:sp>
      <p:sp>
        <p:nvSpPr>
          <p:cNvPr id="5" name="Footer Placeholder 7">
            <a:extLst>
              <a:ext uri="{FF2B5EF4-FFF2-40B4-BE49-F238E27FC236}">
                <a16:creationId xmlns:a16="http://schemas.microsoft.com/office/drawing/2014/main" id="{2EE037F2-F9F6-4696-B1A4-27DC49AF37B2}"/>
              </a:ext>
            </a:extLst>
          </p:cNvPr>
          <p:cNvSpPr>
            <a:spLocks noGrp="1"/>
          </p:cNvSpPr>
          <p:nvPr>
            <p:ph type="ftr" sz="quarter" idx="11"/>
          </p:nvPr>
        </p:nvSpPr>
        <p:spPr/>
        <p:txBody>
          <a:bodyPr/>
          <a:lstStyle>
            <a:lvl1pPr>
              <a:defRPr/>
            </a:lvl1pPr>
          </a:lstStyle>
          <a:p>
            <a:pPr>
              <a:defRPr/>
            </a:pPr>
            <a:endParaRPr lang="nl-NL"/>
          </a:p>
        </p:txBody>
      </p:sp>
      <p:sp>
        <p:nvSpPr>
          <p:cNvPr id="6" name="Slide Number Placeholder 8">
            <a:extLst>
              <a:ext uri="{FF2B5EF4-FFF2-40B4-BE49-F238E27FC236}">
                <a16:creationId xmlns:a16="http://schemas.microsoft.com/office/drawing/2014/main" id="{7A20ED99-E819-49D5-A71E-224C86746630}"/>
              </a:ext>
            </a:extLst>
          </p:cNvPr>
          <p:cNvSpPr>
            <a:spLocks noGrp="1"/>
          </p:cNvSpPr>
          <p:nvPr>
            <p:ph type="sldNum" sz="quarter" idx="12"/>
          </p:nvPr>
        </p:nvSpPr>
        <p:spPr/>
        <p:txBody>
          <a:bodyPr/>
          <a:lstStyle>
            <a:lvl1pPr>
              <a:defRPr/>
            </a:lvl1pPr>
          </a:lstStyle>
          <a:p>
            <a:pPr>
              <a:defRPr/>
            </a:pPr>
            <a:fld id="{4AA77BA3-AC56-4702-A15F-51C08FBECA91}" type="slidenum">
              <a:rPr lang="nl-NL"/>
              <a:pPr>
                <a:defRPr/>
              </a:pPr>
              <a:t>‹nr.›</a:t>
            </a:fld>
            <a:endParaRPr lang="nl-NL"/>
          </a:p>
        </p:txBody>
      </p:sp>
    </p:spTree>
    <p:extLst>
      <p:ext uri="{BB962C8B-B14F-4D97-AF65-F5344CB8AC3E}">
        <p14:creationId xmlns:p14="http://schemas.microsoft.com/office/powerpoint/2010/main" val="2580437880"/>
      </p:ext>
    </p:extLst>
  </p:cSld>
  <p:clrMapOvr>
    <a:masterClrMapping/>
  </p:clrMapOvr>
  <p:transition>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6" descr="Tag=AccentColor&#10;Flavor=Light&#10;Target=FillAndLine">
            <a:extLst>
              <a:ext uri="{FF2B5EF4-FFF2-40B4-BE49-F238E27FC236}">
                <a16:creationId xmlns:a16="http://schemas.microsoft.com/office/drawing/2014/main" id="{A79D9CD3-D33F-4CAC-8695-B304AD4205B3}"/>
              </a:ext>
            </a:extLst>
          </p:cNvPr>
          <p:cNvSpPr/>
          <p:nvPr/>
        </p:nvSpPr>
        <p:spPr>
          <a:xfrm rot="5400000">
            <a:off x="2797176" y="3254375"/>
            <a:ext cx="4481512" cy="26987"/>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 name="connsiteX0" fmla="*/ 0 w 4480560"/>
              <a:gd name="connsiteY0" fmla="*/ 0 h 27432"/>
              <a:gd name="connsiteX1" fmla="*/ 595274 w 4480560"/>
              <a:gd name="connsiteY1" fmla="*/ 0 h 27432"/>
              <a:gd name="connsiteX2" fmla="*/ 1100938 w 4480560"/>
              <a:gd name="connsiteY2" fmla="*/ 0 h 27432"/>
              <a:gd name="connsiteX3" fmla="*/ 1830629 w 4480560"/>
              <a:gd name="connsiteY3" fmla="*/ 0 h 27432"/>
              <a:gd name="connsiteX4" fmla="*/ 2425903 w 4480560"/>
              <a:gd name="connsiteY4" fmla="*/ 0 h 27432"/>
              <a:gd name="connsiteX5" fmla="*/ 3021178 w 4480560"/>
              <a:gd name="connsiteY5" fmla="*/ 0 h 27432"/>
              <a:gd name="connsiteX6" fmla="*/ 3750869 w 4480560"/>
              <a:gd name="connsiteY6" fmla="*/ 0 h 27432"/>
              <a:gd name="connsiteX7" fmla="*/ 4480560 w 4480560"/>
              <a:gd name="connsiteY7" fmla="*/ 0 h 27432"/>
              <a:gd name="connsiteX8" fmla="*/ 4480560 w 4480560"/>
              <a:gd name="connsiteY8" fmla="*/ 27432 h 27432"/>
              <a:gd name="connsiteX9" fmla="*/ 3930091 w 4480560"/>
              <a:gd name="connsiteY9" fmla="*/ 27432 h 27432"/>
              <a:gd name="connsiteX10" fmla="*/ 3290011 w 4480560"/>
              <a:gd name="connsiteY10" fmla="*/ 27432 h 27432"/>
              <a:gd name="connsiteX11" fmla="*/ 2649931 w 4480560"/>
              <a:gd name="connsiteY11" fmla="*/ 27432 h 27432"/>
              <a:gd name="connsiteX12" fmla="*/ 2054657 w 4480560"/>
              <a:gd name="connsiteY12" fmla="*/ 27432 h 27432"/>
              <a:gd name="connsiteX13" fmla="*/ 1324966 w 4480560"/>
              <a:gd name="connsiteY13" fmla="*/ 27432 h 27432"/>
              <a:gd name="connsiteX14" fmla="*/ 595274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79748" y="8405"/>
                  <a:pt x="4478972" y="21756"/>
                  <a:pt x="4480560" y="27432"/>
                </a:cubicBezTo>
                <a:cubicBezTo>
                  <a:pt x="4305601" y="50664"/>
                  <a:pt x="4025154" y="35606"/>
                  <a:pt x="3840480" y="27432"/>
                </a:cubicBezTo>
                <a:cubicBezTo>
                  <a:pt x="3668919" y="-3187"/>
                  <a:pt x="3556555" y="-3530"/>
                  <a:pt x="3290011" y="27432"/>
                </a:cubicBezTo>
                <a:cubicBezTo>
                  <a:pt x="2991827" y="27316"/>
                  <a:pt x="2862038" y="-13378"/>
                  <a:pt x="2560320" y="27432"/>
                </a:cubicBezTo>
                <a:cubicBezTo>
                  <a:pt x="2273396" y="46520"/>
                  <a:pt x="2159701" y="49142"/>
                  <a:pt x="1965046" y="27432"/>
                </a:cubicBezTo>
                <a:cubicBezTo>
                  <a:pt x="1785994" y="38332"/>
                  <a:pt x="1686680" y="61464"/>
                  <a:pt x="1459382" y="27432"/>
                </a:cubicBezTo>
                <a:cubicBezTo>
                  <a:pt x="1260610" y="14114"/>
                  <a:pt x="913962" y="40676"/>
                  <a:pt x="774497" y="27432"/>
                </a:cubicBezTo>
                <a:cubicBezTo>
                  <a:pt x="689426" y="10997"/>
                  <a:pt x="378264" y="15467"/>
                  <a:pt x="0" y="27432"/>
                </a:cubicBezTo>
                <a:cubicBezTo>
                  <a:pt x="-476" y="15539"/>
                  <a:pt x="-411" y="9181"/>
                  <a:pt x="0" y="0"/>
                </a:cubicBezTo>
                <a:close/>
              </a:path>
              <a:path w="4480560" h="27432"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1064" y="9145"/>
                  <a:pt x="4482319" y="18278"/>
                  <a:pt x="4480560" y="27432"/>
                </a:cubicBezTo>
                <a:cubicBezTo>
                  <a:pt x="4261480" y="3713"/>
                  <a:pt x="4206199" y="42245"/>
                  <a:pt x="3930091" y="27432"/>
                </a:cubicBezTo>
                <a:cubicBezTo>
                  <a:pt x="3666932" y="-1758"/>
                  <a:pt x="3493645" y="28520"/>
                  <a:pt x="3290011" y="27432"/>
                </a:cubicBezTo>
                <a:cubicBezTo>
                  <a:pt x="3137078" y="-27316"/>
                  <a:pt x="2894690" y="-4232"/>
                  <a:pt x="2649931" y="27432"/>
                </a:cubicBezTo>
                <a:cubicBezTo>
                  <a:pt x="2413020" y="35010"/>
                  <a:pt x="2225991" y="3157"/>
                  <a:pt x="2054657" y="27432"/>
                </a:cubicBezTo>
                <a:cubicBezTo>
                  <a:pt x="1886877" y="51257"/>
                  <a:pt x="1548763" y="59106"/>
                  <a:pt x="1324966" y="27432"/>
                </a:cubicBezTo>
                <a:cubicBezTo>
                  <a:pt x="1040995" y="15613"/>
                  <a:pt x="786929" y="-3939"/>
                  <a:pt x="595274" y="27432"/>
                </a:cubicBezTo>
                <a:cubicBezTo>
                  <a:pt x="371401" y="46547"/>
                  <a:pt x="168483" y="36883"/>
                  <a:pt x="0" y="27432"/>
                </a:cubicBezTo>
                <a:cubicBezTo>
                  <a:pt x="-736" y="17315"/>
                  <a:pt x="432" y="6508"/>
                  <a:pt x="0" y="0"/>
                </a:cubicBezTo>
                <a:close/>
              </a:path>
              <a:path w="4480560" h="27432"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003" y="8537"/>
                  <a:pt x="4481482" y="21849"/>
                  <a:pt x="4480560" y="27432"/>
                </a:cubicBezTo>
                <a:cubicBezTo>
                  <a:pt x="4299745" y="21741"/>
                  <a:pt x="4055484" y="67940"/>
                  <a:pt x="3840480" y="27432"/>
                </a:cubicBezTo>
                <a:cubicBezTo>
                  <a:pt x="3665362" y="28120"/>
                  <a:pt x="3548412" y="20248"/>
                  <a:pt x="3290011" y="27432"/>
                </a:cubicBezTo>
                <a:cubicBezTo>
                  <a:pt x="3037450" y="50639"/>
                  <a:pt x="2862123" y="56883"/>
                  <a:pt x="2560320" y="27432"/>
                </a:cubicBezTo>
                <a:cubicBezTo>
                  <a:pt x="2308793" y="20872"/>
                  <a:pt x="2153402" y="-12255"/>
                  <a:pt x="1965046" y="27432"/>
                </a:cubicBezTo>
                <a:cubicBezTo>
                  <a:pt x="1778601" y="39660"/>
                  <a:pt x="1672011" y="37556"/>
                  <a:pt x="1459382" y="27432"/>
                </a:cubicBezTo>
                <a:cubicBezTo>
                  <a:pt x="1212351" y="3860"/>
                  <a:pt x="906131" y="26575"/>
                  <a:pt x="774497" y="27432"/>
                </a:cubicBezTo>
                <a:cubicBezTo>
                  <a:pt x="636671" y="-33567"/>
                  <a:pt x="331670" y="15421"/>
                  <a:pt x="0" y="27432"/>
                </a:cubicBezTo>
                <a:cubicBezTo>
                  <a:pt x="-1508" y="15815"/>
                  <a:pt x="-177" y="8147"/>
                  <a:pt x="0" y="0"/>
                </a:cubicBezTo>
                <a:close/>
              </a:path>
            </a:pathLst>
          </a:custGeom>
          <a:solidFill>
            <a:schemeClr val="tx1"/>
          </a:solidFill>
          <a:ln w="444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 name="Title 1"/>
          <p:cNvSpPr>
            <a:spLocks noGrp="1"/>
          </p:cNvSpPr>
          <p:nvPr>
            <p:ph type="title"/>
          </p:nvPr>
        </p:nvSpPr>
        <p:spPr>
          <a:xfrm>
            <a:off x="839788" y="457200"/>
            <a:ext cx="3931920" cy="3429000"/>
          </a:xfrm>
        </p:spPr>
        <p:txBody>
          <a:bodyPr anchor="b"/>
          <a:lstStyle>
            <a:lvl1pPr>
              <a:defRPr sz="4500"/>
            </a:lvl1pPr>
          </a:lstStyle>
          <a:p>
            <a:r>
              <a:rPr lang="en-US"/>
              <a:t>Click to edit Master title style</a:t>
            </a:r>
            <a:endParaRPr lang="en-US" dirty="0"/>
          </a:p>
        </p:txBody>
      </p:sp>
      <p:sp>
        <p:nvSpPr>
          <p:cNvPr id="3" name="Picture Placeholder 2"/>
          <p:cNvSpPr>
            <a:spLocks noGrp="1"/>
          </p:cNvSpPr>
          <p:nvPr>
            <p:ph type="pic" idx="1"/>
          </p:nvPr>
        </p:nvSpPr>
        <p:spPr>
          <a:xfrm>
            <a:off x="5303520" y="548640"/>
            <a:ext cx="6053328" cy="5431536"/>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3977640"/>
            <a:ext cx="3931920" cy="2002536"/>
          </a:xfrm>
        </p:spPr>
        <p:txBody>
          <a:bodyPr>
            <a:norm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Date Placeholder 4">
            <a:extLst>
              <a:ext uri="{FF2B5EF4-FFF2-40B4-BE49-F238E27FC236}">
                <a16:creationId xmlns:a16="http://schemas.microsoft.com/office/drawing/2014/main" id="{FC6A93F7-8686-4F83-AA3F-FD9D2ABF2B3C}"/>
              </a:ext>
            </a:extLst>
          </p:cNvPr>
          <p:cNvSpPr>
            <a:spLocks noGrp="1"/>
          </p:cNvSpPr>
          <p:nvPr>
            <p:ph type="dt" sz="half" idx="10"/>
          </p:nvPr>
        </p:nvSpPr>
        <p:spPr/>
        <p:txBody>
          <a:bodyPr/>
          <a:lstStyle>
            <a:lvl1pPr>
              <a:defRPr/>
            </a:lvl1pPr>
          </a:lstStyle>
          <a:p>
            <a:pPr>
              <a:defRPr/>
            </a:pPr>
            <a:fld id="{63A296ED-2225-4753-B76C-72ACC6517470}" type="datetimeFigureOut">
              <a:rPr lang="en-US"/>
              <a:pPr>
                <a:defRPr/>
              </a:pPr>
              <a:t>2/8/2022</a:t>
            </a:fld>
            <a:endParaRPr lang="en-US"/>
          </a:p>
        </p:txBody>
      </p:sp>
      <p:sp>
        <p:nvSpPr>
          <p:cNvPr id="7" name="Footer Placeholder 5">
            <a:extLst>
              <a:ext uri="{FF2B5EF4-FFF2-40B4-BE49-F238E27FC236}">
                <a16:creationId xmlns:a16="http://schemas.microsoft.com/office/drawing/2014/main" id="{A74DA0F4-51A5-4FDD-92CC-4E439B3556E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701EF112-2CB6-43EB-B062-177C5D167E10}"/>
              </a:ext>
            </a:extLst>
          </p:cNvPr>
          <p:cNvSpPr>
            <a:spLocks noGrp="1"/>
          </p:cNvSpPr>
          <p:nvPr>
            <p:ph type="sldNum" sz="quarter" idx="12"/>
          </p:nvPr>
        </p:nvSpPr>
        <p:spPr/>
        <p:txBody>
          <a:bodyPr/>
          <a:lstStyle>
            <a:lvl1pPr>
              <a:defRPr/>
            </a:lvl1pPr>
          </a:lstStyle>
          <a:p>
            <a:pPr>
              <a:defRPr/>
            </a:pPr>
            <a:fld id="{00901D99-23B9-4FB1-8093-6EAEAFE0E457}" type="slidenum">
              <a:rPr lang="en-US"/>
              <a:pPr>
                <a:defRPr/>
              </a:pPr>
              <a:t>‹nr.›</a:t>
            </a:fld>
            <a:endParaRPr lang="en-US"/>
          </a:p>
        </p:txBody>
      </p:sp>
    </p:spTree>
    <p:extLst>
      <p:ext uri="{BB962C8B-B14F-4D97-AF65-F5344CB8AC3E}">
        <p14:creationId xmlns:p14="http://schemas.microsoft.com/office/powerpoint/2010/main" val="1603854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5CEA52-DD68-45D4-9D1E-89AC4D5F8AEC}"/>
              </a:ext>
            </a:extLst>
          </p:cNvPr>
          <p:cNvSpPr>
            <a:spLocks noGrp="1"/>
          </p:cNvSpPr>
          <p:nvPr>
            <p:ph type="dt" sz="half" idx="10"/>
          </p:nvPr>
        </p:nvSpPr>
        <p:spPr/>
        <p:txBody>
          <a:bodyPr/>
          <a:lstStyle>
            <a:lvl1pPr>
              <a:defRPr/>
            </a:lvl1pPr>
          </a:lstStyle>
          <a:p>
            <a:pPr>
              <a:defRPr/>
            </a:pPr>
            <a:fld id="{F685002B-4EFA-4A6A-A23D-4EB9D1C2A5C7}" type="datetimeFigureOut">
              <a:rPr lang="en-US"/>
              <a:pPr>
                <a:defRPr/>
              </a:pPr>
              <a:t>2/8/2022</a:t>
            </a:fld>
            <a:endParaRPr lang="en-US" dirty="0"/>
          </a:p>
        </p:txBody>
      </p:sp>
      <p:sp>
        <p:nvSpPr>
          <p:cNvPr id="5" name="Footer Placeholder 4">
            <a:extLst>
              <a:ext uri="{FF2B5EF4-FFF2-40B4-BE49-F238E27FC236}">
                <a16:creationId xmlns:a16="http://schemas.microsoft.com/office/drawing/2014/main" id="{3AB8DAB4-90D9-4CF8-90C0-F800C41A91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6289D5-4E79-4493-9DD6-34A0085F5DCC}"/>
              </a:ext>
            </a:extLst>
          </p:cNvPr>
          <p:cNvSpPr>
            <a:spLocks noGrp="1"/>
          </p:cNvSpPr>
          <p:nvPr>
            <p:ph type="sldNum" sz="quarter" idx="12"/>
          </p:nvPr>
        </p:nvSpPr>
        <p:spPr/>
        <p:txBody>
          <a:bodyPr/>
          <a:lstStyle>
            <a:lvl1pPr>
              <a:defRPr/>
            </a:lvl1pPr>
          </a:lstStyle>
          <a:p>
            <a:pPr>
              <a:defRPr/>
            </a:pPr>
            <a:fld id="{F8821835-F90F-4A1E-A224-6BAA9AF25576}" type="slidenum">
              <a:rPr lang="en-US"/>
              <a:pPr>
                <a:defRPr/>
              </a:pPr>
              <a:t>‹nr.›</a:t>
            </a:fld>
            <a:endParaRPr lang="en-US" dirty="0"/>
          </a:p>
        </p:txBody>
      </p:sp>
    </p:spTree>
    <p:extLst>
      <p:ext uri="{BB962C8B-B14F-4D97-AF65-F5344CB8AC3E}">
        <p14:creationId xmlns:p14="http://schemas.microsoft.com/office/powerpoint/2010/main" val="163671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55AAC6-4339-41A6-93EA-9E58BB165CFB}"/>
              </a:ext>
            </a:extLst>
          </p:cNvPr>
          <p:cNvSpPr>
            <a:spLocks noGrp="1"/>
          </p:cNvSpPr>
          <p:nvPr>
            <p:ph type="dt" sz="half" idx="10"/>
          </p:nvPr>
        </p:nvSpPr>
        <p:spPr/>
        <p:txBody>
          <a:bodyPr/>
          <a:lstStyle>
            <a:lvl1pPr>
              <a:defRPr/>
            </a:lvl1pPr>
          </a:lstStyle>
          <a:p>
            <a:pPr>
              <a:defRPr/>
            </a:pPr>
            <a:fld id="{1C4691A3-A969-456D-BEE0-CE999F835818}" type="datetimeFigureOut">
              <a:rPr lang="en-US"/>
              <a:pPr>
                <a:defRPr/>
              </a:pPr>
              <a:t>2/8/2022</a:t>
            </a:fld>
            <a:endParaRPr lang="en-US" dirty="0"/>
          </a:p>
        </p:txBody>
      </p:sp>
      <p:sp>
        <p:nvSpPr>
          <p:cNvPr id="5" name="Footer Placeholder 4">
            <a:extLst>
              <a:ext uri="{FF2B5EF4-FFF2-40B4-BE49-F238E27FC236}">
                <a16:creationId xmlns:a16="http://schemas.microsoft.com/office/drawing/2014/main" id="{BDBC9022-25DA-4CC0-AC67-15DF4C4E5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60AE05-D48A-4A07-A346-210DFFEF9F1C}"/>
              </a:ext>
            </a:extLst>
          </p:cNvPr>
          <p:cNvSpPr>
            <a:spLocks noGrp="1"/>
          </p:cNvSpPr>
          <p:nvPr>
            <p:ph type="sldNum" sz="quarter" idx="12"/>
          </p:nvPr>
        </p:nvSpPr>
        <p:spPr/>
        <p:txBody>
          <a:bodyPr/>
          <a:lstStyle>
            <a:lvl1pPr>
              <a:defRPr/>
            </a:lvl1pPr>
          </a:lstStyle>
          <a:p>
            <a:pPr>
              <a:defRPr/>
            </a:pPr>
            <a:fld id="{1967D395-DCE4-4582-9FD5-05A59B861E01}" type="slidenum">
              <a:rPr lang="en-US"/>
              <a:pPr>
                <a:defRPr/>
              </a:pPr>
              <a:t>‹nr.›</a:t>
            </a:fld>
            <a:endParaRPr lang="en-US" dirty="0"/>
          </a:p>
        </p:txBody>
      </p:sp>
    </p:spTree>
    <p:extLst>
      <p:ext uri="{BB962C8B-B14F-4D97-AF65-F5344CB8AC3E}">
        <p14:creationId xmlns:p14="http://schemas.microsoft.com/office/powerpoint/2010/main" val="1456976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E6260FD8-0B93-4773-A4BB-98825481328E}"/>
              </a:ext>
            </a:extLst>
          </p:cNvPr>
          <p:cNvSpPr/>
          <p:nvPr/>
        </p:nvSpPr>
        <p:spPr>
          <a:xfrm>
            <a:off x="0" y="4917989"/>
            <a:ext cx="12192000" cy="1940010"/>
          </a:xfrm>
          <a:prstGeom prst="rect">
            <a:avLst/>
          </a:prstGeom>
          <a:blipFill dpi="0" rotWithShape="1">
            <a:blip r:embed="rId2">
              <a:alphaModFix amt="8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 name="Group 7">
            <a:extLst>
              <a:ext uri="{FF2B5EF4-FFF2-40B4-BE49-F238E27FC236}">
                <a16:creationId xmlns:a16="http://schemas.microsoft.com/office/drawing/2014/main" id="{6BE6A98B-C376-4037-9954-6EEC93FA9FEA}"/>
              </a:ext>
            </a:extLst>
          </p:cNvPr>
          <p:cNvGrpSpPr>
            <a:grpSpLocks noChangeAspect="1"/>
          </p:cNvGrpSpPr>
          <p:nvPr/>
        </p:nvGrpSpPr>
        <p:grpSpPr bwMode="auto">
          <a:xfrm>
            <a:off x="844550" y="2430463"/>
            <a:ext cx="1219200" cy="914400"/>
            <a:chOff x="9685338" y="4460675"/>
            <a:chExt cx="1080904" cy="1080902"/>
          </a:xfrm>
        </p:grpSpPr>
        <p:sp>
          <p:nvSpPr>
            <p:cNvPr id="6" name="Oval 8">
              <a:extLst>
                <a:ext uri="{FF2B5EF4-FFF2-40B4-BE49-F238E27FC236}">
                  <a16:creationId xmlns:a16="http://schemas.microsoft.com/office/drawing/2014/main" id="{3A068378-7F97-4CF9-9606-430047384F8C}"/>
                </a:ext>
              </a:extLst>
            </p:cNvPr>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7" name="Oval 9">
              <a:extLst>
                <a:ext uri="{FF2B5EF4-FFF2-40B4-BE49-F238E27FC236}">
                  <a16:creationId xmlns:a16="http://schemas.microsoft.com/office/drawing/2014/main" id="{8477EE4D-5EC0-49A0-9065-6FA6043514C3}"/>
                </a:ext>
              </a:extLst>
            </p:cNvPr>
            <p:cNvSpPr>
              <a:spLocks noChangeArrowheads="1"/>
            </p:cNvSpPr>
            <p:nvPr/>
          </p:nvSpPr>
          <p:spPr bwMode="auto">
            <a:xfrm>
              <a:off x="9793429" y="4568765"/>
              <a:ext cx="864723" cy="864722"/>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a:p>
          </p:txBody>
        </p:sp>
      </p:grpSp>
      <p:sp>
        <p:nvSpPr>
          <p:cNvPr id="2" name="Title 1"/>
          <p:cNvSpPr>
            <a:spLocks noGrp="1"/>
          </p:cNvSpPr>
          <p:nvPr>
            <p:ph type="title"/>
          </p:nvPr>
        </p:nvSpPr>
        <p:spPr>
          <a:xfrm>
            <a:off x="2167128" y="1225296"/>
            <a:ext cx="9281160" cy="3520440"/>
          </a:xfrm>
        </p:spPr>
        <p:txBody>
          <a:bodyPr/>
          <a:lstStyle>
            <a:lvl1pPr>
              <a:lnSpc>
                <a:spcPct val="80000"/>
              </a:lnSpc>
              <a:defRPr sz="6400" b="0"/>
            </a:lvl1pPr>
          </a:lstStyle>
          <a:p>
            <a:r>
              <a:rPr lang="nl-NL"/>
              <a:t>Klik om stijl te bewerken</a:t>
            </a:r>
            <a:endParaRPr lang="en-US" dirty="0"/>
          </a:p>
        </p:txBody>
      </p:sp>
      <p:sp>
        <p:nvSpPr>
          <p:cNvPr id="3" name="Text Placeholder 2"/>
          <p:cNvSpPr>
            <a:spLocks noGrp="1"/>
          </p:cNvSpPr>
          <p:nvPr>
            <p:ph type="body" idx="1"/>
          </p:nvPr>
        </p:nvSpPr>
        <p:spPr>
          <a:xfrm>
            <a:off x="2165773" y="5020056"/>
            <a:ext cx="9052560" cy="1066800"/>
          </a:xfrm>
        </p:spPr>
        <p:txBody>
          <a:bodyPr>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8" name="Date Placeholder 3">
            <a:extLst>
              <a:ext uri="{FF2B5EF4-FFF2-40B4-BE49-F238E27FC236}">
                <a16:creationId xmlns:a16="http://schemas.microsoft.com/office/drawing/2014/main" id="{1EA16BF2-B9F9-4318-A750-070E2A91DF07}"/>
              </a:ext>
            </a:extLst>
          </p:cNvPr>
          <p:cNvSpPr>
            <a:spLocks noGrp="1"/>
          </p:cNvSpPr>
          <p:nvPr>
            <p:ph type="dt" sz="half" idx="10"/>
          </p:nvPr>
        </p:nvSpPr>
        <p:spPr>
          <a:xfrm>
            <a:off x="8593138" y="6272213"/>
            <a:ext cx="2644775" cy="365125"/>
          </a:xfrm>
        </p:spPr>
        <p:txBody>
          <a:bodyPr/>
          <a:lstStyle>
            <a:lvl1pPr>
              <a:defRPr smtClean="0">
                <a:solidFill>
                  <a:schemeClr val="accent1">
                    <a:lumMod val="50000"/>
                  </a:schemeClr>
                </a:solidFill>
              </a:defRPr>
            </a:lvl1pPr>
          </a:lstStyle>
          <a:p>
            <a:pPr>
              <a:defRPr/>
            </a:pPr>
            <a:fld id="{C1BB8FD4-E137-4CDA-A06F-FD255302BB07}" type="datetimeFigureOut">
              <a:rPr lang="nl-NL"/>
              <a:pPr>
                <a:defRPr/>
              </a:pPr>
              <a:t>8-2-2022</a:t>
            </a:fld>
            <a:endParaRPr lang="nl-NL"/>
          </a:p>
        </p:txBody>
      </p:sp>
      <p:sp>
        <p:nvSpPr>
          <p:cNvPr id="9" name="Footer Placeholder 4">
            <a:extLst>
              <a:ext uri="{FF2B5EF4-FFF2-40B4-BE49-F238E27FC236}">
                <a16:creationId xmlns:a16="http://schemas.microsoft.com/office/drawing/2014/main" id="{71FEE998-5E2D-40F5-AC4A-B7D378D63748}"/>
              </a:ext>
            </a:extLst>
          </p:cNvPr>
          <p:cNvSpPr>
            <a:spLocks noGrp="1"/>
          </p:cNvSpPr>
          <p:nvPr>
            <p:ph type="ftr" sz="quarter" idx="11"/>
          </p:nvPr>
        </p:nvSpPr>
        <p:spPr>
          <a:xfrm>
            <a:off x="2181225" y="6272213"/>
            <a:ext cx="6327775" cy="365125"/>
          </a:xfrm>
        </p:spPr>
        <p:txBody>
          <a:bodyPr/>
          <a:lstStyle>
            <a:lvl1pPr>
              <a:defRPr>
                <a:solidFill>
                  <a:schemeClr val="accent1">
                    <a:lumMod val="50000"/>
                  </a:schemeClr>
                </a:solidFill>
              </a:defRPr>
            </a:lvl1pPr>
          </a:lstStyle>
          <a:p>
            <a:pPr>
              <a:defRPr/>
            </a:pPr>
            <a:endParaRPr lang="nl-NL"/>
          </a:p>
        </p:txBody>
      </p:sp>
      <p:sp>
        <p:nvSpPr>
          <p:cNvPr id="10" name="Slide Number Placeholder 5">
            <a:extLst>
              <a:ext uri="{FF2B5EF4-FFF2-40B4-BE49-F238E27FC236}">
                <a16:creationId xmlns:a16="http://schemas.microsoft.com/office/drawing/2014/main" id="{34BC2EE5-08C9-4A3A-95A8-96A2645AE245}"/>
              </a:ext>
            </a:extLst>
          </p:cNvPr>
          <p:cNvSpPr>
            <a:spLocks noGrp="1"/>
          </p:cNvSpPr>
          <p:nvPr>
            <p:ph type="sldNum" sz="quarter" idx="12"/>
          </p:nvPr>
        </p:nvSpPr>
        <p:spPr>
          <a:xfrm>
            <a:off x="860425" y="2508250"/>
            <a:ext cx="1189038" cy="720725"/>
          </a:xfrm>
        </p:spPr>
        <p:txBody>
          <a:bodyPr/>
          <a:lstStyle>
            <a:lvl1pPr>
              <a:defRPr sz="2800" smtClean="0"/>
            </a:lvl1pPr>
          </a:lstStyle>
          <a:p>
            <a:pPr>
              <a:defRPr/>
            </a:pPr>
            <a:fld id="{E8C0CF7D-D11C-4F1E-97D8-CEAD4D690FDB}" type="slidenum">
              <a:rPr lang="nl-NL"/>
              <a:pPr>
                <a:defRPr/>
              </a:pPr>
              <a:t>‹nr.›</a:t>
            </a:fld>
            <a:endParaRPr lang="nl-NL"/>
          </a:p>
        </p:txBody>
      </p:sp>
    </p:spTree>
    <p:extLst>
      <p:ext uri="{BB962C8B-B14F-4D97-AF65-F5344CB8AC3E}">
        <p14:creationId xmlns:p14="http://schemas.microsoft.com/office/powerpoint/2010/main" val="688641297"/>
      </p:ext>
    </p:extLst>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914400" y="2194560"/>
            <a:ext cx="48768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89624" y="2194560"/>
            <a:ext cx="48768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a:extLst>
              <a:ext uri="{FF2B5EF4-FFF2-40B4-BE49-F238E27FC236}">
                <a16:creationId xmlns:a16="http://schemas.microsoft.com/office/drawing/2014/main" id="{4268E554-9D54-494D-96BF-FB1F0BCDCE92}"/>
              </a:ext>
            </a:extLst>
          </p:cNvPr>
          <p:cNvSpPr>
            <a:spLocks noGrp="1"/>
          </p:cNvSpPr>
          <p:nvPr>
            <p:ph type="dt" sz="half" idx="10"/>
          </p:nvPr>
        </p:nvSpPr>
        <p:spPr/>
        <p:txBody>
          <a:bodyPr/>
          <a:lstStyle>
            <a:lvl1pPr>
              <a:defRPr/>
            </a:lvl1pPr>
          </a:lstStyle>
          <a:p>
            <a:pPr>
              <a:defRPr/>
            </a:pPr>
            <a:fld id="{DD0B3911-D350-4ED1-988D-2BECA60A31CA}" type="datetimeFigureOut">
              <a:rPr lang="nl-NL"/>
              <a:pPr>
                <a:defRPr/>
              </a:pPr>
              <a:t>8-2-2022</a:t>
            </a:fld>
            <a:endParaRPr lang="nl-NL"/>
          </a:p>
        </p:txBody>
      </p:sp>
      <p:sp>
        <p:nvSpPr>
          <p:cNvPr id="6" name="Footer Placeholder 5">
            <a:extLst>
              <a:ext uri="{FF2B5EF4-FFF2-40B4-BE49-F238E27FC236}">
                <a16:creationId xmlns:a16="http://schemas.microsoft.com/office/drawing/2014/main" id="{DFB2CD01-2EC8-4EBA-8BF7-382ED7FFA57A}"/>
              </a:ext>
            </a:extLst>
          </p:cNvPr>
          <p:cNvSpPr>
            <a:spLocks noGrp="1"/>
          </p:cNvSpPr>
          <p:nvPr>
            <p:ph type="ftr" sz="quarter" idx="11"/>
          </p:nvPr>
        </p:nvSpPr>
        <p:spPr/>
        <p:txBody>
          <a:bodyPr/>
          <a:lstStyle>
            <a:lvl1pPr>
              <a:defRPr/>
            </a:lvl1pPr>
          </a:lstStyle>
          <a:p>
            <a:pPr>
              <a:defRPr/>
            </a:pPr>
            <a:endParaRPr lang="nl-NL"/>
          </a:p>
        </p:txBody>
      </p:sp>
      <p:sp>
        <p:nvSpPr>
          <p:cNvPr id="7" name="Slide Number Placeholder 6">
            <a:extLst>
              <a:ext uri="{FF2B5EF4-FFF2-40B4-BE49-F238E27FC236}">
                <a16:creationId xmlns:a16="http://schemas.microsoft.com/office/drawing/2014/main" id="{AE7A3A02-EB97-464B-BADF-D95673E3A5DF}"/>
              </a:ext>
            </a:extLst>
          </p:cNvPr>
          <p:cNvSpPr>
            <a:spLocks noGrp="1"/>
          </p:cNvSpPr>
          <p:nvPr>
            <p:ph type="sldNum" sz="quarter" idx="12"/>
          </p:nvPr>
        </p:nvSpPr>
        <p:spPr/>
        <p:txBody>
          <a:bodyPr/>
          <a:lstStyle>
            <a:lvl1pPr>
              <a:defRPr/>
            </a:lvl1pPr>
          </a:lstStyle>
          <a:p>
            <a:pPr>
              <a:defRPr/>
            </a:pPr>
            <a:fld id="{3666BBDC-91EA-4CD2-8C76-710604CEBAAC}" type="slidenum">
              <a:rPr lang="nl-NL"/>
              <a:pPr>
                <a:defRPr/>
              </a:pPr>
              <a:t>‹nr.›</a:t>
            </a:fld>
            <a:endParaRPr lang="nl-NL"/>
          </a:p>
        </p:txBody>
      </p:sp>
    </p:spTree>
    <p:extLst>
      <p:ext uri="{BB962C8B-B14F-4D97-AF65-F5344CB8AC3E}">
        <p14:creationId xmlns:p14="http://schemas.microsoft.com/office/powerpoint/2010/main" val="2390252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914400" y="2048256"/>
            <a:ext cx="48768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914400" y="2743200"/>
            <a:ext cx="48768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427724" y="2048256"/>
            <a:ext cx="48768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427724" y="2743200"/>
            <a:ext cx="48768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a:extLst>
              <a:ext uri="{FF2B5EF4-FFF2-40B4-BE49-F238E27FC236}">
                <a16:creationId xmlns:a16="http://schemas.microsoft.com/office/drawing/2014/main" id="{DDF0E166-FB77-4ECE-B485-9E14F311864E}"/>
              </a:ext>
            </a:extLst>
          </p:cNvPr>
          <p:cNvSpPr>
            <a:spLocks noGrp="1"/>
          </p:cNvSpPr>
          <p:nvPr>
            <p:ph type="dt" sz="half" idx="10"/>
          </p:nvPr>
        </p:nvSpPr>
        <p:spPr/>
        <p:txBody>
          <a:bodyPr/>
          <a:lstStyle>
            <a:lvl1pPr>
              <a:defRPr/>
            </a:lvl1pPr>
          </a:lstStyle>
          <a:p>
            <a:pPr>
              <a:defRPr/>
            </a:pPr>
            <a:fld id="{67FBB901-E67E-4FE8-9F9E-C3842F50EC33}" type="datetimeFigureOut">
              <a:rPr lang="en-US"/>
              <a:pPr>
                <a:defRPr/>
              </a:pPr>
              <a:t>2/8/2022</a:t>
            </a:fld>
            <a:endParaRPr lang="en-US" dirty="0"/>
          </a:p>
        </p:txBody>
      </p:sp>
      <p:sp>
        <p:nvSpPr>
          <p:cNvPr id="8" name="Footer Placeholder 4">
            <a:extLst>
              <a:ext uri="{FF2B5EF4-FFF2-40B4-BE49-F238E27FC236}">
                <a16:creationId xmlns:a16="http://schemas.microsoft.com/office/drawing/2014/main" id="{EF489872-CF05-41E6-99ED-789D05FC074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4960BF5-1352-4414-B911-5F7E57C6E604}"/>
              </a:ext>
            </a:extLst>
          </p:cNvPr>
          <p:cNvSpPr>
            <a:spLocks noGrp="1"/>
          </p:cNvSpPr>
          <p:nvPr>
            <p:ph type="sldNum" sz="quarter" idx="12"/>
          </p:nvPr>
        </p:nvSpPr>
        <p:spPr/>
        <p:txBody>
          <a:bodyPr/>
          <a:lstStyle>
            <a:lvl1pPr>
              <a:defRPr/>
            </a:lvl1pPr>
          </a:lstStyle>
          <a:p>
            <a:pPr>
              <a:defRPr/>
            </a:pPr>
            <a:fld id="{75D2D8FF-B1ED-4108-B4EE-68E09A4FC524}" type="slidenum">
              <a:rPr lang="en-US"/>
              <a:pPr>
                <a:defRPr/>
              </a:pPr>
              <a:t>‹nr.›</a:t>
            </a:fld>
            <a:endParaRPr lang="en-US" dirty="0"/>
          </a:p>
        </p:txBody>
      </p:sp>
    </p:spTree>
    <p:extLst>
      <p:ext uri="{BB962C8B-B14F-4D97-AF65-F5344CB8AC3E}">
        <p14:creationId xmlns:p14="http://schemas.microsoft.com/office/powerpoint/2010/main" val="427573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stijl te bewerken</a:t>
            </a:r>
            <a:endParaRPr lang="en-US" dirty="0"/>
          </a:p>
        </p:txBody>
      </p:sp>
      <p:sp>
        <p:nvSpPr>
          <p:cNvPr id="3" name="Date Placeholder 2">
            <a:extLst>
              <a:ext uri="{FF2B5EF4-FFF2-40B4-BE49-F238E27FC236}">
                <a16:creationId xmlns:a16="http://schemas.microsoft.com/office/drawing/2014/main" id="{3F6E2D06-A13D-4BAC-93A8-E059B45B686E}"/>
              </a:ext>
            </a:extLst>
          </p:cNvPr>
          <p:cNvSpPr>
            <a:spLocks noGrp="1"/>
          </p:cNvSpPr>
          <p:nvPr>
            <p:ph type="dt" sz="half" idx="10"/>
          </p:nvPr>
        </p:nvSpPr>
        <p:spPr/>
        <p:txBody>
          <a:bodyPr/>
          <a:lstStyle>
            <a:lvl1pPr>
              <a:defRPr smtClean="0">
                <a:solidFill>
                  <a:schemeClr val="accent1">
                    <a:lumMod val="50000"/>
                  </a:schemeClr>
                </a:solidFill>
              </a:defRPr>
            </a:lvl1pPr>
          </a:lstStyle>
          <a:p>
            <a:pPr>
              <a:defRPr/>
            </a:pPr>
            <a:fld id="{F87E5FDF-D0A1-4574-872E-24CA4C440930}" type="datetimeFigureOut">
              <a:rPr lang="nl-NL"/>
              <a:pPr>
                <a:defRPr/>
              </a:pPr>
              <a:t>8-2-2022</a:t>
            </a:fld>
            <a:endParaRPr lang="nl-NL"/>
          </a:p>
        </p:txBody>
      </p:sp>
      <p:sp>
        <p:nvSpPr>
          <p:cNvPr id="4" name="Footer Placeholder 3">
            <a:extLst>
              <a:ext uri="{FF2B5EF4-FFF2-40B4-BE49-F238E27FC236}">
                <a16:creationId xmlns:a16="http://schemas.microsoft.com/office/drawing/2014/main" id="{72AAE30A-D996-4108-A1D5-A05C91F016DA}"/>
              </a:ext>
            </a:extLst>
          </p:cNvPr>
          <p:cNvSpPr>
            <a:spLocks noGrp="1"/>
          </p:cNvSpPr>
          <p:nvPr>
            <p:ph type="ftr" sz="quarter" idx="11"/>
          </p:nvPr>
        </p:nvSpPr>
        <p:spPr/>
        <p:txBody>
          <a:bodyPr/>
          <a:lstStyle>
            <a:lvl1pPr>
              <a:defRPr>
                <a:solidFill>
                  <a:schemeClr val="accent1">
                    <a:lumMod val="50000"/>
                  </a:schemeClr>
                </a:solidFill>
              </a:defRPr>
            </a:lvl1pPr>
          </a:lstStyle>
          <a:p>
            <a:pPr>
              <a:defRPr/>
            </a:pPr>
            <a:endParaRPr lang="nl-NL"/>
          </a:p>
        </p:txBody>
      </p:sp>
      <p:sp>
        <p:nvSpPr>
          <p:cNvPr id="5" name="Slide Number Placeholder 4">
            <a:extLst>
              <a:ext uri="{FF2B5EF4-FFF2-40B4-BE49-F238E27FC236}">
                <a16:creationId xmlns:a16="http://schemas.microsoft.com/office/drawing/2014/main" id="{7744A24F-E5F7-4D17-8741-1ED3499898C9}"/>
              </a:ext>
            </a:extLst>
          </p:cNvPr>
          <p:cNvSpPr>
            <a:spLocks noGrp="1"/>
          </p:cNvSpPr>
          <p:nvPr>
            <p:ph type="sldNum" sz="quarter" idx="12"/>
          </p:nvPr>
        </p:nvSpPr>
        <p:spPr/>
        <p:txBody>
          <a:bodyPr/>
          <a:lstStyle>
            <a:lvl1pPr>
              <a:defRPr/>
            </a:lvl1pPr>
          </a:lstStyle>
          <a:p>
            <a:pPr>
              <a:defRPr/>
            </a:pPr>
            <a:fld id="{2FF0FA15-CF65-4592-9EB0-886579679C90}" type="slidenum">
              <a:rPr lang="nl-NL"/>
              <a:pPr>
                <a:defRPr/>
              </a:pPr>
              <a:t>‹nr.›</a:t>
            </a:fld>
            <a:endParaRPr lang="nl-NL"/>
          </a:p>
        </p:txBody>
      </p:sp>
    </p:spTree>
    <p:extLst>
      <p:ext uri="{BB962C8B-B14F-4D97-AF65-F5344CB8AC3E}">
        <p14:creationId xmlns:p14="http://schemas.microsoft.com/office/powerpoint/2010/main" val="2387808380"/>
      </p:ext>
    </p:extLst>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CF08B0-FC77-40CA-A7AB-35CE1E8B5E9C}"/>
              </a:ext>
            </a:extLst>
          </p:cNvPr>
          <p:cNvSpPr>
            <a:spLocks noGrp="1"/>
          </p:cNvSpPr>
          <p:nvPr>
            <p:ph type="dt" sz="half" idx="10"/>
          </p:nvPr>
        </p:nvSpPr>
        <p:spPr/>
        <p:txBody>
          <a:bodyPr/>
          <a:lstStyle>
            <a:lvl1pPr>
              <a:defRPr/>
            </a:lvl1pPr>
          </a:lstStyle>
          <a:p>
            <a:pPr>
              <a:defRPr/>
            </a:pPr>
            <a:fld id="{40D0DB09-24A6-400C-8C7C-5BA8FE209E72}" type="datetimeFigureOut">
              <a:rPr lang="nl-NL"/>
              <a:pPr>
                <a:defRPr/>
              </a:pPr>
              <a:t>8-2-2022</a:t>
            </a:fld>
            <a:endParaRPr lang="nl-NL"/>
          </a:p>
        </p:txBody>
      </p:sp>
      <p:sp>
        <p:nvSpPr>
          <p:cNvPr id="3" name="Footer Placeholder 2">
            <a:extLst>
              <a:ext uri="{FF2B5EF4-FFF2-40B4-BE49-F238E27FC236}">
                <a16:creationId xmlns:a16="http://schemas.microsoft.com/office/drawing/2014/main" id="{5B22E759-8845-44E4-AE1B-338EC73052BC}"/>
              </a:ext>
            </a:extLst>
          </p:cNvPr>
          <p:cNvSpPr>
            <a:spLocks noGrp="1"/>
          </p:cNvSpPr>
          <p:nvPr>
            <p:ph type="ftr" sz="quarter" idx="11"/>
          </p:nvPr>
        </p:nvSpPr>
        <p:spPr/>
        <p:txBody>
          <a:bodyPr/>
          <a:lstStyle>
            <a:lvl1pPr>
              <a:defRPr/>
            </a:lvl1pPr>
          </a:lstStyle>
          <a:p>
            <a:pPr>
              <a:defRPr/>
            </a:pPr>
            <a:endParaRPr lang="nl-NL"/>
          </a:p>
        </p:txBody>
      </p:sp>
      <p:sp>
        <p:nvSpPr>
          <p:cNvPr id="4" name="Slide Number Placeholder 3">
            <a:extLst>
              <a:ext uri="{FF2B5EF4-FFF2-40B4-BE49-F238E27FC236}">
                <a16:creationId xmlns:a16="http://schemas.microsoft.com/office/drawing/2014/main" id="{46AEBB78-F601-433C-A943-609ED431F4FC}"/>
              </a:ext>
            </a:extLst>
          </p:cNvPr>
          <p:cNvSpPr>
            <a:spLocks noGrp="1"/>
          </p:cNvSpPr>
          <p:nvPr>
            <p:ph type="sldNum" sz="quarter" idx="12"/>
          </p:nvPr>
        </p:nvSpPr>
        <p:spPr/>
        <p:txBody>
          <a:bodyPr/>
          <a:lstStyle>
            <a:lvl1pPr>
              <a:defRPr/>
            </a:lvl1pPr>
          </a:lstStyle>
          <a:p>
            <a:pPr>
              <a:defRPr/>
            </a:pPr>
            <a:fld id="{9FC79114-180D-4402-9908-12EAD94B42F6}" type="slidenum">
              <a:rPr lang="nl-NL"/>
              <a:pPr>
                <a:defRPr/>
              </a:pPr>
              <a:t>‹nr.›</a:t>
            </a:fld>
            <a:endParaRPr lang="nl-NL"/>
          </a:p>
        </p:txBody>
      </p:sp>
    </p:spTree>
    <p:extLst>
      <p:ext uri="{BB962C8B-B14F-4D97-AF65-F5344CB8AC3E}">
        <p14:creationId xmlns:p14="http://schemas.microsoft.com/office/powerpoint/2010/main" val="3717425119"/>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B4CCFEB-A8EE-4145-AEC0-2DCA627DFE43}"/>
              </a:ext>
            </a:extLst>
          </p:cNvPr>
          <p:cNvSpPr/>
          <p:nvPr/>
        </p:nvSpPr>
        <p:spPr>
          <a:xfrm>
            <a:off x="8303741" y="2"/>
            <a:ext cx="3888259" cy="6857999"/>
          </a:xfrm>
          <a:prstGeom prst="rect">
            <a:avLst/>
          </a:prstGeom>
          <a:blipFill dpi="0" rotWithShape="1">
            <a:blip r:embed="rId2">
              <a:alphaModFix amt="6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1">
            <a:extLst>
              <a:ext uri="{FF2B5EF4-FFF2-40B4-BE49-F238E27FC236}">
                <a16:creationId xmlns:a16="http://schemas.microsoft.com/office/drawing/2014/main" id="{DA258E32-EB39-4789-A9A4-682F3840978A}"/>
              </a:ext>
            </a:extLst>
          </p:cNvPr>
          <p:cNvGrpSpPr>
            <a:grpSpLocks/>
          </p:cNvGrpSpPr>
          <p:nvPr/>
        </p:nvGrpSpPr>
        <p:grpSpPr bwMode="auto">
          <a:xfrm>
            <a:off x="11363325" y="6254750"/>
            <a:ext cx="523875" cy="393700"/>
            <a:chOff x="8532189" y="5068824"/>
            <a:chExt cx="393192" cy="393192"/>
          </a:xfrm>
        </p:grpSpPr>
        <p:sp>
          <p:nvSpPr>
            <p:cNvPr id="7" name="Oval 12">
              <a:extLst>
                <a:ext uri="{FF2B5EF4-FFF2-40B4-BE49-F238E27FC236}">
                  <a16:creationId xmlns:a16="http://schemas.microsoft.com/office/drawing/2014/main" id="{253D4B6D-5D51-4D71-9C32-EFBA5F42215F}"/>
                </a:ext>
              </a:extLst>
            </p:cNvPr>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13">
              <a:extLst>
                <a:ext uri="{FF2B5EF4-FFF2-40B4-BE49-F238E27FC236}">
                  <a16:creationId xmlns:a16="http://schemas.microsoft.com/office/drawing/2014/main" id="{CA35E79C-6CCA-4724-93F1-F81BB1828F82}"/>
                </a:ext>
              </a:extLst>
            </p:cNvPr>
            <p:cNvSpPr>
              <a:spLocks noChangeAspect="1"/>
            </p:cNvSpPr>
            <p:nvPr/>
          </p:nvSpPr>
          <p:spPr bwMode="auto">
            <a:xfrm>
              <a:off x="8568766" y="5105400"/>
              <a:ext cx="320039" cy="320040"/>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a:p>
          </p:txBody>
        </p:sp>
      </p:grpSp>
      <p:sp>
        <p:nvSpPr>
          <p:cNvPr id="2" name="Title 1"/>
          <p:cNvSpPr>
            <a:spLocks noGrp="1"/>
          </p:cNvSpPr>
          <p:nvPr>
            <p:ph type="title"/>
          </p:nvPr>
        </p:nvSpPr>
        <p:spPr>
          <a:xfrm>
            <a:off x="8549640" y="685800"/>
            <a:ext cx="3200400" cy="1737360"/>
          </a:xfrm>
        </p:spPr>
        <p:txBody>
          <a:bodyPr anchor="b"/>
          <a:lstStyle>
            <a:lvl1pPr>
              <a:defRPr sz="2800" b="0"/>
            </a:lvl1pPr>
          </a:lstStyle>
          <a:p>
            <a:r>
              <a:rPr lang="nl-NL"/>
              <a:t>Klik om stijl te bewerken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9" name="Date Placeholder 8">
            <a:extLst>
              <a:ext uri="{FF2B5EF4-FFF2-40B4-BE49-F238E27FC236}">
                <a16:creationId xmlns:a16="http://schemas.microsoft.com/office/drawing/2014/main" id="{C3CFF434-2B01-4472-9980-3E6C8379489A}"/>
              </a:ext>
            </a:extLst>
          </p:cNvPr>
          <p:cNvSpPr>
            <a:spLocks noGrp="1"/>
          </p:cNvSpPr>
          <p:nvPr>
            <p:ph type="dt" sz="half" idx="10"/>
          </p:nvPr>
        </p:nvSpPr>
        <p:spPr/>
        <p:txBody>
          <a:bodyPr/>
          <a:lstStyle>
            <a:lvl1pPr>
              <a:defRPr/>
            </a:lvl1pPr>
          </a:lstStyle>
          <a:p>
            <a:pPr>
              <a:defRPr/>
            </a:pPr>
            <a:fld id="{8A63C1C2-3FDD-4736-9C6B-CAA044916893}" type="datetimeFigureOut">
              <a:rPr lang="nl-NL"/>
              <a:pPr>
                <a:defRPr/>
              </a:pPr>
              <a:t>8-2-2022</a:t>
            </a:fld>
            <a:endParaRPr lang="nl-NL"/>
          </a:p>
        </p:txBody>
      </p:sp>
      <p:sp>
        <p:nvSpPr>
          <p:cNvPr id="10" name="Footer Placeholder 9">
            <a:extLst>
              <a:ext uri="{FF2B5EF4-FFF2-40B4-BE49-F238E27FC236}">
                <a16:creationId xmlns:a16="http://schemas.microsoft.com/office/drawing/2014/main" id="{AC63E923-23BA-43AE-A6BD-330DD1DCA751}"/>
              </a:ext>
            </a:extLst>
          </p:cNvPr>
          <p:cNvSpPr>
            <a:spLocks noGrp="1"/>
          </p:cNvSpPr>
          <p:nvPr>
            <p:ph type="ftr" sz="quarter" idx="11"/>
          </p:nvPr>
        </p:nvSpPr>
        <p:spPr/>
        <p:txBody>
          <a:bodyPr/>
          <a:lstStyle>
            <a:lvl1pPr>
              <a:defRPr/>
            </a:lvl1pPr>
          </a:lstStyle>
          <a:p>
            <a:pPr>
              <a:defRPr/>
            </a:pPr>
            <a:endParaRPr lang="nl-NL"/>
          </a:p>
        </p:txBody>
      </p:sp>
      <p:sp>
        <p:nvSpPr>
          <p:cNvPr id="11" name="Slide Number Placeholder 10">
            <a:extLst>
              <a:ext uri="{FF2B5EF4-FFF2-40B4-BE49-F238E27FC236}">
                <a16:creationId xmlns:a16="http://schemas.microsoft.com/office/drawing/2014/main" id="{10927F6E-6ECC-4E0A-BB59-F6E85E6FBA50}"/>
              </a:ext>
            </a:extLst>
          </p:cNvPr>
          <p:cNvSpPr>
            <a:spLocks noGrp="1"/>
          </p:cNvSpPr>
          <p:nvPr>
            <p:ph type="sldNum" sz="quarter" idx="12"/>
          </p:nvPr>
        </p:nvSpPr>
        <p:spPr/>
        <p:txBody>
          <a:bodyPr/>
          <a:lstStyle>
            <a:lvl1pPr>
              <a:defRPr/>
            </a:lvl1pPr>
          </a:lstStyle>
          <a:p>
            <a:pPr>
              <a:defRPr/>
            </a:pPr>
            <a:fld id="{ED52A433-A740-49C6-A66D-BAC6DDDB8BB5}" type="slidenum">
              <a:rPr lang="nl-NL"/>
              <a:pPr>
                <a:defRPr/>
              </a:pPr>
              <a:t>‹nr.›</a:t>
            </a:fld>
            <a:endParaRPr lang="nl-NL"/>
          </a:p>
        </p:txBody>
      </p:sp>
    </p:spTree>
    <p:extLst>
      <p:ext uri="{BB962C8B-B14F-4D97-AF65-F5344CB8AC3E}">
        <p14:creationId xmlns:p14="http://schemas.microsoft.com/office/powerpoint/2010/main" val="2542712185"/>
      </p:ext>
    </p:extLst>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FC32C5CC-2A06-4161-B8A9-0607D8515B3F}"/>
              </a:ext>
            </a:extLst>
          </p:cNvPr>
          <p:cNvSpPr/>
          <p:nvPr/>
        </p:nvSpPr>
        <p:spPr>
          <a:xfrm>
            <a:off x="8303741" y="2"/>
            <a:ext cx="3888259" cy="6857999"/>
          </a:xfrm>
          <a:prstGeom prst="rect">
            <a:avLst/>
          </a:prstGeom>
          <a:blipFill dpi="0" rotWithShape="1">
            <a:blip r:embed="rId2">
              <a:alphaModFix amt="6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1">
            <a:extLst>
              <a:ext uri="{FF2B5EF4-FFF2-40B4-BE49-F238E27FC236}">
                <a16:creationId xmlns:a16="http://schemas.microsoft.com/office/drawing/2014/main" id="{D2C5FD8A-89B1-4DEC-B229-ABF16A873017}"/>
              </a:ext>
            </a:extLst>
          </p:cNvPr>
          <p:cNvGrpSpPr>
            <a:grpSpLocks/>
          </p:cNvGrpSpPr>
          <p:nvPr/>
        </p:nvGrpSpPr>
        <p:grpSpPr bwMode="auto">
          <a:xfrm>
            <a:off x="11363325" y="6254750"/>
            <a:ext cx="523875" cy="393700"/>
            <a:chOff x="8532189" y="5068824"/>
            <a:chExt cx="393192" cy="393192"/>
          </a:xfrm>
        </p:grpSpPr>
        <p:sp>
          <p:nvSpPr>
            <p:cNvPr id="7" name="Oval 12">
              <a:extLst>
                <a:ext uri="{FF2B5EF4-FFF2-40B4-BE49-F238E27FC236}">
                  <a16:creationId xmlns:a16="http://schemas.microsoft.com/office/drawing/2014/main" id="{699DCCFC-AC89-4ACD-BF5A-DBB22988D474}"/>
                </a:ext>
              </a:extLst>
            </p:cNvPr>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13">
              <a:extLst>
                <a:ext uri="{FF2B5EF4-FFF2-40B4-BE49-F238E27FC236}">
                  <a16:creationId xmlns:a16="http://schemas.microsoft.com/office/drawing/2014/main" id="{11B1CDCB-DE48-4D71-BA3B-7F112D296713}"/>
                </a:ext>
              </a:extLst>
            </p:cNvPr>
            <p:cNvSpPr>
              <a:spLocks noChangeAspect="1"/>
            </p:cNvSpPr>
            <p:nvPr/>
          </p:nvSpPr>
          <p:spPr bwMode="auto">
            <a:xfrm>
              <a:off x="8568766" y="5105400"/>
              <a:ext cx="320039" cy="320040"/>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a:p>
          </p:txBody>
        </p:sp>
      </p:grpSp>
      <p:sp>
        <p:nvSpPr>
          <p:cNvPr id="2" name="Title 1"/>
          <p:cNvSpPr>
            <a:spLocks noGrp="1"/>
          </p:cNvSpPr>
          <p:nvPr>
            <p:ph type="title"/>
          </p:nvPr>
        </p:nvSpPr>
        <p:spPr>
          <a:xfrm>
            <a:off x="8549640" y="685800"/>
            <a:ext cx="3200400" cy="1737360"/>
          </a:xfrm>
        </p:spPr>
        <p:txBody>
          <a:bodyPr anchor="b"/>
          <a:lstStyle>
            <a:lvl1pPr>
              <a:defRPr sz="2800" b="0"/>
            </a:lvl1pPr>
          </a:lstStyle>
          <a:p>
            <a:r>
              <a:rPr lang="nl-NL"/>
              <a:t>Klik om stijl te bewerken</a:t>
            </a:r>
            <a:endParaRPr lang="en-US" dirty="0"/>
          </a:p>
        </p:txBody>
      </p:sp>
      <p:sp>
        <p:nvSpPr>
          <p:cNvPr id="3" name="Picture Placeholder 2"/>
          <p:cNvSpPr>
            <a:spLocks noGrp="1" noChangeAspect="1"/>
          </p:cNvSpPr>
          <p:nvPr>
            <p:ph type="pic" idx="1"/>
          </p:nvPr>
        </p:nvSpPr>
        <p:spPr>
          <a:xfrm>
            <a:off x="1" y="0"/>
            <a:ext cx="8303740" cy="6858000"/>
          </a:xfrm>
          <a:solidFill>
            <a:schemeClr val="tx2">
              <a:lumMod val="20000"/>
              <a:lumOff val="80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9" name="Date Placeholder 7">
            <a:extLst>
              <a:ext uri="{FF2B5EF4-FFF2-40B4-BE49-F238E27FC236}">
                <a16:creationId xmlns:a16="http://schemas.microsoft.com/office/drawing/2014/main" id="{34EDFE91-8590-4953-AC6F-FC1EDF0484AF}"/>
              </a:ext>
            </a:extLst>
          </p:cNvPr>
          <p:cNvSpPr>
            <a:spLocks noGrp="1"/>
          </p:cNvSpPr>
          <p:nvPr>
            <p:ph type="dt" sz="half" idx="10"/>
          </p:nvPr>
        </p:nvSpPr>
        <p:spPr/>
        <p:txBody>
          <a:bodyPr/>
          <a:lstStyle>
            <a:lvl1pPr>
              <a:defRPr/>
            </a:lvl1pPr>
          </a:lstStyle>
          <a:p>
            <a:pPr>
              <a:defRPr/>
            </a:pPr>
            <a:fld id="{6AD70676-291B-4082-8242-18ED1BDC7302}" type="datetimeFigureOut">
              <a:rPr lang="nl-NL"/>
              <a:pPr>
                <a:defRPr/>
              </a:pPr>
              <a:t>8-2-2022</a:t>
            </a:fld>
            <a:endParaRPr lang="nl-NL"/>
          </a:p>
        </p:txBody>
      </p:sp>
      <p:sp>
        <p:nvSpPr>
          <p:cNvPr id="10" name="Slide Number Placeholder 9">
            <a:extLst>
              <a:ext uri="{FF2B5EF4-FFF2-40B4-BE49-F238E27FC236}">
                <a16:creationId xmlns:a16="http://schemas.microsoft.com/office/drawing/2014/main" id="{DC92226B-3E88-4436-A361-A1EA931D7566}"/>
              </a:ext>
            </a:extLst>
          </p:cNvPr>
          <p:cNvSpPr>
            <a:spLocks noGrp="1"/>
          </p:cNvSpPr>
          <p:nvPr>
            <p:ph type="sldNum" sz="quarter" idx="11"/>
          </p:nvPr>
        </p:nvSpPr>
        <p:spPr/>
        <p:txBody>
          <a:bodyPr/>
          <a:lstStyle>
            <a:lvl1pPr>
              <a:defRPr/>
            </a:lvl1pPr>
          </a:lstStyle>
          <a:p>
            <a:pPr>
              <a:defRPr/>
            </a:pPr>
            <a:fld id="{D841E25A-7E9D-4460-95C1-1777FAE7E98E}" type="slidenum">
              <a:rPr lang="nl-NL"/>
              <a:pPr>
                <a:defRPr/>
              </a:pPr>
              <a:t>‹nr.›</a:t>
            </a:fld>
            <a:endParaRPr lang="nl-NL"/>
          </a:p>
        </p:txBody>
      </p:sp>
    </p:spTree>
    <p:extLst>
      <p:ext uri="{BB962C8B-B14F-4D97-AF65-F5344CB8AC3E}">
        <p14:creationId xmlns:p14="http://schemas.microsoft.com/office/powerpoint/2010/main" val="3646063206"/>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1">
            <a:extLst>
              <a:ext uri="{FF2B5EF4-FFF2-40B4-BE49-F238E27FC236}">
                <a16:creationId xmlns:a16="http://schemas.microsoft.com/office/drawing/2014/main" id="{BB9D94AD-D166-48BE-A2AB-3D49A8E93E94}"/>
              </a:ext>
            </a:extLst>
          </p:cNvPr>
          <p:cNvGrpSpPr>
            <a:grpSpLocks/>
          </p:cNvGrpSpPr>
          <p:nvPr/>
        </p:nvGrpSpPr>
        <p:grpSpPr bwMode="auto">
          <a:xfrm>
            <a:off x="11363325" y="6254750"/>
            <a:ext cx="523875" cy="393700"/>
            <a:chOff x="8532189" y="5068824"/>
            <a:chExt cx="393192" cy="393192"/>
          </a:xfrm>
        </p:grpSpPr>
        <p:sp>
          <p:nvSpPr>
            <p:cNvPr id="8" name="Oval 7">
              <a:extLst>
                <a:ext uri="{FF2B5EF4-FFF2-40B4-BE49-F238E27FC236}">
                  <a16:creationId xmlns:a16="http://schemas.microsoft.com/office/drawing/2014/main" id="{2684D1FD-73EA-48EA-A40B-A595B51A9E72}"/>
                </a:ext>
              </a:extLst>
            </p:cNvPr>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1035" name="Oval 8">
              <a:extLst>
                <a:ext uri="{FF2B5EF4-FFF2-40B4-BE49-F238E27FC236}">
                  <a16:creationId xmlns:a16="http://schemas.microsoft.com/office/drawing/2014/main" id="{FBE6E263-EA5B-4BC3-819D-7F32DC795996}"/>
                </a:ext>
              </a:extLst>
            </p:cNvPr>
            <p:cNvSpPr>
              <a:spLocks noChangeAspect="1"/>
            </p:cNvSpPr>
            <p:nvPr/>
          </p:nvSpPr>
          <p:spPr bwMode="auto">
            <a:xfrm>
              <a:off x="8568766" y="5105400"/>
              <a:ext cx="320039" cy="320040"/>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a:p>
          </p:txBody>
        </p:sp>
      </p:grpSp>
      <p:sp>
        <p:nvSpPr>
          <p:cNvPr id="2" name="Title Placeholder 1">
            <a:extLst>
              <a:ext uri="{FF2B5EF4-FFF2-40B4-BE49-F238E27FC236}">
                <a16:creationId xmlns:a16="http://schemas.microsoft.com/office/drawing/2014/main" id="{B8FA0102-77EC-465C-8A11-15034B67E224}"/>
              </a:ext>
            </a:extLst>
          </p:cNvPr>
          <p:cNvSpPr>
            <a:spLocks noGrp="1"/>
          </p:cNvSpPr>
          <p:nvPr>
            <p:ph type="title"/>
          </p:nvPr>
        </p:nvSpPr>
        <p:spPr>
          <a:xfrm>
            <a:off x="914400" y="484188"/>
            <a:ext cx="10363200" cy="1609725"/>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1028" name="Text Placeholder 2">
            <a:extLst>
              <a:ext uri="{FF2B5EF4-FFF2-40B4-BE49-F238E27FC236}">
                <a16:creationId xmlns:a16="http://schemas.microsoft.com/office/drawing/2014/main" id="{3F4E9F78-784D-4BFD-9162-59295957EC27}"/>
              </a:ext>
            </a:extLst>
          </p:cNvPr>
          <p:cNvSpPr>
            <a:spLocks noGrp="1" noChangeArrowheads="1"/>
          </p:cNvSpPr>
          <p:nvPr>
            <p:ph type="body" idx="1"/>
          </p:nvPr>
        </p:nvSpPr>
        <p:spPr bwMode="auto">
          <a:xfrm>
            <a:off x="914400" y="2120900"/>
            <a:ext cx="103632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Klikken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4" name="Date Placeholder 3">
            <a:extLst>
              <a:ext uri="{FF2B5EF4-FFF2-40B4-BE49-F238E27FC236}">
                <a16:creationId xmlns:a16="http://schemas.microsoft.com/office/drawing/2014/main" id="{1A08C022-69C7-41AA-ADE7-2B05449AC0DC}"/>
              </a:ext>
            </a:extLst>
          </p:cNvPr>
          <p:cNvSpPr>
            <a:spLocks noGrp="1"/>
          </p:cNvSpPr>
          <p:nvPr>
            <p:ph type="dt" sz="half" idx="2"/>
          </p:nvPr>
        </p:nvSpPr>
        <p:spPr>
          <a:xfrm>
            <a:off x="7989888" y="6272213"/>
            <a:ext cx="3273425" cy="365125"/>
          </a:xfrm>
          <a:prstGeom prst="rect">
            <a:avLst/>
          </a:prstGeom>
        </p:spPr>
        <p:txBody>
          <a:bodyPr vert="horz" lIns="91440" tIns="45720" rIns="91440" bIns="45720" rtlCol="0" anchor="ctr"/>
          <a:lstStyle>
            <a:lvl1pPr algn="r" eaLnBrk="1" fontAlgn="auto" hangingPunct="1">
              <a:spcBef>
                <a:spcPts val="0"/>
              </a:spcBef>
              <a:spcAft>
                <a:spcPts val="0"/>
              </a:spcAft>
              <a:defRPr sz="1000" smtClean="0">
                <a:solidFill>
                  <a:schemeClr val="accent1">
                    <a:lumMod val="50000"/>
                  </a:schemeClr>
                </a:solidFill>
                <a:latin typeface="+mn-lt"/>
              </a:defRPr>
            </a:lvl1pPr>
          </a:lstStyle>
          <a:p>
            <a:pPr>
              <a:defRPr/>
            </a:pPr>
            <a:fld id="{4F281F90-7ABE-4ED2-9F83-3317897782F8}" type="datetimeFigureOut">
              <a:rPr lang="en-US"/>
              <a:pPr>
                <a:defRPr/>
              </a:pPr>
              <a:t>2/8/2022</a:t>
            </a:fld>
            <a:endParaRPr lang="en-US" dirty="0"/>
          </a:p>
        </p:txBody>
      </p:sp>
      <p:sp>
        <p:nvSpPr>
          <p:cNvPr id="5" name="Footer Placeholder 4">
            <a:extLst>
              <a:ext uri="{FF2B5EF4-FFF2-40B4-BE49-F238E27FC236}">
                <a16:creationId xmlns:a16="http://schemas.microsoft.com/office/drawing/2014/main" id="{8F627F78-5A64-41F0-BF9C-1A098326EF10}"/>
              </a:ext>
            </a:extLst>
          </p:cNvPr>
          <p:cNvSpPr>
            <a:spLocks noGrp="1"/>
          </p:cNvSpPr>
          <p:nvPr>
            <p:ph type="ftr" sz="quarter" idx="3"/>
          </p:nvPr>
        </p:nvSpPr>
        <p:spPr>
          <a:xfrm>
            <a:off x="914400" y="6272213"/>
            <a:ext cx="6327775" cy="365125"/>
          </a:xfrm>
          <a:prstGeom prst="rect">
            <a:avLst/>
          </a:prstGeom>
        </p:spPr>
        <p:txBody>
          <a:bodyPr vert="horz" lIns="91440" tIns="45720" rIns="91440" bIns="45720" rtlCol="0" anchor="ctr"/>
          <a:lstStyle>
            <a:lvl1pPr algn="l" eaLnBrk="1" fontAlgn="auto" hangingPunct="1">
              <a:spcBef>
                <a:spcPts val="0"/>
              </a:spcBef>
              <a:spcAft>
                <a:spcPts val="0"/>
              </a:spcAft>
              <a:defRPr sz="1000" dirty="0">
                <a:solidFill>
                  <a:schemeClr val="accent1">
                    <a:lumMod val="50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0AE0B814-32A9-47C9-A960-2C60D7B398C5}"/>
              </a:ext>
            </a:extLst>
          </p:cNvPr>
          <p:cNvSpPr>
            <a:spLocks noGrp="1"/>
          </p:cNvSpPr>
          <p:nvPr>
            <p:ph type="sldNum" sz="quarter" idx="4"/>
          </p:nvPr>
        </p:nvSpPr>
        <p:spPr>
          <a:xfrm>
            <a:off x="11310938" y="6272213"/>
            <a:ext cx="639762" cy="365125"/>
          </a:xfrm>
          <a:prstGeom prst="rect">
            <a:avLst/>
          </a:prstGeom>
        </p:spPr>
        <p:txBody>
          <a:bodyPr vert="horz" lIns="91440" tIns="45720" rIns="91440" bIns="45720" rtlCol="0" anchor="ctr"/>
          <a:lstStyle>
            <a:lvl1pPr algn="ctr" eaLnBrk="1" fontAlgn="auto" hangingPunct="1">
              <a:spcBef>
                <a:spcPts val="0"/>
              </a:spcBef>
              <a:spcAft>
                <a:spcPts val="0"/>
              </a:spcAft>
              <a:defRPr sz="1100" b="1" spc="-70" baseline="0" smtClean="0">
                <a:solidFill>
                  <a:srgbClr val="FFFFFF"/>
                </a:solidFill>
                <a:latin typeface="+mn-lt"/>
              </a:defRPr>
            </a:lvl1pPr>
          </a:lstStyle>
          <a:p>
            <a:pPr>
              <a:defRPr/>
            </a:pPr>
            <a:fld id="{2321F80E-E351-4DC0-85C4-C84918BB8836}" type="slidenum">
              <a:rPr lang="en-US"/>
              <a:pPr>
                <a:defRPr/>
              </a:pPr>
              <a:t>‹nr.›</a:t>
            </a:fld>
            <a:endParaRPr lang="en-US" dirty="0"/>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02" r:id="rId5"/>
    <p:sldLayoutId id="2147483710" r:id="rId6"/>
    <p:sldLayoutId id="2147483711" r:id="rId7"/>
    <p:sldLayoutId id="2147483712" r:id="rId8"/>
    <p:sldLayoutId id="2147483713" r:id="rId9"/>
    <p:sldLayoutId id="2147483714" r:id="rId10"/>
    <p:sldLayoutId id="2147483715" r:id="rId11"/>
  </p:sldLayoutIdLst>
  <p:transition>
    <p:wipe/>
  </p:transition>
  <p:txStyles>
    <p:titleStyle>
      <a:lvl1pPr algn="l" rtl="0" fontAlgn="base">
        <a:lnSpc>
          <a:spcPct val="90000"/>
        </a:lnSpc>
        <a:spcBef>
          <a:spcPct val="0"/>
        </a:spcBef>
        <a:spcAft>
          <a:spcPct val="0"/>
        </a:spcAft>
        <a:defRPr sz="4200" kern="1200" cap="all">
          <a:blipFill>
            <a:blip r:embed="rId14"/>
            <a:tile tx="6350" ty="-127000" sx="65000" sy="64000" flip="none" algn="tl"/>
          </a:blipFill>
          <a:latin typeface="+mj-lt"/>
          <a:ea typeface="+mj-ea"/>
          <a:cs typeface="+mj-cs"/>
        </a:defRPr>
      </a:lvl1pPr>
      <a:lvl2pPr algn="l" rtl="0" fontAlgn="base">
        <a:lnSpc>
          <a:spcPct val="90000"/>
        </a:lnSpc>
        <a:spcBef>
          <a:spcPct val="0"/>
        </a:spcBef>
        <a:spcAft>
          <a:spcPct val="0"/>
        </a:spcAft>
        <a:defRPr sz="4200">
          <a:solidFill>
            <a:schemeClr val="tx1"/>
          </a:solidFill>
          <a:latin typeface="Rockwell Condensed" panose="02060603050405020104" pitchFamily="18" charset="0"/>
        </a:defRPr>
      </a:lvl2pPr>
      <a:lvl3pPr algn="l" rtl="0" fontAlgn="base">
        <a:lnSpc>
          <a:spcPct val="90000"/>
        </a:lnSpc>
        <a:spcBef>
          <a:spcPct val="0"/>
        </a:spcBef>
        <a:spcAft>
          <a:spcPct val="0"/>
        </a:spcAft>
        <a:defRPr sz="4200">
          <a:solidFill>
            <a:schemeClr val="tx1"/>
          </a:solidFill>
          <a:latin typeface="Rockwell Condensed" panose="02060603050405020104" pitchFamily="18" charset="0"/>
        </a:defRPr>
      </a:lvl3pPr>
      <a:lvl4pPr algn="l" rtl="0" fontAlgn="base">
        <a:lnSpc>
          <a:spcPct val="90000"/>
        </a:lnSpc>
        <a:spcBef>
          <a:spcPct val="0"/>
        </a:spcBef>
        <a:spcAft>
          <a:spcPct val="0"/>
        </a:spcAft>
        <a:defRPr sz="4200">
          <a:solidFill>
            <a:schemeClr val="tx1"/>
          </a:solidFill>
          <a:latin typeface="Rockwell Condensed" panose="02060603050405020104" pitchFamily="18" charset="0"/>
        </a:defRPr>
      </a:lvl4pPr>
      <a:lvl5pPr algn="l" rtl="0" fontAlgn="base">
        <a:lnSpc>
          <a:spcPct val="90000"/>
        </a:lnSpc>
        <a:spcBef>
          <a:spcPct val="0"/>
        </a:spcBef>
        <a:spcAft>
          <a:spcPct val="0"/>
        </a:spcAft>
        <a:defRPr sz="4200">
          <a:solidFill>
            <a:schemeClr val="tx1"/>
          </a:solidFill>
          <a:latin typeface="Rockwell Condensed" panose="02060603050405020104" pitchFamily="18" charset="0"/>
        </a:defRPr>
      </a:lvl5pPr>
      <a:lvl6pPr marL="457200" algn="l" rtl="0" fontAlgn="base">
        <a:lnSpc>
          <a:spcPct val="90000"/>
        </a:lnSpc>
        <a:spcBef>
          <a:spcPct val="0"/>
        </a:spcBef>
        <a:spcAft>
          <a:spcPct val="0"/>
        </a:spcAft>
        <a:defRPr sz="4200">
          <a:solidFill>
            <a:schemeClr val="tx1"/>
          </a:solidFill>
          <a:latin typeface="Rockwell Condensed" panose="02060603050405020104" pitchFamily="18" charset="0"/>
        </a:defRPr>
      </a:lvl6pPr>
      <a:lvl7pPr marL="914400" algn="l" rtl="0" fontAlgn="base">
        <a:lnSpc>
          <a:spcPct val="90000"/>
        </a:lnSpc>
        <a:spcBef>
          <a:spcPct val="0"/>
        </a:spcBef>
        <a:spcAft>
          <a:spcPct val="0"/>
        </a:spcAft>
        <a:defRPr sz="4200">
          <a:solidFill>
            <a:schemeClr val="tx1"/>
          </a:solidFill>
          <a:latin typeface="Rockwell Condensed" panose="02060603050405020104" pitchFamily="18" charset="0"/>
        </a:defRPr>
      </a:lvl7pPr>
      <a:lvl8pPr marL="1371600" algn="l" rtl="0" fontAlgn="base">
        <a:lnSpc>
          <a:spcPct val="90000"/>
        </a:lnSpc>
        <a:spcBef>
          <a:spcPct val="0"/>
        </a:spcBef>
        <a:spcAft>
          <a:spcPct val="0"/>
        </a:spcAft>
        <a:defRPr sz="4200">
          <a:solidFill>
            <a:schemeClr val="tx1"/>
          </a:solidFill>
          <a:latin typeface="Rockwell Condensed" panose="02060603050405020104" pitchFamily="18" charset="0"/>
        </a:defRPr>
      </a:lvl8pPr>
      <a:lvl9pPr marL="1828800" algn="l" rtl="0" fontAlgn="base">
        <a:lnSpc>
          <a:spcPct val="90000"/>
        </a:lnSpc>
        <a:spcBef>
          <a:spcPct val="0"/>
        </a:spcBef>
        <a:spcAft>
          <a:spcPct val="0"/>
        </a:spcAft>
        <a:defRPr sz="4200">
          <a:solidFill>
            <a:schemeClr val="tx1"/>
          </a:solidFill>
          <a:latin typeface="Rockwell Condensed" panose="02060603050405020104" pitchFamily="18" charset="0"/>
        </a:defRPr>
      </a:lvl9pPr>
    </p:titleStyle>
    <p:bodyStyle>
      <a:lvl1pPr marL="182563" indent="-182563" algn="l" rtl="0" fontAlgn="base">
        <a:lnSpc>
          <a:spcPct val="90000"/>
        </a:lnSpc>
        <a:spcBef>
          <a:spcPts val="1200"/>
        </a:spcBef>
        <a:spcAft>
          <a:spcPct val="0"/>
        </a:spcAft>
        <a:buClr>
          <a:srgbClr val="9E3611"/>
        </a:buClr>
        <a:buSzPct val="85000"/>
        <a:buFont typeface="Wingdings" panose="05000000000000000000" pitchFamily="2" charset="2"/>
        <a:buChar char="§"/>
        <a:defRPr sz="2000" kern="1200">
          <a:solidFill>
            <a:schemeClr val="tx1"/>
          </a:solidFill>
          <a:latin typeface="+mn-lt"/>
          <a:ea typeface="+mn-ea"/>
          <a:cs typeface="+mn-cs"/>
        </a:defRPr>
      </a:lvl1pPr>
      <a:lvl2pPr marL="457200" indent="-182563" algn="l" rtl="0" fontAlgn="base">
        <a:lnSpc>
          <a:spcPct val="90000"/>
        </a:lnSpc>
        <a:spcBef>
          <a:spcPts val="400"/>
        </a:spcBef>
        <a:spcAft>
          <a:spcPts val="200"/>
        </a:spcAft>
        <a:buClr>
          <a:srgbClr val="9E3611"/>
        </a:buClr>
        <a:buSzPct val="85000"/>
        <a:buFont typeface="Wingdings" panose="05000000000000000000" pitchFamily="2" charset="2"/>
        <a:buChar char="§"/>
        <a:defRPr kern="1200">
          <a:solidFill>
            <a:schemeClr val="tx1"/>
          </a:solidFill>
          <a:latin typeface="+mn-lt"/>
          <a:ea typeface="+mn-ea"/>
          <a:cs typeface="+mn-cs"/>
        </a:defRPr>
      </a:lvl2pPr>
      <a:lvl3pPr marL="730250" indent="-182563" algn="l" rtl="0" fontAlgn="base">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3pPr>
      <a:lvl4pPr marL="1004888" indent="-182563" algn="l" rtl="0" fontAlgn="base">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4pPr>
      <a:lvl5pPr marL="1279525" indent="-182563" algn="l" rtl="0" fontAlgn="base">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0BD84A-6DD4-4395-B6FD-3DCED132D1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2051" name="Text Placeholder 2">
            <a:extLst>
              <a:ext uri="{FF2B5EF4-FFF2-40B4-BE49-F238E27FC236}">
                <a16:creationId xmlns:a16="http://schemas.microsoft.com/office/drawing/2014/main" id="{59170773-ED1B-4D69-9B1B-6515C31F8F0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
        <p:nvSpPr>
          <p:cNvPr id="4" name="Date Placeholder 3">
            <a:extLst>
              <a:ext uri="{FF2B5EF4-FFF2-40B4-BE49-F238E27FC236}">
                <a16:creationId xmlns:a16="http://schemas.microsoft.com/office/drawing/2014/main" id="{9A24B493-9E4C-4BA0-A18C-5A650A4C00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876B022-75FA-4C47-A317-F54BEA2852DF}" type="datetimeFigureOut">
              <a:rPr lang="en-US"/>
              <a:pPr>
                <a:defRPr/>
              </a:pPr>
              <a:t>2/8/2022</a:t>
            </a:fld>
            <a:endParaRPr lang="en-US" dirty="0"/>
          </a:p>
        </p:txBody>
      </p:sp>
      <p:sp>
        <p:nvSpPr>
          <p:cNvPr id="5" name="Footer Placeholder 4">
            <a:extLst>
              <a:ext uri="{FF2B5EF4-FFF2-40B4-BE49-F238E27FC236}">
                <a16:creationId xmlns:a16="http://schemas.microsoft.com/office/drawing/2014/main" id="{A409F91F-31B5-4969-B4C6-3E37FE6CA0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C34FC56-3E7E-487A-9295-96EDBF59F7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E1B3AF60-225F-42B2-9093-1C0EBFC7581C}" type="slidenum">
              <a:rPr lang="en-US"/>
              <a:pPr>
                <a:defRPr/>
              </a:pPr>
              <a:t>‹nr.›</a:t>
            </a:fld>
            <a:endParaRPr lang="en-US" dirty="0"/>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03" r:id="rId7"/>
    <p:sldLayoutId id="2147483722" r:id="rId8"/>
    <p:sldLayoutId id="2147483723" r:id="rId9"/>
    <p:sldLayoutId id="2147483704" r:id="rId10"/>
    <p:sldLayoutId id="2147483705" r:id="rId11"/>
  </p:sldLayoutIdLst>
  <p:txStyles>
    <p:titleStyle>
      <a:lvl1pPr algn="l" defTabSz="685800" rtl="0" fontAlgn="base">
        <a:spcBef>
          <a:spcPct val="0"/>
        </a:spcBef>
        <a:spcAft>
          <a:spcPct val="0"/>
        </a:spcAft>
        <a:defRPr sz="4000" kern="1200">
          <a:solidFill>
            <a:schemeClr val="tx1"/>
          </a:solidFill>
          <a:latin typeface="+mj-lt"/>
          <a:ea typeface="+mj-ea"/>
          <a:cs typeface="+mj-cs"/>
        </a:defRPr>
      </a:lvl1pPr>
      <a:lvl2pPr algn="l" defTabSz="685800" rtl="0" fontAlgn="base">
        <a:spcBef>
          <a:spcPct val="0"/>
        </a:spcBef>
        <a:spcAft>
          <a:spcPct val="0"/>
        </a:spcAft>
        <a:defRPr sz="4000">
          <a:solidFill>
            <a:schemeClr val="tx1"/>
          </a:solidFill>
          <a:latin typeface="The Serif Hand Black" panose="03070902030502020204" pitchFamily="66" charset="0"/>
        </a:defRPr>
      </a:lvl2pPr>
      <a:lvl3pPr algn="l" defTabSz="685800" rtl="0" fontAlgn="base">
        <a:spcBef>
          <a:spcPct val="0"/>
        </a:spcBef>
        <a:spcAft>
          <a:spcPct val="0"/>
        </a:spcAft>
        <a:defRPr sz="4000">
          <a:solidFill>
            <a:schemeClr val="tx1"/>
          </a:solidFill>
          <a:latin typeface="The Serif Hand Black" panose="03070902030502020204" pitchFamily="66" charset="0"/>
        </a:defRPr>
      </a:lvl3pPr>
      <a:lvl4pPr algn="l" defTabSz="685800" rtl="0" fontAlgn="base">
        <a:spcBef>
          <a:spcPct val="0"/>
        </a:spcBef>
        <a:spcAft>
          <a:spcPct val="0"/>
        </a:spcAft>
        <a:defRPr sz="4000">
          <a:solidFill>
            <a:schemeClr val="tx1"/>
          </a:solidFill>
          <a:latin typeface="The Serif Hand Black" panose="03070902030502020204" pitchFamily="66" charset="0"/>
        </a:defRPr>
      </a:lvl4pPr>
      <a:lvl5pPr algn="l" defTabSz="685800" rtl="0" fontAlgn="base">
        <a:spcBef>
          <a:spcPct val="0"/>
        </a:spcBef>
        <a:spcAft>
          <a:spcPct val="0"/>
        </a:spcAft>
        <a:defRPr sz="4000">
          <a:solidFill>
            <a:schemeClr val="tx1"/>
          </a:solidFill>
          <a:latin typeface="The Serif Hand Black" panose="03070902030502020204" pitchFamily="66" charset="0"/>
        </a:defRPr>
      </a:lvl5pPr>
      <a:lvl6pPr marL="457200" algn="l" defTabSz="685800" rtl="0" fontAlgn="base">
        <a:spcBef>
          <a:spcPct val="0"/>
        </a:spcBef>
        <a:spcAft>
          <a:spcPct val="0"/>
        </a:spcAft>
        <a:defRPr sz="4000">
          <a:solidFill>
            <a:schemeClr val="tx1"/>
          </a:solidFill>
          <a:latin typeface="The Serif Hand Black" panose="03070902030502020204" pitchFamily="66" charset="0"/>
        </a:defRPr>
      </a:lvl6pPr>
      <a:lvl7pPr marL="914400" algn="l" defTabSz="685800" rtl="0" fontAlgn="base">
        <a:spcBef>
          <a:spcPct val="0"/>
        </a:spcBef>
        <a:spcAft>
          <a:spcPct val="0"/>
        </a:spcAft>
        <a:defRPr sz="4000">
          <a:solidFill>
            <a:schemeClr val="tx1"/>
          </a:solidFill>
          <a:latin typeface="The Serif Hand Black" panose="03070902030502020204" pitchFamily="66" charset="0"/>
        </a:defRPr>
      </a:lvl7pPr>
      <a:lvl8pPr marL="1371600" algn="l" defTabSz="685800" rtl="0" fontAlgn="base">
        <a:spcBef>
          <a:spcPct val="0"/>
        </a:spcBef>
        <a:spcAft>
          <a:spcPct val="0"/>
        </a:spcAft>
        <a:defRPr sz="4000">
          <a:solidFill>
            <a:schemeClr val="tx1"/>
          </a:solidFill>
          <a:latin typeface="The Serif Hand Black" panose="03070902030502020204" pitchFamily="66" charset="0"/>
        </a:defRPr>
      </a:lvl8pPr>
      <a:lvl9pPr marL="1828800" algn="l" defTabSz="685800" rtl="0" fontAlgn="base">
        <a:spcBef>
          <a:spcPct val="0"/>
        </a:spcBef>
        <a:spcAft>
          <a:spcPct val="0"/>
        </a:spcAft>
        <a:defRPr sz="4000">
          <a:solidFill>
            <a:schemeClr val="tx1"/>
          </a:solidFill>
          <a:latin typeface="The Serif Hand Black" panose="03070902030502020204" pitchFamily="66" charset="0"/>
        </a:defRPr>
      </a:lvl9pPr>
    </p:titleStyle>
    <p:bodyStyle>
      <a:lvl1pPr marL="171450" indent="-171450" algn="l" defTabSz="685800" rtl="0" fontAlgn="base">
        <a:lnSpc>
          <a:spcPct val="110000"/>
        </a:lnSpc>
        <a:spcBef>
          <a:spcPts val="750"/>
        </a:spcBef>
        <a:spcAft>
          <a:spcPct val="0"/>
        </a:spcAft>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fontAlgn="base">
        <a:lnSpc>
          <a:spcPct val="110000"/>
        </a:lnSpc>
        <a:spcBef>
          <a:spcPts val="375"/>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lnSpc>
          <a:spcPct val="11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fontAlgn="base">
        <a:lnSpc>
          <a:spcPct val="11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fontAlgn="base">
        <a:lnSpc>
          <a:spcPct val="11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105.jpeg"/></Relationships>
</file>

<file path=ppt/slides/_rels/slide10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6.xml"/><Relationship Id="rId1" Type="http://schemas.openxmlformats.org/officeDocument/2006/relationships/slideLayout" Target="../slideLayouts/slideLayout18.xml"/><Relationship Id="rId4" Type="http://schemas.openxmlformats.org/officeDocument/2006/relationships/image" Target="../media/image107.jpeg"/></Relationships>
</file>

<file path=ppt/slides/_rels/slide10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8.xml"/><Relationship Id="rId1" Type="http://schemas.openxmlformats.org/officeDocument/2006/relationships/slideLayout" Target="../slideLayouts/slideLayout6.xml"/><Relationship Id="rId4" Type="http://schemas.openxmlformats.org/officeDocument/2006/relationships/image" Target="../media/image109.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0.xml"/><Relationship Id="rId1" Type="http://schemas.openxmlformats.org/officeDocument/2006/relationships/slideLayout" Target="../slideLayouts/slideLayout18.xml"/><Relationship Id="rId4" Type="http://schemas.openxmlformats.org/officeDocument/2006/relationships/image" Target="../media/image111.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image" Target="../media/image113.jpeg"/></Relationships>
</file>

<file path=ppt/slides/_rels/slide11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2.xml"/><Relationship Id="rId1" Type="http://schemas.openxmlformats.org/officeDocument/2006/relationships/slideLayout" Target="../slideLayouts/slideLayout18.xml"/><Relationship Id="rId4" Type="http://schemas.openxmlformats.org/officeDocument/2006/relationships/image" Target="../media/image115.jpeg"/></Relationships>
</file>

<file path=ppt/slides/_rels/slide1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4.xml"/><Relationship Id="rId1" Type="http://schemas.openxmlformats.org/officeDocument/2006/relationships/slideLayout" Target="../slideLayouts/slideLayout6.xml"/><Relationship Id="rId4" Type="http://schemas.openxmlformats.org/officeDocument/2006/relationships/image" Target="../media/image117.jpeg"/></Relationships>
</file>

<file path=ppt/slides/_rels/slide11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5.xml"/><Relationship Id="rId1" Type="http://schemas.openxmlformats.org/officeDocument/2006/relationships/slideLayout" Target="../slideLayouts/slideLayout18.xml"/><Relationship Id="rId4" Type="http://schemas.openxmlformats.org/officeDocument/2006/relationships/image" Target="../media/image119.jpeg"/></Relationships>
</file>

<file path=ppt/slides/_rels/slide11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6.xml"/><Relationship Id="rId1" Type="http://schemas.openxmlformats.org/officeDocument/2006/relationships/slideLayout" Target="../slideLayouts/slideLayout6.xml"/><Relationship Id="rId4" Type="http://schemas.openxmlformats.org/officeDocument/2006/relationships/image" Target="../media/image121.jpe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jp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124.jpg"/><Relationship Id="rId5" Type="http://schemas.openxmlformats.org/officeDocument/2006/relationships/image" Target="../media/image123.png"/><Relationship Id="rId4" Type="http://schemas.openxmlformats.org/officeDocument/2006/relationships/hyperlink" Target="http://www.zovrijalsikwil.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hyperlink" Target="https://www.brainwash.nl/bijdrage/vrije-wil-je-hebt-wel-degelijk-iets-te-kieze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zovrijalsikwil.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15.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9.xml"/><Relationship Id="rId1" Type="http://schemas.openxmlformats.org/officeDocument/2006/relationships/slideLayout" Target="../slideLayouts/slideLayout18.xml"/><Relationship Id="rId4" Type="http://schemas.openxmlformats.org/officeDocument/2006/relationships/image" Target="../media/image70.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1.xml"/><Relationship Id="rId1" Type="http://schemas.openxmlformats.org/officeDocument/2006/relationships/slideLayout" Target="../slideLayouts/slideLayout18.xml"/><Relationship Id="rId4" Type="http://schemas.openxmlformats.org/officeDocument/2006/relationships/image" Target="../media/image74.jpeg"/></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3.xml"/><Relationship Id="rId1" Type="http://schemas.openxmlformats.org/officeDocument/2006/relationships/slideLayout" Target="../slideLayouts/slideLayout18.xml"/><Relationship Id="rId4" Type="http://schemas.openxmlformats.org/officeDocument/2006/relationships/image" Target="../media/image78.jpeg"/></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5.xml"/><Relationship Id="rId1" Type="http://schemas.openxmlformats.org/officeDocument/2006/relationships/slideLayout" Target="../slideLayouts/slideLayout18.xml"/><Relationship Id="rId4" Type="http://schemas.openxmlformats.org/officeDocument/2006/relationships/image" Target="../media/image82.jpeg"/></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8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7.xml"/><Relationship Id="rId1" Type="http://schemas.openxmlformats.org/officeDocument/2006/relationships/slideLayout" Target="../slideLayouts/slideLayout18.xml"/><Relationship Id="rId4" Type="http://schemas.openxmlformats.org/officeDocument/2006/relationships/image" Target="../media/image86.jpg"/></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8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9.xml"/><Relationship Id="rId1" Type="http://schemas.openxmlformats.org/officeDocument/2006/relationships/slideLayout" Target="../slideLayouts/slideLayout18.xml"/><Relationship Id="rId4" Type="http://schemas.openxmlformats.org/officeDocument/2006/relationships/image" Target="../media/image90.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1.xml"/><Relationship Id="rId1" Type="http://schemas.openxmlformats.org/officeDocument/2006/relationships/slideLayout" Target="../slideLayouts/slideLayout18.xml"/><Relationship Id="rId4" Type="http://schemas.openxmlformats.org/officeDocument/2006/relationships/image" Target="../media/image94.jpeg"/></Relationships>
</file>

<file path=ppt/slides/_rels/slide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9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3.xml"/><Relationship Id="rId1" Type="http://schemas.openxmlformats.org/officeDocument/2006/relationships/slideLayout" Target="../slideLayouts/slideLayout18.xml"/><Relationship Id="rId4" Type="http://schemas.openxmlformats.org/officeDocument/2006/relationships/image" Target="../media/image98.jpeg"/></Relationships>
</file>

<file path=ppt/slides/_rels/slide9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9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5.xml"/><Relationship Id="rId1" Type="http://schemas.openxmlformats.org/officeDocument/2006/relationships/slideLayout" Target="../slideLayouts/slideLayout18.xml"/><Relationship Id="rId4" Type="http://schemas.openxmlformats.org/officeDocument/2006/relationships/image" Target="../media/image102.jpeg"/></Relationships>
</file>

<file path=ppt/slides/_rels/slide9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9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9.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customXml" Target="../ink/ink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A494A-95B7-4CC2-B852-379841CF94E7}"/>
              </a:ext>
            </a:extLst>
          </p:cNvPr>
          <p:cNvSpPr>
            <a:spLocks noGrp="1"/>
          </p:cNvSpPr>
          <p:nvPr>
            <p:ph type="title"/>
          </p:nvPr>
        </p:nvSpPr>
        <p:spPr>
          <a:xfrm>
            <a:off x="2667966" y="4072882"/>
            <a:ext cx="6856068" cy="1609344"/>
          </a:xfrm>
        </p:spPr>
        <p:txBody>
          <a:bodyPr anchor="ctr">
            <a:normAutofit/>
          </a:bodyPr>
          <a:lstStyle/>
          <a:p>
            <a:pPr algn="ctr" fontAlgn="auto">
              <a:spcAft>
                <a:spcPts val="0"/>
              </a:spcAft>
              <a:defRPr/>
            </a:pPr>
            <a:r>
              <a:rPr lang="nl-NL" dirty="0"/>
              <a:t>HET WIL Een ZAADJE PLANTEN</a:t>
            </a:r>
            <a:br>
              <a:rPr lang="nl-NL" dirty="0"/>
            </a:br>
            <a:r>
              <a:rPr lang="nl-NL" sz="2000" i="1" dirty="0"/>
              <a:t>In- en AANLEIDING TOT DE Wil</a:t>
            </a:r>
            <a:endParaRPr lang="nl-NL" sz="2000" dirty="0"/>
          </a:p>
        </p:txBody>
      </p:sp>
      <p:pic>
        <p:nvPicPr>
          <p:cNvPr id="5" name="Tijdelijke aanduiding voor inhoud 4" descr="Afbeelding met zonsondergang&#10;&#10;Automatisch gegenereerde beschrijving">
            <a:extLst>
              <a:ext uri="{FF2B5EF4-FFF2-40B4-BE49-F238E27FC236}">
                <a16:creationId xmlns:a16="http://schemas.microsoft.com/office/drawing/2014/main" id="{3C0204C2-76F1-40AF-BE06-4E76779FBF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4239" y="1083140"/>
            <a:ext cx="5427323" cy="2555987"/>
          </a:xfrm>
        </p:spPr>
      </p:pic>
    </p:spTree>
    <p:extLst>
      <p:ext uri="{BB962C8B-B14F-4D97-AF65-F5344CB8AC3E}">
        <p14:creationId xmlns:p14="http://schemas.microsoft.com/office/powerpoint/2010/main" val="2889194405"/>
      </p:ext>
    </p:extLst>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descr="360px-Vrije_Wil_Taxonomie.svg.png"/>
          <p:cNvPicPr>
            <a:picLocks noGrp="1" noChangeAspect="1"/>
          </p:cNvPicPr>
          <p:nvPr>
            <p:ph idx="1"/>
          </p:nvPr>
        </p:nvPicPr>
        <p:blipFill>
          <a:blip r:embed="rId3" cstate="print"/>
          <a:stretch>
            <a:fillRect/>
          </a:stretch>
        </p:blipFill>
        <p:spPr>
          <a:xfrm>
            <a:off x="2508424" y="2197690"/>
            <a:ext cx="6768752" cy="4290477"/>
          </a:xfrm>
        </p:spPr>
      </p:pic>
      <p:sp>
        <p:nvSpPr>
          <p:cNvPr id="3" name="Titel 2"/>
          <p:cNvSpPr>
            <a:spLocks noGrp="1"/>
          </p:cNvSpPr>
          <p:nvPr>
            <p:ph type="title"/>
          </p:nvPr>
        </p:nvSpPr>
        <p:spPr/>
        <p:txBody>
          <a:bodyPr/>
          <a:lstStyle/>
          <a:p>
            <a:pPr algn="ctr"/>
            <a:r>
              <a:rPr lang="nl-NL" sz="3600" dirty="0"/>
              <a:t>VRIJHEID VAN WIL?</a:t>
            </a:r>
          </a:p>
        </p:txBody>
      </p:sp>
    </p:spTree>
    <p:extLst>
      <p:ext uri="{BB962C8B-B14F-4D97-AF65-F5344CB8AC3E}">
        <p14:creationId xmlns:p14="http://schemas.microsoft.com/office/powerpoint/2010/main" val="4013014896"/>
      </p:ext>
    </p:extLst>
  </p:cSld>
  <p:clrMapOvr>
    <a:masterClrMapping/>
  </p:clrMapOvr>
  <p:transition>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EB709A9-45CF-4325-941F-BBDC8BE696F5}"/>
              </a:ext>
            </a:extLst>
          </p:cNvPr>
          <p:cNvSpPr txBox="1">
            <a:spLocks/>
          </p:cNvSpPr>
          <p:nvPr/>
        </p:nvSpPr>
        <p:spPr>
          <a:xfrm>
            <a:off x="914400" y="484188"/>
            <a:ext cx="10363200" cy="1609725"/>
          </a:xfrm>
          <a:prstGeom prst="rect">
            <a:avLst/>
          </a:prstGeom>
        </p:spPr>
        <p:txBody>
          <a:bodyPr/>
          <a:lstStyle>
            <a:lvl1pPr algn="l" defTabSz="685800" rtl="0" fontAlgn="base">
              <a:spcBef>
                <a:spcPct val="0"/>
              </a:spcBef>
              <a:spcAft>
                <a:spcPct val="0"/>
              </a:spcAft>
              <a:defRPr sz="4000" kern="1200">
                <a:solidFill>
                  <a:schemeClr val="tx1"/>
                </a:solidFill>
                <a:latin typeface="+mj-lt"/>
                <a:ea typeface="+mj-ea"/>
                <a:cs typeface="+mj-cs"/>
              </a:defRPr>
            </a:lvl1pPr>
            <a:lvl2pPr algn="l" defTabSz="685800" rtl="0" fontAlgn="base">
              <a:spcBef>
                <a:spcPct val="0"/>
              </a:spcBef>
              <a:spcAft>
                <a:spcPct val="0"/>
              </a:spcAft>
              <a:defRPr sz="4000">
                <a:solidFill>
                  <a:schemeClr val="tx1"/>
                </a:solidFill>
                <a:latin typeface="The Serif Hand Black" panose="03070902030502020204" pitchFamily="66" charset="0"/>
              </a:defRPr>
            </a:lvl2pPr>
            <a:lvl3pPr algn="l" defTabSz="685800" rtl="0" fontAlgn="base">
              <a:spcBef>
                <a:spcPct val="0"/>
              </a:spcBef>
              <a:spcAft>
                <a:spcPct val="0"/>
              </a:spcAft>
              <a:defRPr sz="4000">
                <a:solidFill>
                  <a:schemeClr val="tx1"/>
                </a:solidFill>
                <a:latin typeface="The Serif Hand Black" panose="03070902030502020204" pitchFamily="66" charset="0"/>
              </a:defRPr>
            </a:lvl3pPr>
            <a:lvl4pPr algn="l" defTabSz="685800" rtl="0" fontAlgn="base">
              <a:spcBef>
                <a:spcPct val="0"/>
              </a:spcBef>
              <a:spcAft>
                <a:spcPct val="0"/>
              </a:spcAft>
              <a:defRPr sz="4000">
                <a:solidFill>
                  <a:schemeClr val="tx1"/>
                </a:solidFill>
                <a:latin typeface="The Serif Hand Black" panose="03070902030502020204" pitchFamily="66" charset="0"/>
              </a:defRPr>
            </a:lvl4pPr>
            <a:lvl5pPr algn="l" defTabSz="685800" rtl="0" fontAlgn="base">
              <a:spcBef>
                <a:spcPct val="0"/>
              </a:spcBef>
              <a:spcAft>
                <a:spcPct val="0"/>
              </a:spcAft>
              <a:defRPr sz="4000">
                <a:solidFill>
                  <a:schemeClr val="tx1"/>
                </a:solidFill>
                <a:latin typeface="The Serif Hand Black" panose="03070902030502020204" pitchFamily="66" charset="0"/>
              </a:defRPr>
            </a:lvl5pPr>
            <a:lvl6pPr marL="457200" algn="l" defTabSz="685800" rtl="0" fontAlgn="base">
              <a:spcBef>
                <a:spcPct val="0"/>
              </a:spcBef>
              <a:spcAft>
                <a:spcPct val="0"/>
              </a:spcAft>
              <a:defRPr sz="4000">
                <a:solidFill>
                  <a:schemeClr val="tx1"/>
                </a:solidFill>
                <a:latin typeface="The Serif Hand Black" panose="03070902030502020204" pitchFamily="66" charset="0"/>
              </a:defRPr>
            </a:lvl6pPr>
            <a:lvl7pPr marL="914400" algn="l" defTabSz="685800" rtl="0" fontAlgn="base">
              <a:spcBef>
                <a:spcPct val="0"/>
              </a:spcBef>
              <a:spcAft>
                <a:spcPct val="0"/>
              </a:spcAft>
              <a:defRPr sz="4000">
                <a:solidFill>
                  <a:schemeClr val="tx1"/>
                </a:solidFill>
                <a:latin typeface="The Serif Hand Black" panose="03070902030502020204" pitchFamily="66" charset="0"/>
              </a:defRPr>
            </a:lvl7pPr>
            <a:lvl8pPr marL="1371600" algn="l" defTabSz="685800" rtl="0" fontAlgn="base">
              <a:spcBef>
                <a:spcPct val="0"/>
              </a:spcBef>
              <a:spcAft>
                <a:spcPct val="0"/>
              </a:spcAft>
              <a:defRPr sz="4000">
                <a:solidFill>
                  <a:schemeClr val="tx1"/>
                </a:solidFill>
                <a:latin typeface="The Serif Hand Black" panose="03070902030502020204" pitchFamily="66" charset="0"/>
              </a:defRPr>
            </a:lvl8pPr>
            <a:lvl9pPr marL="1828800" algn="l" defTabSz="685800" rtl="0" fontAlgn="base">
              <a:spcBef>
                <a:spcPct val="0"/>
              </a:spcBef>
              <a:spcAft>
                <a:spcPct val="0"/>
              </a:spcAft>
              <a:defRPr sz="4000">
                <a:solidFill>
                  <a:schemeClr val="tx1"/>
                </a:solidFill>
                <a:latin typeface="The Serif Hand Black" panose="03070902030502020204" pitchFamily="66" charset="0"/>
              </a:defRPr>
            </a:lvl9pPr>
          </a:lstStyle>
          <a:p>
            <a:pPr eaLnBrk="1" hangingPunct="1"/>
            <a:r>
              <a:rPr lang="nl-NL" sz="4800" dirty="0">
                <a:latin typeface="Rockwell Condensed" panose="02060603050405020104" pitchFamily="18" charset="0"/>
                <a:ea typeface="+mn-ea"/>
                <a:cs typeface="+mn-cs"/>
              </a:rPr>
              <a:t>De Bevrijding</a:t>
            </a:r>
          </a:p>
        </p:txBody>
      </p:sp>
      <p:sp>
        <p:nvSpPr>
          <p:cNvPr id="4" name="Tekstvak 3">
            <a:extLst>
              <a:ext uri="{FF2B5EF4-FFF2-40B4-BE49-F238E27FC236}">
                <a16:creationId xmlns:a16="http://schemas.microsoft.com/office/drawing/2014/main" id="{7A8424B7-C69E-426A-B18E-C6AA3449D1CD}"/>
              </a:ext>
            </a:extLst>
          </p:cNvPr>
          <p:cNvSpPr txBox="1"/>
          <p:nvPr/>
        </p:nvSpPr>
        <p:spPr>
          <a:xfrm>
            <a:off x="914400" y="1720840"/>
            <a:ext cx="5496674" cy="3416320"/>
          </a:xfrm>
          <a:prstGeom prst="rect">
            <a:avLst/>
          </a:prstGeom>
          <a:noFill/>
        </p:spPr>
        <p:txBody>
          <a:bodyPr wrap="square" rtlCol="0">
            <a:spAutoFit/>
          </a:bodyPr>
          <a:lstStyle/>
          <a:p>
            <a:pPr marL="285750" indent="-285750">
              <a:buFont typeface="Arial" panose="020B0604020202020204" pitchFamily="34" charset="0"/>
              <a:buChar char="•"/>
            </a:pPr>
            <a:r>
              <a:rPr lang="nl-NL" dirty="0"/>
              <a:t>Doorleven van resterende Angst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En onderliggende </a:t>
            </a:r>
            <a:r>
              <a:rPr lang="nl-NL" dirty="0" err="1"/>
              <a:t>E-Moties</a:t>
            </a: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Vergroening</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Autonome Pad</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a:t>
            </a:r>
            <a:r>
              <a:rPr lang="nl-NL" dirty="0" err="1"/>
              <a:t>To</a:t>
            </a:r>
            <a:r>
              <a:rPr lang="nl-NL" dirty="0"/>
              <a:t> </a:t>
            </a:r>
            <a:r>
              <a:rPr lang="nl-NL" dirty="0" err="1"/>
              <a:t>be</a:t>
            </a:r>
            <a:r>
              <a:rPr lang="nl-NL" dirty="0"/>
              <a:t>’…..</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9" name="Afbeelding 8" descr="Afbeelding met gras, buiten, plant&#10;&#10;Automatisch gegenereerde beschrijving">
            <a:extLst>
              <a:ext uri="{FF2B5EF4-FFF2-40B4-BE49-F238E27FC236}">
                <a16:creationId xmlns:a16="http://schemas.microsoft.com/office/drawing/2014/main" id="{0C7B6BE2-5D71-4BD3-A27F-8A7B2BF0C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683" y="4831531"/>
            <a:ext cx="2836063" cy="1720840"/>
          </a:xfrm>
          <a:prstGeom prst="rect">
            <a:avLst/>
          </a:prstGeom>
        </p:spPr>
      </p:pic>
      <p:sp>
        <p:nvSpPr>
          <p:cNvPr id="10" name="Stroomdiagram: Verbindingslijn 9">
            <a:extLst>
              <a:ext uri="{FF2B5EF4-FFF2-40B4-BE49-F238E27FC236}">
                <a16:creationId xmlns:a16="http://schemas.microsoft.com/office/drawing/2014/main" id="{7FD5F512-7874-4FBB-93B3-B40F0E1E60BA}"/>
              </a:ext>
            </a:extLst>
          </p:cNvPr>
          <p:cNvSpPr/>
          <p:nvPr/>
        </p:nvSpPr>
        <p:spPr>
          <a:xfrm>
            <a:off x="6948004" y="638858"/>
            <a:ext cx="3108853" cy="2628273"/>
          </a:xfrm>
          <a:prstGeom prst="flowChartConnector">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2800" b="1" dirty="0">
              <a:solidFill>
                <a:prstClr val="white"/>
              </a:solidFill>
            </a:endParaRPr>
          </a:p>
          <a:p>
            <a:pPr algn="ctr" eaLnBrk="1" fontAlgn="auto" hangingPunct="1">
              <a:spcBef>
                <a:spcPts val="0"/>
              </a:spcBef>
              <a:spcAft>
                <a:spcPts val="0"/>
              </a:spcAft>
              <a:defRPr/>
            </a:pPr>
            <a:r>
              <a:rPr lang="nl-NL" sz="2800" b="1" dirty="0">
                <a:solidFill>
                  <a:prstClr val="white"/>
                </a:solidFill>
              </a:rPr>
              <a:t>GEZOND IK</a:t>
            </a:r>
          </a:p>
          <a:p>
            <a:pPr algn="ctr" eaLnBrk="1" fontAlgn="auto" hangingPunct="1">
              <a:spcBef>
                <a:spcPts val="0"/>
              </a:spcBef>
              <a:spcAft>
                <a:spcPts val="0"/>
              </a:spcAft>
              <a:defRPr/>
            </a:pPr>
            <a:endParaRPr lang="nl-NL" sz="2800" b="1" dirty="0">
              <a:solidFill>
                <a:prstClr val="white"/>
              </a:solidFill>
            </a:endParaRPr>
          </a:p>
        </p:txBody>
      </p:sp>
    </p:spTree>
    <p:extLst>
      <p:ext uri="{BB962C8B-B14F-4D97-AF65-F5344CB8AC3E}">
        <p14:creationId xmlns:p14="http://schemas.microsoft.com/office/powerpoint/2010/main" val="366796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1199197" y="733425"/>
            <a:ext cx="8748367"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err="1">
                <a:latin typeface="+mj-lt"/>
              </a:rPr>
              <a:t>Her-Ontdekking</a:t>
            </a:r>
            <a:r>
              <a:rPr lang="nl-NL" sz="4800" dirty="0">
                <a:latin typeface="+mj-lt"/>
              </a:rPr>
              <a:t> Ware Zelf</a:t>
            </a:r>
            <a:endParaRPr lang="nl-NL" sz="2600" dirty="0"/>
          </a:p>
          <a:p>
            <a:pPr marL="0" indent="0" fontAlgn="auto">
              <a:spcAft>
                <a:spcPts val="0"/>
              </a:spcAft>
              <a:buClr>
                <a:schemeClr val="accent1">
                  <a:lumMod val="75000"/>
                </a:schemeClr>
              </a:buClr>
              <a:buNone/>
              <a:defRPr/>
            </a:pPr>
            <a:endParaRPr lang="nl-NL" sz="2600" dirty="0"/>
          </a:p>
          <a:p>
            <a:pPr fontAlgn="auto">
              <a:spcAft>
                <a:spcPts val="0"/>
              </a:spcAft>
              <a:buClr>
                <a:schemeClr val="accent1">
                  <a:lumMod val="75000"/>
                </a:schemeClr>
              </a:buClr>
              <a:defRPr/>
            </a:pPr>
            <a:r>
              <a:rPr lang="nl-NL" sz="2600" dirty="0"/>
              <a:t>(Oer)Behoeften/Voeding i.p.v. Surrogaat</a:t>
            </a:r>
          </a:p>
          <a:p>
            <a:pPr fontAlgn="auto">
              <a:spcAft>
                <a:spcPts val="0"/>
              </a:spcAft>
              <a:buClr>
                <a:schemeClr val="accent1">
                  <a:lumMod val="75000"/>
                </a:schemeClr>
              </a:buClr>
              <a:defRPr/>
            </a:pPr>
            <a:r>
              <a:rPr lang="nl-NL" sz="2600" dirty="0"/>
              <a:t>(Oer)Wil</a:t>
            </a:r>
          </a:p>
          <a:p>
            <a:pPr fontAlgn="auto">
              <a:spcAft>
                <a:spcPts val="0"/>
              </a:spcAft>
              <a:buClr>
                <a:schemeClr val="accent1">
                  <a:lumMod val="75000"/>
                </a:schemeClr>
              </a:buClr>
              <a:defRPr/>
            </a:pPr>
            <a:r>
              <a:rPr lang="nl-NL" sz="2600" dirty="0"/>
              <a:t>Scheppende Wil</a:t>
            </a:r>
          </a:p>
          <a:p>
            <a:pPr fontAlgn="auto">
              <a:spcAft>
                <a:spcPts val="0"/>
              </a:spcAft>
              <a:buClr>
                <a:schemeClr val="accent1">
                  <a:lumMod val="75000"/>
                </a:schemeClr>
              </a:buClr>
              <a:defRPr/>
            </a:pPr>
            <a:r>
              <a:rPr lang="nl-NL" sz="2600" dirty="0"/>
              <a:t>Plato’s grotmythe</a:t>
            </a:r>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pic>
        <p:nvPicPr>
          <p:cNvPr id="18436" name="Picture 4" descr="Prometheus en het vuur van de mensheid - Volzin">
            <a:extLst>
              <a:ext uri="{FF2B5EF4-FFF2-40B4-BE49-F238E27FC236}">
                <a16:creationId xmlns:a16="http://schemas.microsoft.com/office/drawing/2014/main" id="{CFFA4420-741A-4D61-B68D-440644E8C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6135" y="3581400"/>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55195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Universele liefde 02; De taak van de man(nelijke energie) - Nuria Steeman  In Licht &amp; Kracht">
            <a:extLst>
              <a:ext uri="{FF2B5EF4-FFF2-40B4-BE49-F238E27FC236}">
                <a16:creationId xmlns:a16="http://schemas.microsoft.com/office/drawing/2014/main" id="{AC442163-99C1-4DFC-B365-7970E900B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53" b="17647"/>
          <a:stretch>
            <a:fillRect/>
          </a:stretch>
        </p:blipFill>
        <p:spPr bwMode="auto">
          <a:xfrm>
            <a:off x="-952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B12955F9-5D1D-4CFA-BD3B-02063DC769D0}"/>
              </a:ext>
            </a:extLst>
          </p:cNvPr>
          <p:cNvSpPr>
            <a:spLocks noGrp="1"/>
          </p:cNvSpPr>
          <p:nvPr>
            <p:ph type="ctrTitle"/>
          </p:nvPr>
        </p:nvSpPr>
        <p:spPr>
          <a:xfrm>
            <a:off x="2006600" y="2200275"/>
            <a:ext cx="8178800" cy="1987550"/>
          </a:xfrm>
          <a:effectLst>
            <a:outerShdw blurRad="50800" dist="38100" dir="2700000" algn="tl" rotWithShape="0">
              <a:prstClr val="black">
                <a:alpha val="40000"/>
              </a:prstClr>
            </a:outerShdw>
          </a:effectLst>
        </p:spPr>
        <p:txBody>
          <a:bodyPr>
            <a:normAutofit/>
          </a:bodyPr>
          <a:lstStyle/>
          <a:p>
            <a:pPr algn="ctr" fontAlgn="auto">
              <a:spcAft>
                <a:spcPts val="0"/>
              </a:spcAft>
              <a:defRPr/>
            </a:pPr>
            <a:r>
              <a:rPr lang="nl-NL" dirty="0">
                <a:solidFill>
                  <a:schemeClr val="bg1"/>
                </a:solidFill>
              </a:rPr>
              <a:t>Oer-wil</a:t>
            </a:r>
          </a:p>
        </p:txBody>
      </p:sp>
      <p:sp>
        <p:nvSpPr>
          <p:cNvPr id="3" name="Ondertitel 2">
            <a:extLst>
              <a:ext uri="{FF2B5EF4-FFF2-40B4-BE49-F238E27FC236}">
                <a16:creationId xmlns:a16="http://schemas.microsoft.com/office/drawing/2014/main" id="{6C5B6065-3C70-4FC9-BF36-BFDB18401F19}"/>
              </a:ext>
            </a:extLst>
          </p:cNvPr>
          <p:cNvSpPr>
            <a:spLocks noGrp="1"/>
          </p:cNvSpPr>
          <p:nvPr>
            <p:ph type="subTitle" idx="1"/>
          </p:nvPr>
        </p:nvSpPr>
        <p:spPr>
          <a:xfrm>
            <a:off x="277813" y="6183313"/>
            <a:ext cx="5541962" cy="757237"/>
          </a:xfrm>
          <a:effectLst>
            <a:outerShdw blurRad="50800" dist="38100" dir="2700000" algn="tl" rotWithShape="0">
              <a:prstClr val="black">
                <a:alpha val="40000"/>
              </a:prstClr>
            </a:outerShdw>
          </a:effectLst>
        </p:spPr>
        <p:txBody>
          <a:bodyPr rtlCol="0"/>
          <a:lstStyle/>
          <a:p>
            <a:pPr fontAlgn="auto">
              <a:spcAft>
                <a:spcPts val="0"/>
              </a:spcAft>
              <a:buClr>
                <a:schemeClr val="accent1">
                  <a:lumMod val="75000"/>
                </a:schemeClr>
              </a:buClr>
              <a:defRPr/>
            </a:pPr>
            <a:r>
              <a:rPr lang="nl-NL" sz="3600" dirty="0">
                <a:solidFill>
                  <a:schemeClr val="bg1"/>
                </a:solidFill>
              </a:rPr>
              <a:t>Trauma van de Identiteit</a:t>
            </a:r>
          </a:p>
        </p:txBody>
      </p:sp>
      <p:sp>
        <p:nvSpPr>
          <p:cNvPr id="11" name="Ondertitel 2">
            <a:extLst>
              <a:ext uri="{FF2B5EF4-FFF2-40B4-BE49-F238E27FC236}">
                <a16:creationId xmlns:a16="http://schemas.microsoft.com/office/drawing/2014/main" id="{E24ABCA6-48FC-4643-8E26-D1CEC433D701}"/>
              </a:ext>
            </a:extLst>
          </p:cNvPr>
          <p:cNvSpPr txBox="1">
            <a:spLocks/>
          </p:cNvSpPr>
          <p:nvPr/>
        </p:nvSpPr>
        <p:spPr>
          <a:xfrm>
            <a:off x="544513" y="111125"/>
            <a:ext cx="4360862" cy="906463"/>
          </a:xfrm>
          <a:prstGeom prst="rect">
            <a:avLst/>
          </a:prstGeom>
        </p:spPr>
        <p:txBody>
          <a:bodyPr lIns="68580" tIns="34290" rIns="68580" bIns="3429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dirty="0">
                <a:solidFill>
                  <a:prstClr val="white"/>
                </a:solidFill>
              </a:rPr>
              <a:t>Trauma van de Liefde </a:t>
            </a:r>
          </a:p>
        </p:txBody>
      </p:sp>
      <p:sp>
        <p:nvSpPr>
          <p:cNvPr id="4" name="Ovaal 3">
            <a:extLst>
              <a:ext uri="{FF2B5EF4-FFF2-40B4-BE49-F238E27FC236}">
                <a16:creationId xmlns:a16="http://schemas.microsoft.com/office/drawing/2014/main" id="{C03DA590-1F6C-444D-987B-68945C8E7812}"/>
              </a:ext>
            </a:extLst>
          </p:cNvPr>
          <p:cNvSpPr/>
          <p:nvPr/>
        </p:nvSpPr>
        <p:spPr>
          <a:xfrm>
            <a:off x="2006600" y="4318001"/>
            <a:ext cx="3946525" cy="1873250"/>
          </a:xfrm>
          <a:prstGeom prst="ellipse">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  (Be)grijpende wil</a:t>
            </a:r>
          </a:p>
          <a:p>
            <a:pPr algn="ctr" eaLnBrk="1" fontAlgn="auto" hangingPunct="1">
              <a:spcBef>
                <a:spcPts val="0"/>
              </a:spcBef>
              <a:spcAft>
                <a:spcPts val="0"/>
              </a:spcAft>
              <a:defRPr/>
            </a:pPr>
            <a:r>
              <a:rPr lang="nl-NL" sz="1350" dirty="0">
                <a:solidFill>
                  <a:prstClr val="white"/>
                </a:solidFill>
              </a:rPr>
              <a:t>Afkeer: irrationaliteit, emotie</a:t>
            </a:r>
          </a:p>
          <a:p>
            <a:pPr algn="ctr" eaLnBrk="1" fontAlgn="auto" hangingPunct="1">
              <a:spcBef>
                <a:spcPts val="0"/>
              </a:spcBef>
              <a:spcAft>
                <a:spcPts val="0"/>
              </a:spcAft>
              <a:defRPr/>
            </a:pPr>
            <a:r>
              <a:rPr lang="nl-NL" sz="1350" dirty="0">
                <a:solidFill>
                  <a:prstClr val="white"/>
                </a:solidFill>
              </a:rPr>
              <a:t>Verlangen: kennis</a:t>
            </a:r>
          </a:p>
        </p:txBody>
      </p:sp>
      <p:sp>
        <p:nvSpPr>
          <p:cNvPr id="6" name="Ovaal 5">
            <a:extLst>
              <a:ext uri="{FF2B5EF4-FFF2-40B4-BE49-F238E27FC236}">
                <a16:creationId xmlns:a16="http://schemas.microsoft.com/office/drawing/2014/main" id="{8FD1D8C6-C0D0-4DDA-ACFD-0E7D3FFDAABA}"/>
              </a:ext>
            </a:extLst>
          </p:cNvPr>
          <p:cNvSpPr/>
          <p:nvPr/>
        </p:nvSpPr>
        <p:spPr>
          <a:xfrm>
            <a:off x="1182349" y="1618854"/>
            <a:ext cx="3303588" cy="1720850"/>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Dominante Wil</a:t>
            </a:r>
          </a:p>
          <a:p>
            <a:pPr algn="ctr" eaLnBrk="1" fontAlgn="auto" hangingPunct="1">
              <a:spcBef>
                <a:spcPts val="0"/>
              </a:spcBef>
              <a:spcAft>
                <a:spcPts val="0"/>
              </a:spcAft>
              <a:defRPr/>
            </a:pPr>
            <a:r>
              <a:rPr lang="nl-NL" sz="1350" dirty="0">
                <a:solidFill>
                  <a:prstClr val="white"/>
                </a:solidFill>
              </a:rPr>
              <a:t>Afkeer: machteloosheid</a:t>
            </a:r>
          </a:p>
          <a:p>
            <a:pPr algn="ctr" eaLnBrk="1" fontAlgn="auto" hangingPunct="1">
              <a:spcBef>
                <a:spcPts val="0"/>
              </a:spcBef>
              <a:spcAft>
                <a:spcPts val="0"/>
              </a:spcAft>
              <a:defRPr/>
            </a:pPr>
            <a:r>
              <a:rPr lang="nl-NL" sz="1350" dirty="0">
                <a:solidFill>
                  <a:prstClr val="white"/>
                </a:solidFill>
              </a:rPr>
              <a:t>Verlangen: macht</a:t>
            </a:r>
          </a:p>
        </p:txBody>
      </p:sp>
      <p:sp>
        <p:nvSpPr>
          <p:cNvPr id="7" name="Ovaal 6">
            <a:extLst>
              <a:ext uri="{FF2B5EF4-FFF2-40B4-BE49-F238E27FC236}">
                <a16:creationId xmlns:a16="http://schemas.microsoft.com/office/drawing/2014/main" id="{D5FDAAD8-C08D-490B-A88C-4A0A82849531}"/>
              </a:ext>
            </a:extLst>
          </p:cNvPr>
          <p:cNvSpPr/>
          <p:nvPr/>
        </p:nvSpPr>
        <p:spPr>
          <a:xfrm>
            <a:off x="8098816" y="1712912"/>
            <a:ext cx="3186112" cy="1992313"/>
          </a:xfrm>
          <a:prstGeom prst="ellipse">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Avontuurlijke Wil</a:t>
            </a:r>
          </a:p>
          <a:p>
            <a:pPr algn="ctr" eaLnBrk="1" fontAlgn="auto" hangingPunct="1">
              <a:spcBef>
                <a:spcPts val="0"/>
              </a:spcBef>
              <a:spcAft>
                <a:spcPts val="0"/>
              </a:spcAft>
              <a:defRPr/>
            </a:pPr>
            <a:r>
              <a:rPr lang="nl-NL" sz="1350" dirty="0">
                <a:solidFill>
                  <a:prstClr val="white"/>
                </a:solidFill>
              </a:rPr>
              <a:t>Afkeer: verveling</a:t>
            </a:r>
          </a:p>
          <a:p>
            <a:pPr algn="ctr" eaLnBrk="1" fontAlgn="auto" hangingPunct="1">
              <a:spcBef>
                <a:spcPts val="0"/>
              </a:spcBef>
              <a:spcAft>
                <a:spcPts val="0"/>
              </a:spcAft>
              <a:defRPr/>
            </a:pPr>
            <a:r>
              <a:rPr lang="nl-NL" sz="1350" dirty="0">
                <a:solidFill>
                  <a:prstClr val="white"/>
                </a:solidFill>
              </a:rPr>
              <a:t>Verlangen: spanning</a:t>
            </a:r>
          </a:p>
        </p:txBody>
      </p:sp>
      <p:sp>
        <p:nvSpPr>
          <p:cNvPr id="9" name="Ovaal 8">
            <a:extLst>
              <a:ext uri="{FF2B5EF4-FFF2-40B4-BE49-F238E27FC236}">
                <a16:creationId xmlns:a16="http://schemas.microsoft.com/office/drawing/2014/main" id="{E1DB7E75-463E-47C2-AF2D-132C72739289}"/>
              </a:ext>
            </a:extLst>
          </p:cNvPr>
          <p:cNvSpPr/>
          <p:nvPr/>
        </p:nvSpPr>
        <p:spPr>
          <a:xfrm>
            <a:off x="7285376" y="3171882"/>
            <a:ext cx="4308475" cy="1892300"/>
          </a:xfrm>
          <a:prstGeom prst="ellipse">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Competitieve Wil</a:t>
            </a:r>
          </a:p>
          <a:p>
            <a:pPr algn="ctr" eaLnBrk="1" fontAlgn="auto" hangingPunct="1">
              <a:spcBef>
                <a:spcPts val="0"/>
              </a:spcBef>
              <a:spcAft>
                <a:spcPts val="0"/>
              </a:spcAft>
              <a:defRPr/>
            </a:pPr>
            <a:r>
              <a:rPr lang="nl-NL" sz="1350" dirty="0">
                <a:solidFill>
                  <a:prstClr val="white"/>
                </a:solidFill>
              </a:rPr>
              <a:t>Afkeer: falen, mislukken</a:t>
            </a:r>
          </a:p>
          <a:p>
            <a:pPr algn="ctr" eaLnBrk="1" fontAlgn="auto" hangingPunct="1">
              <a:spcBef>
                <a:spcPts val="0"/>
              </a:spcBef>
              <a:spcAft>
                <a:spcPts val="0"/>
              </a:spcAft>
              <a:defRPr/>
            </a:pPr>
            <a:r>
              <a:rPr lang="nl-NL" sz="1350" dirty="0">
                <a:solidFill>
                  <a:prstClr val="white"/>
                </a:solidFill>
              </a:rPr>
              <a:t>Verlangen: succes</a:t>
            </a:r>
          </a:p>
        </p:txBody>
      </p:sp>
      <p:sp>
        <p:nvSpPr>
          <p:cNvPr id="13" name="Ovaal 12">
            <a:extLst>
              <a:ext uri="{FF2B5EF4-FFF2-40B4-BE49-F238E27FC236}">
                <a16:creationId xmlns:a16="http://schemas.microsoft.com/office/drawing/2014/main" id="{71982D66-061B-4F9D-815D-61F532AD2C12}"/>
              </a:ext>
            </a:extLst>
          </p:cNvPr>
          <p:cNvSpPr/>
          <p:nvPr/>
        </p:nvSpPr>
        <p:spPr>
          <a:xfrm>
            <a:off x="6232864" y="1185863"/>
            <a:ext cx="3206750" cy="1809750"/>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Afgeleide Wil:</a:t>
            </a:r>
          </a:p>
          <a:p>
            <a:pPr algn="ctr" eaLnBrk="1" fontAlgn="auto" hangingPunct="1">
              <a:spcBef>
                <a:spcPts val="0"/>
              </a:spcBef>
              <a:spcAft>
                <a:spcPts val="0"/>
              </a:spcAft>
              <a:defRPr/>
            </a:pPr>
            <a:r>
              <a:rPr lang="nl-NL" sz="1350" dirty="0">
                <a:solidFill>
                  <a:prstClr val="white"/>
                </a:solidFill>
              </a:rPr>
              <a:t>Afkeer: afkeuring</a:t>
            </a:r>
          </a:p>
          <a:p>
            <a:pPr algn="ctr" eaLnBrk="1" fontAlgn="auto" hangingPunct="1">
              <a:spcBef>
                <a:spcPts val="0"/>
              </a:spcBef>
              <a:spcAft>
                <a:spcPts val="0"/>
              </a:spcAft>
              <a:defRPr/>
            </a:pPr>
            <a:r>
              <a:rPr lang="nl-NL" sz="1350" dirty="0">
                <a:solidFill>
                  <a:prstClr val="white"/>
                </a:solidFill>
              </a:rPr>
              <a:t>Verlangen: goedkeuring</a:t>
            </a:r>
          </a:p>
        </p:txBody>
      </p:sp>
      <p:sp>
        <p:nvSpPr>
          <p:cNvPr id="15" name="Ovaal 14">
            <a:extLst>
              <a:ext uri="{FF2B5EF4-FFF2-40B4-BE49-F238E27FC236}">
                <a16:creationId xmlns:a16="http://schemas.microsoft.com/office/drawing/2014/main" id="{5FE2B68B-C8B9-472A-8861-3EC4BD9F558B}"/>
              </a:ext>
            </a:extLst>
          </p:cNvPr>
          <p:cNvSpPr/>
          <p:nvPr/>
        </p:nvSpPr>
        <p:spPr>
          <a:xfrm>
            <a:off x="741884" y="3207216"/>
            <a:ext cx="3452813" cy="1862137"/>
          </a:xfrm>
          <a:prstGeom prst="ellipse">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 Ontketende Wil:</a:t>
            </a:r>
          </a:p>
          <a:p>
            <a:pPr algn="ctr" eaLnBrk="1" fontAlgn="auto" hangingPunct="1">
              <a:spcBef>
                <a:spcPts val="0"/>
              </a:spcBef>
              <a:spcAft>
                <a:spcPts val="0"/>
              </a:spcAft>
              <a:defRPr/>
            </a:pPr>
            <a:r>
              <a:rPr lang="nl-NL" sz="1350" dirty="0">
                <a:solidFill>
                  <a:prstClr val="white"/>
                </a:solidFill>
              </a:rPr>
              <a:t>Afkeer: grenzeloosheid</a:t>
            </a:r>
          </a:p>
          <a:p>
            <a:pPr algn="ctr" eaLnBrk="1" fontAlgn="auto" hangingPunct="1">
              <a:spcBef>
                <a:spcPts val="0"/>
              </a:spcBef>
              <a:spcAft>
                <a:spcPts val="0"/>
              </a:spcAft>
              <a:defRPr/>
            </a:pPr>
            <a:r>
              <a:rPr lang="nl-NL" sz="1350" dirty="0">
                <a:solidFill>
                  <a:prstClr val="white"/>
                </a:solidFill>
              </a:rPr>
              <a:t>Verlangen: privacy</a:t>
            </a:r>
          </a:p>
        </p:txBody>
      </p:sp>
      <p:sp>
        <p:nvSpPr>
          <p:cNvPr id="17" name="Ovaal 16">
            <a:extLst>
              <a:ext uri="{FF2B5EF4-FFF2-40B4-BE49-F238E27FC236}">
                <a16:creationId xmlns:a16="http://schemas.microsoft.com/office/drawing/2014/main" id="{0AAF4DAE-90C6-4B28-BA8F-1723E97C6D0B}"/>
              </a:ext>
            </a:extLst>
          </p:cNvPr>
          <p:cNvSpPr/>
          <p:nvPr/>
        </p:nvSpPr>
        <p:spPr>
          <a:xfrm>
            <a:off x="3727189" y="928688"/>
            <a:ext cx="3246438" cy="1989137"/>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Symbiotische Wil</a:t>
            </a:r>
          </a:p>
          <a:p>
            <a:pPr algn="ctr" eaLnBrk="1" fontAlgn="auto" hangingPunct="1">
              <a:spcBef>
                <a:spcPts val="0"/>
              </a:spcBef>
              <a:spcAft>
                <a:spcPts val="0"/>
              </a:spcAft>
              <a:defRPr/>
            </a:pPr>
            <a:r>
              <a:rPr lang="nl-NL" sz="1350" dirty="0">
                <a:solidFill>
                  <a:prstClr val="white"/>
                </a:solidFill>
              </a:rPr>
              <a:t>Afkeer: isolatie</a:t>
            </a:r>
          </a:p>
          <a:p>
            <a:pPr algn="ctr" eaLnBrk="1" fontAlgn="auto" hangingPunct="1">
              <a:spcBef>
                <a:spcPts val="0"/>
              </a:spcBef>
              <a:spcAft>
                <a:spcPts val="0"/>
              </a:spcAft>
              <a:defRPr/>
            </a:pPr>
            <a:r>
              <a:rPr lang="nl-NL" sz="1350" dirty="0">
                <a:solidFill>
                  <a:prstClr val="white"/>
                </a:solidFill>
              </a:rPr>
              <a:t>Verlangen: samensmelting</a:t>
            </a:r>
          </a:p>
        </p:txBody>
      </p:sp>
      <p:sp>
        <p:nvSpPr>
          <p:cNvPr id="19" name="Ovaal 18">
            <a:extLst>
              <a:ext uri="{FF2B5EF4-FFF2-40B4-BE49-F238E27FC236}">
                <a16:creationId xmlns:a16="http://schemas.microsoft.com/office/drawing/2014/main" id="{13E6AE1C-566A-44B0-ABB2-34EC80E6157C}"/>
              </a:ext>
            </a:extLst>
          </p:cNvPr>
          <p:cNvSpPr/>
          <p:nvPr/>
        </p:nvSpPr>
        <p:spPr>
          <a:xfrm>
            <a:off x="5431175" y="4216457"/>
            <a:ext cx="4008438" cy="1958975"/>
          </a:xfrm>
          <a:prstGeom prst="ellipse">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Controlerende Wil</a:t>
            </a:r>
          </a:p>
          <a:p>
            <a:pPr algn="ctr" eaLnBrk="1" fontAlgn="auto" hangingPunct="1">
              <a:spcBef>
                <a:spcPts val="0"/>
              </a:spcBef>
              <a:spcAft>
                <a:spcPts val="0"/>
              </a:spcAft>
              <a:defRPr/>
            </a:pPr>
            <a:r>
              <a:rPr lang="nl-NL" sz="1350" dirty="0">
                <a:solidFill>
                  <a:prstClr val="white"/>
                </a:solidFill>
              </a:rPr>
              <a:t>Afkeer: controleverlies</a:t>
            </a:r>
          </a:p>
          <a:p>
            <a:pPr algn="ctr" eaLnBrk="1" fontAlgn="auto" hangingPunct="1">
              <a:spcBef>
                <a:spcPts val="0"/>
              </a:spcBef>
              <a:spcAft>
                <a:spcPts val="0"/>
              </a:spcAft>
              <a:defRPr/>
            </a:pPr>
            <a:r>
              <a:rPr lang="nl-NL" sz="1350" dirty="0">
                <a:solidFill>
                  <a:prstClr val="white"/>
                </a:solidFill>
              </a:rPr>
              <a:t>Verlangen: controle</a:t>
            </a:r>
          </a:p>
        </p:txBody>
      </p:sp>
      <p:sp>
        <p:nvSpPr>
          <p:cNvPr id="25" name="Ondertitel 2">
            <a:extLst>
              <a:ext uri="{FF2B5EF4-FFF2-40B4-BE49-F238E27FC236}">
                <a16:creationId xmlns:a16="http://schemas.microsoft.com/office/drawing/2014/main" id="{0DE46316-976A-4A0F-8FDF-6CF1F21C8079}"/>
              </a:ext>
            </a:extLst>
          </p:cNvPr>
          <p:cNvSpPr txBox="1">
            <a:spLocks/>
          </p:cNvSpPr>
          <p:nvPr/>
        </p:nvSpPr>
        <p:spPr>
          <a:xfrm>
            <a:off x="6808788" y="36513"/>
            <a:ext cx="5383212" cy="906462"/>
          </a:xfrm>
          <a:prstGeom prst="rect">
            <a:avLst/>
          </a:prstGeom>
        </p:spPr>
        <p:txBody>
          <a:bodyPr lIns="68580" tIns="34290" rIns="68580" bIns="3429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b="1" dirty="0">
                <a:solidFill>
                  <a:prstClr val="white"/>
                </a:solidFill>
              </a:rPr>
              <a:t>                  Trauma van de Seksualiteit </a:t>
            </a:r>
          </a:p>
        </p:txBody>
      </p:sp>
      <p:sp>
        <p:nvSpPr>
          <p:cNvPr id="33807" name="Ondertitel 2">
            <a:extLst>
              <a:ext uri="{FF2B5EF4-FFF2-40B4-BE49-F238E27FC236}">
                <a16:creationId xmlns:a16="http://schemas.microsoft.com/office/drawing/2014/main" id="{6BDCAE76-47D5-4791-92B7-07D8BE64089A}"/>
              </a:ext>
            </a:extLst>
          </p:cNvPr>
          <p:cNvSpPr txBox="1">
            <a:spLocks noChangeArrowheads="1"/>
          </p:cNvSpPr>
          <p:nvPr/>
        </p:nvSpPr>
        <p:spPr bwMode="auto">
          <a:xfrm>
            <a:off x="6203950" y="6215063"/>
            <a:ext cx="6107113"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b="1" dirty="0">
                <a:solidFill>
                  <a:prstClr val="white"/>
                </a:solidFill>
                <a:latin typeface="+mn-lt"/>
              </a:rPr>
              <a:t>                    Trauma van het Daderschap </a:t>
            </a:r>
          </a:p>
        </p:txBody>
      </p:sp>
      <p:sp>
        <p:nvSpPr>
          <p:cNvPr id="33808" name="Ondertitel 2">
            <a:extLst>
              <a:ext uri="{FF2B5EF4-FFF2-40B4-BE49-F238E27FC236}">
                <a16:creationId xmlns:a16="http://schemas.microsoft.com/office/drawing/2014/main" id="{B301F4A9-CF45-4F66-A5F4-ACF4A9D01D4B}"/>
              </a:ext>
            </a:extLst>
          </p:cNvPr>
          <p:cNvSpPr txBox="1">
            <a:spLocks noChangeArrowheads="1"/>
          </p:cNvSpPr>
          <p:nvPr/>
        </p:nvSpPr>
        <p:spPr bwMode="auto">
          <a:xfrm>
            <a:off x="1087438" y="5738813"/>
            <a:ext cx="301783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dirty="0">
                <a:solidFill>
                  <a:srgbClr val="FFFFFF"/>
                </a:solidFill>
              </a:rPr>
              <a:t>Angst</a:t>
            </a:r>
          </a:p>
        </p:txBody>
      </p:sp>
      <p:sp>
        <p:nvSpPr>
          <p:cNvPr id="33809" name="Ondertitel 2">
            <a:extLst>
              <a:ext uri="{FF2B5EF4-FFF2-40B4-BE49-F238E27FC236}">
                <a16:creationId xmlns:a16="http://schemas.microsoft.com/office/drawing/2014/main" id="{39B667D3-E620-401D-8844-908A7EA1ADD7}"/>
              </a:ext>
            </a:extLst>
          </p:cNvPr>
          <p:cNvSpPr txBox="1">
            <a:spLocks noChangeArrowheads="1"/>
          </p:cNvSpPr>
          <p:nvPr/>
        </p:nvSpPr>
        <p:spPr bwMode="auto">
          <a:xfrm>
            <a:off x="1744663" y="563563"/>
            <a:ext cx="301783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dirty="0">
                <a:solidFill>
                  <a:srgbClr val="FFFFFF"/>
                </a:solidFill>
              </a:rPr>
              <a:t>Pijn</a:t>
            </a:r>
          </a:p>
        </p:txBody>
      </p:sp>
      <p:sp>
        <p:nvSpPr>
          <p:cNvPr id="33811" name="Ondertitel 2">
            <a:extLst>
              <a:ext uri="{FF2B5EF4-FFF2-40B4-BE49-F238E27FC236}">
                <a16:creationId xmlns:a16="http://schemas.microsoft.com/office/drawing/2014/main" id="{A30AB716-5F6F-4F4C-82FD-6202F8055755}"/>
              </a:ext>
            </a:extLst>
          </p:cNvPr>
          <p:cNvSpPr txBox="1">
            <a:spLocks noChangeArrowheads="1"/>
          </p:cNvSpPr>
          <p:nvPr/>
        </p:nvSpPr>
        <p:spPr bwMode="auto">
          <a:xfrm>
            <a:off x="6086475" y="1185954"/>
            <a:ext cx="237331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endParaRPr lang="nl-NL" altLang="nl-NL" sz="3600">
              <a:solidFill>
                <a:srgbClr val="FFFFFF"/>
              </a:solidFill>
            </a:endParaRPr>
          </a:p>
        </p:txBody>
      </p:sp>
      <p:sp>
        <p:nvSpPr>
          <p:cNvPr id="33812" name="Ondertitel 2">
            <a:extLst>
              <a:ext uri="{FF2B5EF4-FFF2-40B4-BE49-F238E27FC236}">
                <a16:creationId xmlns:a16="http://schemas.microsoft.com/office/drawing/2014/main" id="{79DFAA77-9B26-4281-A66A-31FC1253CBC7}"/>
              </a:ext>
            </a:extLst>
          </p:cNvPr>
          <p:cNvSpPr txBox="1">
            <a:spLocks noChangeArrowheads="1"/>
          </p:cNvSpPr>
          <p:nvPr/>
        </p:nvSpPr>
        <p:spPr bwMode="auto">
          <a:xfrm>
            <a:off x="9110663" y="488950"/>
            <a:ext cx="4046537"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dirty="0">
                <a:solidFill>
                  <a:srgbClr val="FFFFFF"/>
                </a:solidFill>
              </a:rPr>
              <a:t>Schaamte</a:t>
            </a:r>
          </a:p>
        </p:txBody>
      </p:sp>
      <p:sp>
        <p:nvSpPr>
          <p:cNvPr id="41" name="Ondertitel 2">
            <a:extLst>
              <a:ext uri="{FF2B5EF4-FFF2-40B4-BE49-F238E27FC236}">
                <a16:creationId xmlns:a16="http://schemas.microsoft.com/office/drawing/2014/main" id="{F4A57AD2-31B5-4BF8-B261-4485F35BA417}"/>
              </a:ext>
            </a:extLst>
          </p:cNvPr>
          <p:cNvSpPr txBox="1">
            <a:spLocks/>
          </p:cNvSpPr>
          <p:nvPr/>
        </p:nvSpPr>
        <p:spPr>
          <a:xfrm>
            <a:off x="5470525" y="3800476"/>
            <a:ext cx="2676525" cy="906462"/>
          </a:xfrm>
          <a:prstGeom prst="rect">
            <a:avLst/>
          </a:prstGeom>
        </p:spPr>
        <p:txBody>
          <a:bodyPr lIns="68580" tIns="34290" rIns="68580" bIns="3429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dirty="0">
                <a:solidFill>
                  <a:prstClr val="white"/>
                </a:solidFill>
              </a:rPr>
              <a:t>OER-Trauma</a:t>
            </a:r>
          </a:p>
        </p:txBody>
      </p:sp>
      <p:sp>
        <p:nvSpPr>
          <p:cNvPr id="5" name="Ovaal 4">
            <a:extLst>
              <a:ext uri="{FF2B5EF4-FFF2-40B4-BE49-F238E27FC236}">
                <a16:creationId xmlns:a16="http://schemas.microsoft.com/office/drawing/2014/main" id="{5819029D-156F-497F-AB10-E547C8DDD26E}"/>
              </a:ext>
            </a:extLst>
          </p:cNvPr>
          <p:cNvSpPr/>
          <p:nvPr/>
        </p:nvSpPr>
        <p:spPr>
          <a:xfrm>
            <a:off x="3494088" y="2357438"/>
            <a:ext cx="5121275" cy="2341562"/>
          </a:xfrm>
          <a:prstGeom prst="ellipse">
            <a:avLst/>
          </a:prstGeom>
          <a:solidFill>
            <a:schemeClr val="accent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500" dirty="0">
              <a:solidFill>
                <a:prstClr val="black">
                  <a:lumMod val="75000"/>
                  <a:lumOff val="25000"/>
                </a:prstClr>
              </a:solidFill>
            </a:endParaRPr>
          </a:p>
          <a:p>
            <a:pPr algn="ctr" eaLnBrk="1" fontAlgn="auto" hangingPunct="1">
              <a:spcBef>
                <a:spcPts val="0"/>
              </a:spcBef>
              <a:spcAft>
                <a:spcPts val="0"/>
              </a:spcAft>
              <a:defRPr/>
            </a:pPr>
            <a:r>
              <a:rPr lang="nl-NL" sz="1500" dirty="0">
                <a:solidFill>
                  <a:prstClr val="black">
                    <a:lumMod val="75000"/>
                    <a:lumOff val="25000"/>
                  </a:prstClr>
                </a:solidFill>
              </a:rPr>
              <a:t>      Instinctieve</a:t>
            </a:r>
            <a:r>
              <a:rPr lang="nl-NL" sz="2400" dirty="0">
                <a:solidFill>
                  <a:prstClr val="black">
                    <a:lumMod val="75000"/>
                    <a:lumOff val="25000"/>
                  </a:prstClr>
                </a:solidFill>
              </a:rPr>
              <a:t> </a:t>
            </a:r>
            <a:r>
              <a:rPr lang="nl-NL" sz="1500" dirty="0">
                <a:solidFill>
                  <a:prstClr val="black">
                    <a:lumMod val="75000"/>
                    <a:lumOff val="25000"/>
                  </a:prstClr>
                </a:solidFill>
              </a:rPr>
              <a:t>Wil:</a:t>
            </a:r>
          </a:p>
          <a:p>
            <a:pPr algn="ctr" eaLnBrk="1" fontAlgn="auto" hangingPunct="1">
              <a:spcBef>
                <a:spcPts val="0"/>
              </a:spcBef>
              <a:spcAft>
                <a:spcPts val="0"/>
              </a:spcAft>
              <a:defRPr/>
            </a:pPr>
            <a:r>
              <a:rPr lang="nl-NL" sz="1350" dirty="0">
                <a:solidFill>
                  <a:prstClr val="white"/>
                </a:solidFill>
              </a:rPr>
              <a:t>Afkeer: onveiligheid, sterven, dood</a:t>
            </a:r>
          </a:p>
          <a:p>
            <a:pPr algn="ctr" eaLnBrk="1" fontAlgn="auto" hangingPunct="1">
              <a:spcBef>
                <a:spcPts val="0"/>
              </a:spcBef>
              <a:spcAft>
                <a:spcPts val="0"/>
              </a:spcAft>
              <a:defRPr/>
            </a:pPr>
            <a:r>
              <a:rPr lang="nl-NL" sz="1350" dirty="0">
                <a:solidFill>
                  <a:prstClr val="white"/>
                </a:solidFill>
              </a:rPr>
              <a:t>Verlangen: veiligheid, (voort)leven</a:t>
            </a:r>
          </a:p>
        </p:txBody>
      </p:sp>
      <p:sp>
        <p:nvSpPr>
          <p:cNvPr id="33815" name="Ondertitel 2">
            <a:extLst>
              <a:ext uri="{FF2B5EF4-FFF2-40B4-BE49-F238E27FC236}">
                <a16:creationId xmlns:a16="http://schemas.microsoft.com/office/drawing/2014/main" id="{CEC9C9AC-92CF-4696-9C90-6E3AA6DE11CB}"/>
              </a:ext>
            </a:extLst>
          </p:cNvPr>
          <p:cNvSpPr txBox="1">
            <a:spLocks noChangeArrowheads="1"/>
          </p:cNvSpPr>
          <p:nvPr/>
        </p:nvSpPr>
        <p:spPr bwMode="auto">
          <a:xfrm>
            <a:off x="8523288" y="5681663"/>
            <a:ext cx="301783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a:solidFill>
                  <a:srgbClr val="FFFFFF"/>
                </a:solidFill>
              </a:rPr>
              <a:t>Schuld </a:t>
            </a:r>
          </a:p>
        </p:txBody>
      </p:sp>
    </p:spTree>
    <p:extLst>
      <p:ext uri="{BB962C8B-B14F-4D97-AF65-F5344CB8AC3E}">
        <p14:creationId xmlns:p14="http://schemas.microsoft.com/office/powerpoint/2010/main" val="29326906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Universele liefde 02; De taak van de man(nelijke energie) - Nuria Steeman  In Licht &amp; Kracht">
            <a:extLst>
              <a:ext uri="{FF2B5EF4-FFF2-40B4-BE49-F238E27FC236}">
                <a16:creationId xmlns:a16="http://schemas.microsoft.com/office/drawing/2014/main" id="{AC442163-99C1-4DFC-B365-7970E900B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53" b="1764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B12955F9-5D1D-4CFA-BD3B-02063DC769D0}"/>
              </a:ext>
            </a:extLst>
          </p:cNvPr>
          <p:cNvSpPr>
            <a:spLocks noGrp="1"/>
          </p:cNvSpPr>
          <p:nvPr>
            <p:ph type="ctrTitle"/>
          </p:nvPr>
        </p:nvSpPr>
        <p:spPr>
          <a:xfrm>
            <a:off x="2006600" y="2200275"/>
            <a:ext cx="8178800" cy="1987550"/>
          </a:xfrm>
          <a:effectLst>
            <a:outerShdw blurRad="50800" dist="38100" dir="2700000" algn="tl" rotWithShape="0">
              <a:prstClr val="black">
                <a:alpha val="40000"/>
              </a:prstClr>
            </a:outerShdw>
          </a:effectLst>
        </p:spPr>
        <p:txBody>
          <a:bodyPr>
            <a:normAutofit/>
          </a:bodyPr>
          <a:lstStyle/>
          <a:p>
            <a:pPr algn="ctr" fontAlgn="auto">
              <a:spcAft>
                <a:spcPts val="0"/>
              </a:spcAft>
              <a:defRPr/>
            </a:pPr>
            <a:r>
              <a:rPr lang="nl-NL" dirty="0">
                <a:solidFill>
                  <a:schemeClr val="bg1"/>
                </a:solidFill>
              </a:rPr>
              <a:t>Oer-wil</a:t>
            </a:r>
          </a:p>
        </p:txBody>
      </p:sp>
      <p:sp>
        <p:nvSpPr>
          <p:cNvPr id="4" name="Ovaal 3">
            <a:extLst>
              <a:ext uri="{FF2B5EF4-FFF2-40B4-BE49-F238E27FC236}">
                <a16:creationId xmlns:a16="http://schemas.microsoft.com/office/drawing/2014/main" id="{C03DA590-1F6C-444D-987B-68945C8E7812}"/>
              </a:ext>
            </a:extLst>
          </p:cNvPr>
          <p:cNvSpPr/>
          <p:nvPr/>
        </p:nvSpPr>
        <p:spPr>
          <a:xfrm>
            <a:off x="1622425" y="4240213"/>
            <a:ext cx="3946525" cy="1873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  </a:t>
            </a:r>
            <a:endParaRPr lang="nl-NL" sz="1350" dirty="0">
              <a:solidFill>
                <a:prstClr val="white"/>
              </a:solidFill>
            </a:endParaRPr>
          </a:p>
        </p:txBody>
      </p:sp>
      <p:sp>
        <p:nvSpPr>
          <p:cNvPr id="6" name="Ovaal 5">
            <a:extLst>
              <a:ext uri="{FF2B5EF4-FFF2-40B4-BE49-F238E27FC236}">
                <a16:creationId xmlns:a16="http://schemas.microsoft.com/office/drawing/2014/main" id="{8FD1D8C6-C0D0-4DDA-ACFD-0E7D3FFDAABA}"/>
              </a:ext>
            </a:extLst>
          </p:cNvPr>
          <p:cNvSpPr/>
          <p:nvPr/>
        </p:nvSpPr>
        <p:spPr>
          <a:xfrm>
            <a:off x="1182349" y="1618854"/>
            <a:ext cx="3303588" cy="17208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2000" b="1" dirty="0">
                <a:solidFill>
                  <a:schemeClr val="bg1"/>
                </a:solidFill>
                <a:latin typeface="Palatino Linotype" panose="02040502050505030304" pitchFamily="18" charset="0"/>
              </a:rPr>
              <a:t>Krachtig</a:t>
            </a:r>
          </a:p>
        </p:txBody>
      </p:sp>
      <p:sp>
        <p:nvSpPr>
          <p:cNvPr id="7" name="Ovaal 6">
            <a:extLst>
              <a:ext uri="{FF2B5EF4-FFF2-40B4-BE49-F238E27FC236}">
                <a16:creationId xmlns:a16="http://schemas.microsoft.com/office/drawing/2014/main" id="{D5FDAAD8-C08D-490B-A88C-4A0A82849531}"/>
              </a:ext>
            </a:extLst>
          </p:cNvPr>
          <p:cNvSpPr/>
          <p:nvPr/>
        </p:nvSpPr>
        <p:spPr>
          <a:xfrm>
            <a:off x="7970838" y="1968500"/>
            <a:ext cx="3186112" cy="1992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2000" dirty="0">
                <a:solidFill>
                  <a:schemeClr val="bg1"/>
                </a:solidFill>
                <a:latin typeface="Palatino Linotype" panose="02040502050505030304" pitchFamily="18" charset="0"/>
              </a:rPr>
              <a:t>Explorerend</a:t>
            </a:r>
          </a:p>
        </p:txBody>
      </p:sp>
      <p:sp>
        <p:nvSpPr>
          <p:cNvPr id="9" name="Ovaal 8">
            <a:extLst>
              <a:ext uri="{FF2B5EF4-FFF2-40B4-BE49-F238E27FC236}">
                <a16:creationId xmlns:a16="http://schemas.microsoft.com/office/drawing/2014/main" id="{E1DB7E75-463E-47C2-AF2D-132C72739289}"/>
              </a:ext>
            </a:extLst>
          </p:cNvPr>
          <p:cNvSpPr/>
          <p:nvPr/>
        </p:nvSpPr>
        <p:spPr>
          <a:xfrm>
            <a:off x="7116763" y="3713163"/>
            <a:ext cx="4308475" cy="1892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2000" b="1" dirty="0">
                <a:solidFill>
                  <a:schemeClr val="bg1"/>
                </a:solidFill>
                <a:latin typeface="Palatino Linotype" panose="02040502050505030304" pitchFamily="18" charset="0"/>
              </a:rPr>
              <a:t>Expressief</a:t>
            </a:r>
          </a:p>
        </p:txBody>
      </p:sp>
      <p:sp>
        <p:nvSpPr>
          <p:cNvPr id="15" name="Ovaal 14">
            <a:extLst>
              <a:ext uri="{FF2B5EF4-FFF2-40B4-BE49-F238E27FC236}">
                <a16:creationId xmlns:a16="http://schemas.microsoft.com/office/drawing/2014/main" id="{5FE2B68B-C8B9-472A-8861-3EC4BD9F558B}"/>
              </a:ext>
            </a:extLst>
          </p:cNvPr>
          <p:cNvSpPr/>
          <p:nvPr/>
        </p:nvSpPr>
        <p:spPr>
          <a:xfrm>
            <a:off x="4850834" y="4234657"/>
            <a:ext cx="3452813" cy="18621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 </a:t>
            </a:r>
            <a:endParaRPr lang="nl-NL" sz="1350" dirty="0">
              <a:solidFill>
                <a:prstClr val="white"/>
              </a:solidFill>
            </a:endParaRPr>
          </a:p>
        </p:txBody>
      </p:sp>
      <p:sp>
        <p:nvSpPr>
          <p:cNvPr id="17" name="Ovaal 16">
            <a:extLst>
              <a:ext uri="{FF2B5EF4-FFF2-40B4-BE49-F238E27FC236}">
                <a16:creationId xmlns:a16="http://schemas.microsoft.com/office/drawing/2014/main" id="{0AAF4DAE-90C6-4B28-BA8F-1723E97C6D0B}"/>
              </a:ext>
            </a:extLst>
          </p:cNvPr>
          <p:cNvSpPr/>
          <p:nvPr/>
        </p:nvSpPr>
        <p:spPr>
          <a:xfrm>
            <a:off x="2981325" y="617538"/>
            <a:ext cx="3246438" cy="19891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2000" b="1" dirty="0">
                <a:solidFill>
                  <a:schemeClr val="bg1"/>
                </a:solidFill>
                <a:latin typeface="Palatino Linotype" panose="02040502050505030304" pitchFamily="18" charset="0"/>
              </a:rPr>
              <a:t>Verbindend</a:t>
            </a:r>
          </a:p>
        </p:txBody>
      </p:sp>
      <p:sp>
        <p:nvSpPr>
          <p:cNvPr id="19" name="Ovaal 18">
            <a:extLst>
              <a:ext uri="{FF2B5EF4-FFF2-40B4-BE49-F238E27FC236}">
                <a16:creationId xmlns:a16="http://schemas.microsoft.com/office/drawing/2014/main" id="{13E6AE1C-566A-44B0-ABB2-34EC80E6157C}"/>
              </a:ext>
            </a:extLst>
          </p:cNvPr>
          <p:cNvSpPr/>
          <p:nvPr/>
        </p:nvSpPr>
        <p:spPr>
          <a:xfrm>
            <a:off x="374083" y="3052911"/>
            <a:ext cx="4008438" cy="19589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2000" b="1" dirty="0">
                <a:solidFill>
                  <a:schemeClr val="bg1"/>
                </a:solidFill>
                <a:latin typeface="Palatino Linotype" panose="02040502050505030304" pitchFamily="18" charset="0"/>
              </a:rPr>
              <a:t>Zorgvuldig</a:t>
            </a:r>
          </a:p>
        </p:txBody>
      </p:sp>
      <p:sp>
        <p:nvSpPr>
          <p:cNvPr id="33811" name="Ondertitel 2">
            <a:extLst>
              <a:ext uri="{FF2B5EF4-FFF2-40B4-BE49-F238E27FC236}">
                <a16:creationId xmlns:a16="http://schemas.microsoft.com/office/drawing/2014/main" id="{A30AB716-5F6F-4F4C-82FD-6202F8055755}"/>
              </a:ext>
            </a:extLst>
          </p:cNvPr>
          <p:cNvSpPr txBox="1">
            <a:spLocks noChangeArrowheads="1"/>
          </p:cNvSpPr>
          <p:nvPr/>
        </p:nvSpPr>
        <p:spPr bwMode="auto">
          <a:xfrm>
            <a:off x="7496970" y="1504157"/>
            <a:ext cx="237331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endParaRPr lang="nl-NL" altLang="nl-NL" sz="3600">
              <a:solidFill>
                <a:srgbClr val="FFFFFF"/>
              </a:solidFill>
            </a:endParaRPr>
          </a:p>
        </p:txBody>
      </p:sp>
      <p:sp>
        <p:nvSpPr>
          <p:cNvPr id="41" name="Ondertitel 2">
            <a:extLst>
              <a:ext uri="{FF2B5EF4-FFF2-40B4-BE49-F238E27FC236}">
                <a16:creationId xmlns:a16="http://schemas.microsoft.com/office/drawing/2014/main" id="{F4A57AD2-31B5-4BF8-B261-4485F35BA417}"/>
              </a:ext>
            </a:extLst>
          </p:cNvPr>
          <p:cNvSpPr txBox="1">
            <a:spLocks/>
          </p:cNvSpPr>
          <p:nvPr/>
        </p:nvSpPr>
        <p:spPr>
          <a:xfrm>
            <a:off x="5470525" y="3800476"/>
            <a:ext cx="2676525" cy="906462"/>
          </a:xfrm>
          <a:prstGeom prst="rect">
            <a:avLst/>
          </a:prstGeom>
        </p:spPr>
        <p:txBody>
          <a:bodyPr lIns="68580" tIns="34290" rIns="68580" bIns="3429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dirty="0">
                <a:solidFill>
                  <a:prstClr val="white"/>
                </a:solidFill>
              </a:rPr>
              <a:t>OER-Trauma</a:t>
            </a:r>
          </a:p>
        </p:txBody>
      </p:sp>
      <p:sp>
        <p:nvSpPr>
          <p:cNvPr id="5" name="Ovaal 4">
            <a:extLst>
              <a:ext uri="{FF2B5EF4-FFF2-40B4-BE49-F238E27FC236}">
                <a16:creationId xmlns:a16="http://schemas.microsoft.com/office/drawing/2014/main" id="{5819029D-156F-497F-AB10-E547C8DDD26E}"/>
              </a:ext>
            </a:extLst>
          </p:cNvPr>
          <p:cNvSpPr/>
          <p:nvPr/>
        </p:nvSpPr>
        <p:spPr>
          <a:xfrm>
            <a:off x="3494088" y="2357438"/>
            <a:ext cx="5121275" cy="2341562"/>
          </a:xfrm>
          <a:prstGeom prst="ellipse">
            <a:avLst/>
          </a:prstGeom>
          <a:solidFill>
            <a:schemeClr val="accent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500" dirty="0">
              <a:solidFill>
                <a:prstClr val="black">
                  <a:lumMod val="75000"/>
                  <a:lumOff val="25000"/>
                </a:prstClr>
              </a:solidFill>
            </a:endParaRPr>
          </a:p>
          <a:p>
            <a:pPr algn="ctr" eaLnBrk="1" fontAlgn="auto" hangingPunct="1">
              <a:spcBef>
                <a:spcPts val="0"/>
              </a:spcBef>
              <a:spcAft>
                <a:spcPts val="0"/>
              </a:spcAft>
              <a:defRPr/>
            </a:pPr>
            <a:r>
              <a:rPr lang="nl-NL" sz="1500" b="1" dirty="0">
                <a:solidFill>
                  <a:schemeClr val="bg1"/>
                </a:solidFill>
              </a:rPr>
              <a:t>      </a:t>
            </a:r>
            <a:r>
              <a:rPr lang="nl-NL" dirty="0">
                <a:solidFill>
                  <a:schemeClr val="bg1"/>
                </a:solidFill>
              </a:rPr>
              <a:t>Instinctieve Wil:</a:t>
            </a:r>
          </a:p>
          <a:p>
            <a:pPr algn="ctr" eaLnBrk="1" fontAlgn="auto" hangingPunct="1">
              <a:spcBef>
                <a:spcPts val="0"/>
              </a:spcBef>
              <a:spcAft>
                <a:spcPts val="0"/>
              </a:spcAft>
              <a:defRPr/>
            </a:pPr>
            <a:r>
              <a:rPr lang="nl-NL" sz="1050" dirty="0">
                <a:solidFill>
                  <a:schemeClr val="bg2"/>
                </a:solidFill>
              </a:rPr>
              <a:t>Afkeer: onveiligheid, sterven, dood</a:t>
            </a:r>
          </a:p>
          <a:p>
            <a:pPr algn="ctr" eaLnBrk="1" fontAlgn="auto" hangingPunct="1">
              <a:spcBef>
                <a:spcPts val="0"/>
              </a:spcBef>
              <a:spcAft>
                <a:spcPts val="0"/>
              </a:spcAft>
              <a:defRPr/>
            </a:pPr>
            <a:r>
              <a:rPr lang="nl-NL" sz="1050" dirty="0">
                <a:solidFill>
                  <a:schemeClr val="bg2"/>
                </a:solidFill>
              </a:rPr>
              <a:t>Verlangen: veiligheid, (voort)leven</a:t>
            </a:r>
          </a:p>
        </p:txBody>
      </p:sp>
      <p:sp>
        <p:nvSpPr>
          <p:cNvPr id="18" name="Tekstvak 17">
            <a:extLst>
              <a:ext uri="{FF2B5EF4-FFF2-40B4-BE49-F238E27FC236}">
                <a16:creationId xmlns:a16="http://schemas.microsoft.com/office/drawing/2014/main" id="{651625F5-19FF-4768-A1D5-8556079362EF}"/>
              </a:ext>
            </a:extLst>
          </p:cNvPr>
          <p:cNvSpPr txBox="1"/>
          <p:nvPr/>
        </p:nvSpPr>
        <p:spPr>
          <a:xfrm>
            <a:off x="3090315" y="5039091"/>
            <a:ext cx="2135553" cy="400110"/>
          </a:xfrm>
          <a:prstGeom prst="rect">
            <a:avLst/>
          </a:prstGeom>
          <a:noFill/>
        </p:spPr>
        <p:txBody>
          <a:bodyPr wrap="square" rtlCol="0">
            <a:spAutoFit/>
          </a:bodyPr>
          <a:lstStyle/>
          <a:p>
            <a:r>
              <a:rPr lang="nl-NL" sz="2000" b="1" dirty="0">
                <a:solidFill>
                  <a:schemeClr val="bg1"/>
                </a:solidFill>
                <a:latin typeface="Palatino Linotype" panose="02040502050505030304" pitchFamily="18" charset="0"/>
              </a:rPr>
              <a:t>Intuïtief</a:t>
            </a:r>
          </a:p>
        </p:txBody>
      </p:sp>
      <p:sp>
        <p:nvSpPr>
          <p:cNvPr id="34" name="Ovaal 33">
            <a:extLst>
              <a:ext uri="{FF2B5EF4-FFF2-40B4-BE49-F238E27FC236}">
                <a16:creationId xmlns:a16="http://schemas.microsoft.com/office/drawing/2014/main" id="{0DCF39F9-E82D-439F-A2F6-510AFCF497CC}"/>
              </a:ext>
            </a:extLst>
          </p:cNvPr>
          <p:cNvSpPr/>
          <p:nvPr/>
        </p:nvSpPr>
        <p:spPr>
          <a:xfrm>
            <a:off x="6001465" y="797390"/>
            <a:ext cx="3087766" cy="1809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2000" b="1" dirty="0">
                <a:solidFill>
                  <a:schemeClr val="bg1"/>
                </a:solidFill>
                <a:latin typeface="Palatino Linotype" panose="02040502050505030304" pitchFamily="18" charset="0"/>
              </a:rPr>
              <a:t>Afgestemd</a:t>
            </a:r>
          </a:p>
        </p:txBody>
      </p:sp>
      <p:sp>
        <p:nvSpPr>
          <p:cNvPr id="22" name="Tekstvak 21">
            <a:extLst>
              <a:ext uri="{FF2B5EF4-FFF2-40B4-BE49-F238E27FC236}">
                <a16:creationId xmlns:a16="http://schemas.microsoft.com/office/drawing/2014/main" id="{D49BE7D9-E85B-4EEE-A629-FC3166070E04}"/>
              </a:ext>
            </a:extLst>
          </p:cNvPr>
          <p:cNvSpPr txBox="1"/>
          <p:nvPr/>
        </p:nvSpPr>
        <p:spPr>
          <a:xfrm>
            <a:off x="5568951" y="5233851"/>
            <a:ext cx="1928020" cy="400110"/>
          </a:xfrm>
          <a:prstGeom prst="rect">
            <a:avLst/>
          </a:prstGeom>
          <a:noFill/>
        </p:spPr>
        <p:txBody>
          <a:bodyPr wrap="square" rtlCol="0">
            <a:spAutoFit/>
          </a:bodyPr>
          <a:lstStyle/>
          <a:p>
            <a:r>
              <a:rPr lang="nl-NL" sz="2000" b="1" dirty="0">
                <a:solidFill>
                  <a:schemeClr val="bg1"/>
                </a:solidFill>
                <a:latin typeface="Palatino Linotype" panose="02040502050505030304" pitchFamily="18" charset="0"/>
              </a:rPr>
              <a:t>    Autonoom</a:t>
            </a:r>
          </a:p>
        </p:txBody>
      </p:sp>
    </p:spTree>
    <p:extLst>
      <p:ext uri="{BB962C8B-B14F-4D97-AF65-F5344CB8AC3E}">
        <p14:creationId xmlns:p14="http://schemas.microsoft.com/office/powerpoint/2010/main" val="1409625315"/>
      </p:ext>
    </p:extLst>
  </p:cSld>
  <p:clrMapOvr>
    <a:masterClrMapping/>
  </p:clrMapOvr>
  <p:transition>
    <p:wip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593712" y="566567"/>
            <a:ext cx="7547238"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a:solidFill>
                  <a:srgbClr val="92D050"/>
                </a:solidFill>
                <a:latin typeface="+mj-lt"/>
              </a:rPr>
              <a:t>OER-BEHOEFTEN: SCHEPPENDE WIL</a:t>
            </a:r>
            <a:endParaRPr lang="nl-NL" sz="2600" dirty="0">
              <a:solidFill>
                <a:srgbClr val="92D050"/>
              </a:solidFill>
            </a:endParaRPr>
          </a:p>
          <a:p>
            <a:pPr marL="0" indent="0" fontAlgn="auto">
              <a:spcAft>
                <a:spcPts val="0"/>
              </a:spcAft>
              <a:buClr>
                <a:schemeClr val="accent1">
                  <a:lumMod val="75000"/>
                </a:schemeClr>
              </a:buClr>
              <a:buNone/>
              <a:defRPr/>
            </a:pPr>
            <a:endParaRPr lang="nl-NL" sz="2600" dirty="0"/>
          </a:p>
          <a:p>
            <a:pPr fontAlgn="auto">
              <a:spcAft>
                <a:spcPts val="0"/>
              </a:spcAft>
              <a:buClr>
                <a:schemeClr val="accent1">
                  <a:lumMod val="75000"/>
                </a:schemeClr>
              </a:buClr>
              <a:defRPr/>
            </a:pPr>
            <a:endParaRPr lang="nl-NL" sz="2600"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aphicFrame>
        <p:nvGraphicFramePr>
          <p:cNvPr id="4" name="Tabel 4">
            <a:extLst>
              <a:ext uri="{FF2B5EF4-FFF2-40B4-BE49-F238E27FC236}">
                <a16:creationId xmlns:a16="http://schemas.microsoft.com/office/drawing/2014/main" id="{5733C5E7-78DF-4C55-A6DA-D2D80BC403BB}"/>
              </a:ext>
            </a:extLst>
          </p:cNvPr>
          <p:cNvGraphicFramePr>
            <a:graphicFrameLocks noGrp="1"/>
          </p:cNvGraphicFramePr>
          <p:nvPr>
            <p:extLst>
              <p:ext uri="{D42A27DB-BD31-4B8C-83A1-F6EECF244321}">
                <p14:modId xmlns:p14="http://schemas.microsoft.com/office/powerpoint/2010/main" val="3024194067"/>
              </p:ext>
            </p:extLst>
          </p:nvPr>
        </p:nvGraphicFramePr>
        <p:xfrm>
          <a:off x="2967650" y="2019827"/>
          <a:ext cx="3124200" cy="3708400"/>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416403681"/>
                    </a:ext>
                  </a:extLst>
                </a:gridCol>
              </a:tblGrid>
              <a:tr h="370840">
                <a:tc>
                  <a:txBody>
                    <a:bodyPr/>
                    <a:lstStyle/>
                    <a:p>
                      <a:r>
                        <a:rPr lang="nl-NL" dirty="0"/>
                        <a:t>Ontmantelde Wil</a:t>
                      </a:r>
                    </a:p>
                  </a:txBody>
                  <a:tcPr>
                    <a:solidFill>
                      <a:schemeClr val="accent2"/>
                    </a:solidFill>
                  </a:tcPr>
                </a:tc>
                <a:extLst>
                  <a:ext uri="{0D108BD9-81ED-4DB2-BD59-A6C34878D82A}">
                    <a16:rowId xmlns:a16="http://schemas.microsoft.com/office/drawing/2014/main" val="1797940003"/>
                  </a:ext>
                </a:extLst>
              </a:tr>
              <a:tr h="370840">
                <a:tc>
                  <a:txBody>
                    <a:bodyPr/>
                    <a:lstStyle/>
                    <a:p>
                      <a:r>
                        <a:rPr lang="nl-NL" sz="1800" dirty="0"/>
                        <a:t>Instinctieve Wil </a:t>
                      </a:r>
                    </a:p>
                  </a:txBody>
                  <a:tcPr marL="121706" marR="121706">
                    <a:solidFill>
                      <a:schemeClr val="accent2"/>
                    </a:solidFill>
                  </a:tcPr>
                </a:tc>
                <a:extLst>
                  <a:ext uri="{0D108BD9-81ED-4DB2-BD59-A6C34878D82A}">
                    <a16:rowId xmlns:a16="http://schemas.microsoft.com/office/drawing/2014/main" val="1015232827"/>
                  </a:ext>
                </a:extLst>
              </a:tr>
              <a:tr h="370840">
                <a:tc>
                  <a:txBody>
                    <a:bodyPr/>
                    <a:lstStyle/>
                    <a:p>
                      <a:r>
                        <a:rPr lang="nl-NL" sz="1800" dirty="0"/>
                        <a:t>(Be)Grijpende Wil </a:t>
                      </a:r>
                    </a:p>
                  </a:txBody>
                  <a:tcPr marL="121706" marR="121706">
                    <a:solidFill>
                      <a:schemeClr val="accent2"/>
                    </a:solidFill>
                  </a:tcPr>
                </a:tc>
                <a:extLst>
                  <a:ext uri="{0D108BD9-81ED-4DB2-BD59-A6C34878D82A}">
                    <a16:rowId xmlns:a16="http://schemas.microsoft.com/office/drawing/2014/main" val="439696915"/>
                  </a:ext>
                </a:extLst>
              </a:tr>
              <a:tr h="370840">
                <a:tc>
                  <a:txBody>
                    <a:bodyPr/>
                    <a:lstStyle/>
                    <a:p>
                      <a:r>
                        <a:rPr lang="nl-NL" sz="1800" dirty="0"/>
                        <a:t>Controlerende Wil </a:t>
                      </a:r>
                    </a:p>
                  </a:txBody>
                  <a:tcPr marL="121706" marR="121706">
                    <a:solidFill>
                      <a:schemeClr val="accent2"/>
                    </a:solidFill>
                  </a:tcPr>
                </a:tc>
                <a:extLst>
                  <a:ext uri="{0D108BD9-81ED-4DB2-BD59-A6C34878D82A}">
                    <a16:rowId xmlns:a16="http://schemas.microsoft.com/office/drawing/2014/main" val="689704351"/>
                  </a:ext>
                </a:extLst>
              </a:tr>
              <a:tr h="370840">
                <a:tc>
                  <a:txBody>
                    <a:bodyPr/>
                    <a:lstStyle/>
                    <a:p>
                      <a:r>
                        <a:rPr lang="nl-NL" sz="1800" dirty="0"/>
                        <a:t>Afgeleide Wil </a:t>
                      </a:r>
                    </a:p>
                  </a:txBody>
                  <a:tcPr marL="121706" marR="121706">
                    <a:solidFill>
                      <a:schemeClr val="accent2"/>
                    </a:solidFill>
                  </a:tcPr>
                </a:tc>
                <a:extLst>
                  <a:ext uri="{0D108BD9-81ED-4DB2-BD59-A6C34878D82A}">
                    <a16:rowId xmlns:a16="http://schemas.microsoft.com/office/drawing/2014/main" val="819808606"/>
                  </a:ext>
                </a:extLst>
              </a:tr>
              <a:tr h="370840">
                <a:tc>
                  <a:txBody>
                    <a:bodyPr/>
                    <a:lstStyle/>
                    <a:p>
                      <a:r>
                        <a:rPr lang="nl-NL" sz="1800" dirty="0"/>
                        <a:t>Avontuurlijke Wil </a:t>
                      </a:r>
                    </a:p>
                  </a:txBody>
                  <a:tcPr marL="121706" marR="121706">
                    <a:solidFill>
                      <a:schemeClr val="accent2"/>
                    </a:solidFill>
                  </a:tcPr>
                </a:tc>
                <a:extLst>
                  <a:ext uri="{0D108BD9-81ED-4DB2-BD59-A6C34878D82A}">
                    <a16:rowId xmlns:a16="http://schemas.microsoft.com/office/drawing/2014/main" val="2767055749"/>
                  </a:ext>
                </a:extLst>
              </a:tr>
              <a:tr h="370840">
                <a:tc>
                  <a:txBody>
                    <a:bodyPr/>
                    <a:lstStyle/>
                    <a:p>
                      <a:r>
                        <a:rPr lang="nl-NL" sz="1800" dirty="0"/>
                        <a:t>Ontketende Wil </a:t>
                      </a:r>
                    </a:p>
                  </a:txBody>
                  <a:tcPr marL="121706" marR="121706">
                    <a:solidFill>
                      <a:schemeClr val="accent2"/>
                    </a:solidFill>
                  </a:tcPr>
                </a:tc>
                <a:extLst>
                  <a:ext uri="{0D108BD9-81ED-4DB2-BD59-A6C34878D82A}">
                    <a16:rowId xmlns:a16="http://schemas.microsoft.com/office/drawing/2014/main" val="1034496177"/>
                  </a:ext>
                </a:extLst>
              </a:tr>
              <a:tr h="370840">
                <a:tc>
                  <a:txBody>
                    <a:bodyPr/>
                    <a:lstStyle/>
                    <a:p>
                      <a:r>
                        <a:rPr lang="nl-NL" sz="1800" dirty="0"/>
                        <a:t>Dominante Wil </a:t>
                      </a:r>
                    </a:p>
                  </a:txBody>
                  <a:tcPr marL="121706" marR="121706">
                    <a:solidFill>
                      <a:schemeClr val="accent2"/>
                    </a:solidFill>
                  </a:tcPr>
                </a:tc>
                <a:extLst>
                  <a:ext uri="{0D108BD9-81ED-4DB2-BD59-A6C34878D82A}">
                    <a16:rowId xmlns:a16="http://schemas.microsoft.com/office/drawing/2014/main" val="1935291454"/>
                  </a:ext>
                </a:extLst>
              </a:tr>
              <a:tr h="370840">
                <a:tc>
                  <a:txBody>
                    <a:bodyPr/>
                    <a:lstStyle/>
                    <a:p>
                      <a:r>
                        <a:rPr lang="nl-NL" sz="1800" dirty="0"/>
                        <a:t>Competitieve Wil </a:t>
                      </a:r>
                    </a:p>
                  </a:txBody>
                  <a:tcPr marL="121706" marR="121706">
                    <a:solidFill>
                      <a:schemeClr val="accent2"/>
                    </a:solidFill>
                  </a:tcPr>
                </a:tc>
                <a:extLst>
                  <a:ext uri="{0D108BD9-81ED-4DB2-BD59-A6C34878D82A}">
                    <a16:rowId xmlns:a16="http://schemas.microsoft.com/office/drawing/2014/main" val="1691514130"/>
                  </a:ext>
                </a:extLst>
              </a:tr>
              <a:tr h="370840">
                <a:tc>
                  <a:txBody>
                    <a:bodyPr/>
                    <a:lstStyle/>
                    <a:p>
                      <a:r>
                        <a:rPr lang="nl-NL" sz="1800" dirty="0"/>
                        <a:t>Symbiotische Wil </a:t>
                      </a:r>
                    </a:p>
                  </a:txBody>
                  <a:tcPr marL="121706" marR="121706">
                    <a:solidFill>
                      <a:schemeClr val="accent2"/>
                    </a:solidFill>
                  </a:tcPr>
                </a:tc>
                <a:extLst>
                  <a:ext uri="{0D108BD9-81ED-4DB2-BD59-A6C34878D82A}">
                    <a16:rowId xmlns:a16="http://schemas.microsoft.com/office/drawing/2014/main" val="2856622331"/>
                  </a:ext>
                </a:extLst>
              </a:tr>
            </a:tbl>
          </a:graphicData>
        </a:graphic>
      </p:graphicFrame>
      <p:sp>
        <p:nvSpPr>
          <p:cNvPr id="5" name="Tekstvak 4">
            <a:extLst>
              <a:ext uri="{FF2B5EF4-FFF2-40B4-BE49-F238E27FC236}">
                <a16:creationId xmlns:a16="http://schemas.microsoft.com/office/drawing/2014/main" id="{ADB03D40-61D0-4FB0-9CAC-497EE9ADD864}"/>
              </a:ext>
            </a:extLst>
          </p:cNvPr>
          <p:cNvSpPr txBox="1"/>
          <p:nvPr/>
        </p:nvSpPr>
        <p:spPr>
          <a:xfrm>
            <a:off x="8469086" y="5755243"/>
            <a:ext cx="4680858" cy="369332"/>
          </a:xfrm>
          <a:prstGeom prst="rect">
            <a:avLst/>
          </a:prstGeom>
          <a:noFill/>
        </p:spPr>
        <p:txBody>
          <a:bodyPr wrap="square" rtlCol="0">
            <a:spAutoFit/>
          </a:bodyPr>
          <a:lstStyle/>
          <a:p>
            <a:r>
              <a:rPr lang="nl-NL" dirty="0">
                <a:solidFill>
                  <a:srgbClr val="92D050"/>
                </a:solidFill>
              </a:rPr>
              <a:t>    * Autonomie in Verbinding </a:t>
            </a:r>
          </a:p>
        </p:txBody>
      </p:sp>
      <p:sp>
        <p:nvSpPr>
          <p:cNvPr id="7" name="Tekstvak 6">
            <a:extLst>
              <a:ext uri="{FF2B5EF4-FFF2-40B4-BE49-F238E27FC236}">
                <a16:creationId xmlns:a16="http://schemas.microsoft.com/office/drawing/2014/main" id="{0CE728F7-1195-4661-99BF-D578983372D4}"/>
              </a:ext>
            </a:extLst>
          </p:cNvPr>
          <p:cNvSpPr txBox="1"/>
          <p:nvPr/>
        </p:nvSpPr>
        <p:spPr>
          <a:xfrm>
            <a:off x="5956661" y="6146770"/>
            <a:ext cx="2712722" cy="461665"/>
          </a:xfrm>
          <a:prstGeom prst="rect">
            <a:avLst/>
          </a:prstGeom>
          <a:noFill/>
        </p:spPr>
        <p:txBody>
          <a:bodyPr wrap="square" rtlCol="0">
            <a:spAutoFit/>
          </a:bodyPr>
          <a:lstStyle/>
          <a:p>
            <a:r>
              <a:rPr lang="nl-NL" dirty="0"/>
              <a:t> </a:t>
            </a:r>
            <a:r>
              <a:rPr lang="nl-NL" sz="2400" b="1" dirty="0">
                <a:solidFill>
                  <a:srgbClr val="92D050"/>
                </a:solidFill>
              </a:rPr>
              <a:t>Scheppende Wil</a:t>
            </a:r>
          </a:p>
        </p:txBody>
      </p:sp>
      <p:sp>
        <p:nvSpPr>
          <p:cNvPr id="10" name="Pijl: omlaag 9">
            <a:extLst>
              <a:ext uri="{FF2B5EF4-FFF2-40B4-BE49-F238E27FC236}">
                <a16:creationId xmlns:a16="http://schemas.microsoft.com/office/drawing/2014/main" id="{FAC981FA-C9BC-4434-BBB5-977F7EB190CE}"/>
              </a:ext>
            </a:extLst>
          </p:cNvPr>
          <p:cNvSpPr/>
          <p:nvPr/>
        </p:nvSpPr>
        <p:spPr>
          <a:xfrm rot="10800000">
            <a:off x="7050628" y="5814298"/>
            <a:ext cx="306124" cy="278256"/>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aphicFrame>
        <p:nvGraphicFramePr>
          <p:cNvPr id="11" name="Tabel 10">
            <a:extLst>
              <a:ext uri="{FF2B5EF4-FFF2-40B4-BE49-F238E27FC236}">
                <a16:creationId xmlns:a16="http://schemas.microsoft.com/office/drawing/2014/main" id="{55520B62-6621-4A61-B48D-089D1722B137}"/>
              </a:ext>
            </a:extLst>
          </p:cNvPr>
          <p:cNvGraphicFramePr>
            <a:graphicFrameLocks noGrp="1"/>
          </p:cNvGraphicFramePr>
          <p:nvPr>
            <p:extLst>
              <p:ext uri="{D42A27DB-BD31-4B8C-83A1-F6EECF244321}">
                <p14:modId xmlns:p14="http://schemas.microsoft.com/office/powerpoint/2010/main" val="577198068"/>
              </p:ext>
            </p:extLst>
          </p:nvPr>
        </p:nvGraphicFramePr>
        <p:xfrm>
          <a:off x="509465" y="2031432"/>
          <a:ext cx="2415747" cy="3708400"/>
        </p:xfrm>
        <a:graphic>
          <a:graphicData uri="http://schemas.openxmlformats.org/drawingml/2006/table">
            <a:tbl>
              <a:tblPr firstRow="1" bandRow="1">
                <a:tableStyleId>{5C22544A-7EE6-4342-B048-85BDC9FD1C3A}</a:tableStyleId>
              </a:tblPr>
              <a:tblGrid>
                <a:gridCol w="2415747">
                  <a:extLst>
                    <a:ext uri="{9D8B030D-6E8A-4147-A177-3AD203B41FA5}">
                      <a16:colId xmlns:a16="http://schemas.microsoft.com/office/drawing/2014/main" val="1277733299"/>
                    </a:ext>
                  </a:extLst>
                </a:gridCol>
              </a:tblGrid>
              <a:tr h="370840">
                <a:tc>
                  <a:txBody>
                    <a:bodyPr/>
                    <a:lstStyle/>
                    <a:p>
                      <a:r>
                        <a:rPr lang="nl-NL" dirty="0"/>
                        <a:t>Trauma/Angst</a:t>
                      </a:r>
                    </a:p>
                  </a:txBody>
                  <a:tcPr>
                    <a:solidFill>
                      <a:srgbClr val="0070C0"/>
                    </a:solidFill>
                  </a:tcPr>
                </a:tc>
                <a:extLst>
                  <a:ext uri="{0D108BD9-81ED-4DB2-BD59-A6C34878D82A}">
                    <a16:rowId xmlns:a16="http://schemas.microsoft.com/office/drawing/2014/main" val="2753453558"/>
                  </a:ext>
                </a:extLst>
              </a:tr>
              <a:tr h="370840">
                <a:tc>
                  <a:txBody>
                    <a:bodyPr/>
                    <a:lstStyle/>
                    <a:p>
                      <a:r>
                        <a:rPr lang="nl-NL" dirty="0"/>
                        <a:t>Dood</a:t>
                      </a:r>
                    </a:p>
                  </a:txBody>
                  <a:tcPr>
                    <a:solidFill>
                      <a:srgbClr val="0070C0"/>
                    </a:solidFill>
                  </a:tcPr>
                </a:tc>
                <a:extLst>
                  <a:ext uri="{0D108BD9-81ED-4DB2-BD59-A6C34878D82A}">
                    <a16:rowId xmlns:a16="http://schemas.microsoft.com/office/drawing/2014/main" val="493895860"/>
                  </a:ext>
                </a:extLst>
              </a:tr>
              <a:tr h="370840">
                <a:tc>
                  <a:txBody>
                    <a:bodyPr/>
                    <a:lstStyle/>
                    <a:p>
                      <a:r>
                        <a:rPr lang="nl-NL" sz="1800" dirty="0"/>
                        <a:t>Niets hebben/weten</a:t>
                      </a:r>
                    </a:p>
                  </a:txBody>
                  <a:tcPr marL="121706" marR="121706">
                    <a:solidFill>
                      <a:srgbClr val="0070C0"/>
                    </a:solidFill>
                  </a:tcPr>
                </a:tc>
                <a:extLst>
                  <a:ext uri="{0D108BD9-81ED-4DB2-BD59-A6C34878D82A}">
                    <a16:rowId xmlns:a16="http://schemas.microsoft.com/office/drawing/2014/main" val="2443591643"/>
                  </a:ext>
                </a:extLst>
              </a:tr>
              <a:tr h="370840">
                <a:tc>
                  <a:txBody>
                    <a:bodyPr/>
                    <a:lstStyle/>
                    <a:p>
                      <a:r>
                        <a:rPr lang="nl-NL" sz="1800" dirty="0"/>
                        <a:t>Onzekerheid</a:t>
                      </a:r>
                    </a:p>
                  </a:txBody>
                  <a:tcPr marL="121706" marR="121706">
                    <a:solidFill>
                      <a:srgbClr val="0070C0"/>
                    </a:solidFill>
                  </a:tcPr>
                </a:tc>
                <a:extLst>
                  <a:ext uri="{0D108BD9-81ED-4DB2-BD59-A6C34878D82A}">
                    <a16:rowId xmlns:a16="http://schemas.microsoft.com/office/drawing/2014/main" val="2874913008"/>
                  </a:ext>
                </a:extLst>
              </a:tr>
              <a:tr h="370840">
                <a:tc>
                  <a:txBody>
                    <a:bodyPr/>
                    <a:lstStyle/>
                    <a:p>
                      <a:r>
                        <a:rPr lang="nl-NL" sz="1800" dirty="0"/>
                        <a:t>Afwijzing</a:t>
                      </a:r>
                    </a:p>
                  </a:txBody>
                  <a:tcPr marL="121706" marR="121706">
                    <a:solidFill>
                      <a:srgbClr val="0070C0"/>
                    </a:solidFill>
                  </a:tcPr>
                </a:tc>
                <a:extLst>
                  <a:ext uri="{0D108BD9-81ED-4DB2-BD59-A6C34878D82A}">
                    <a16:rowId xmlns:a16="http://schemas.microsoft.com/office/drawing/2014/main" val="3567066828"/>
                  </a:ext>
                </a:extLst>
              </a:tr>
              <a:tr h="370840">
                <a:tc>
                  <a:txBody>
                    <a:bodyPr/>
                    <a:lstStyle/>
                    <a:p>
                      <a:r>
                        <a:rPr lang="nl-NL" sz="1800" dirty="0"/>
                        <a:t>Verveling</a:t>
                      </a:r>
                    </a:p>
                  </a:txBody>
                  <a:tcPr marL="121706" marR="121706">
                    <a:solidFill>
                      <a:srgbClr val="0070C0"/>
                    </a:solidFill>
                  </a:tcPr>
                </a:tc>
                <a:extLst>
                  <a:ext uri="{0D108BD9-81ED-4DB2-BD59-A6C34878D82A}">
                    <a16:rowId xmlns:a16="http://schemas.microsoft.com/office/drawing/2014/main" val="22388711"/>
                  </a:ext>
                </a:extLst>
              </a:tr>
              <a:tr h="370840">
                <a:tc>
                  <a:txBody>
                    <a:bodyPr/>
                    <a:lstStyle/>
                    <a:p>
                      <a:r>
                        <a:rPr lang="nl-NL" sz="1800" dirty="0"/>
                        <a:t>Grenzeloosheid</a:t>
                      </a:r>
                    </a:p>
                  </a:txBody>
                  <a:tcPr marL="121706" marR="121706">
                    <a:solidFill>
                      <a:srgbClr val="0070C0"/>
                    </a:solidFill>
                  </a:tcPr>
                </a:tc>
                <a:extLst>
                  <a:ext uri="{0D108BD9-81ED-4DB2-BD59-A6C34878D82A}">
                    <a16:rowId xmlns:a16="http://schemas.microsoft.com/office/drawing/2014/main" val="244713941"/>
                  </a:ext>
                </a:extLst>
              </a:tr>
              <a:tr h="370840">
                <a:tc>
                  <a:txBody>
                    <a:bodyPr/>
                    <a:lstStyle/>
                    <a:p>
                      <a:r>
                        <a:rPr lang="nl-NL" sz="1800" dirty="0"/>
                        <a:t>Machteloosheid</a:t>
                      </a:r>
                    </a:p>
                  </a:txBody>
                  <a:tcPr marL="121706" marR="121706">
                    <a:solidFill>
                      <a:srgbClr val="0070C0"/>
                    </a:solidFill>
                  </a:tcPr>
                </a:tc>
                <a:extLst>
                  <a:ext uri="{0D108BD9-81ED-4DB2-BD59-A6C34878D82A}">
                    <a16:rowId xmlns:a16="http://schemas.microsoft.com/office/drawing/2014/main" val="2112559845"/>
                  </a:ext>
                </a:extLst>
              </a:tr>
              <a:tr h="370840">
                <a:tc>
                  <a:txBody>
                    <a:bodyPr/>
                    <a:lstStyle/>
                    <a:p>
                      <a:r>
                        <a:rPr lang="nl-NL" sz="1800" dirty="0"/>
                        <a:t>Falen</a:t>
                      </a:r>
                    </a:p>
                  </a:txBody>
                  <a:tcPr marL="121706" marR="121706">
                    <a:solidFill>
                      <a:srgbClr val="0070C0"/>
                    </a:solidFill>
                  </a:tcPr>
                </a:tc>
                <a:extLst>
                  <a:ext uri="{0D108BD9-81ED-4DB2-BD59-A6C34878D82A}">
                    <a16:rowId xmlns:a16="http://schemas.microsoft.com/office/drawing/2014/main" val="1031692610"/>
                  </a:ext>
                </a:extLst>
              </a:tr>
              <a:tr h="370840">
                <a:tc>
                  <a:txBody>
                    <a:bodyPr/>
                    <a:lstStyle/>
                    <a:p>
                      <a:r>
                        <a:rPr lang="nl-NL" sz="1800" dirty="0"/>
                        <a:t>Eenzaamheid</a:t>
                      </a:r>
                    </a:p>
                  </a:txBody>
                  <a:tcPr marL="121706" marR="121706">
                    <a:solidFill>
                      <a:srgbClr val="0070C0"/>
                    </a:solidFill>
                  </a:tcPr>
                </a:tc>
                <a:extLst>
                  <a:ext uri="{0D108BD9-81ED-4DB2-BD59-A6C34878D82A}">
                    <a16:rowId xmlns:a16="http://schemas.microsoft.com/office/drawing/2014/main" val="1451035473"/>
                  </a:ext>
                </a:extLst>
              </a:tr>
            </a:tbl>
          </a:graphicData>
        </a:graphic>
      </p:graphicFrame>
      <p:graphicFrame>
        <p:nvGraphicFramePr>
          <p:cNvPr id="12" name="Tabel 11">
            <a:extLst>
              <a:ext uri="{FF2B5EF4-FFF2-40B4-BE49-F238E27FC236}">
                <a16:creationId xmlns:a16="http://schemas.microsoft.com/office/drawing/2014/main" id="{02E94DC2-5F36-4B57-8333-0E515DEDAE08}"/>
              </a:ext>
            </a:extLst>
          </p:cNvPr>
          <p:cNvGraphicFramePr>
            <a:graphicFrameLocks noGrp="1"/>
          </p:cNvGraphicFramePr>
          <p:nvPr>
            <p:extLst>
              <p:ext uri="{D42A27DB-BD31-4B8C-83A1-F6EECF244321}">
                <p14:modId xmlns:p14="http://schemas.microsoft.com/office/powerpoint/2010/main" val="3211469965"/>
              </p:ext>
            </p:extLst>
          </p:nvPr>
        </p:nvGraphicFramePr>
        <p:xfrm>
          <a:off x="8626011" y="2003367"/>
          <a:ext cx="3015343" cy="3708400"/>
        </p:xfrm>
        <a:graphic>
          <a:graphicData uri="http://schemas.openxmlformats.org/drawingml/2006/table">
            <a:tbl>
              <a:tblPr firstRow="1" bandRow="1">
                <a:tableStyleId>{5C22544A-7EE6-4342-B048-85BDC9FD1C3A}</a:tableStyleId>
              </a:tblPr>
              <a:tblGrid>
                <a:gridCol w="3015343">
                  <a:extLst>
                    <a:ext uri="{9D8B030D-6E8A-4147-A177-3AD203B41FA5}">
                      <a16:colId xmlns:a16="http://schemas.microsoft.com/office/drawing/2014/main" val="3404623690"/>
                    </a:ext>
                  </a:extLst>
                </a:gridCol>
              </a:tblGrid>
              <a:tr h="370840">
                <a:tc>
                  <a:txBody>
                    <a:bodyPr/>
                    <a:lstStyle/>
                    <a:p>
                      <a:r>
                        <a:rPr lang="nl-NL" dirty="0"/>
                        <a:t>Behoefte</a:t>
                      </a:r>
                    </a:p>
                  </a:txBody>
                  <a:tcPr>
                    <a:solidFill>
                      <a:srgbClr val="92D050"/>
                    </a:solidFill>
                  </a:tcPr>
                </a:tc>
                <a:extLst>
                  <a:ext uri="{0D108BD9-81ED-4DB2-BD59-A6C34878D82A}">
                    <a16:rowId xmlns:a16="http://schemas.microsoft.com/office/drawing/2014/main" val="2132707319"/>
                  </a:ext>
                </a:extLst>
              </a:tr>
              <a:tr h="370840">
                <a:tc>
                  <a:txBody>
                    <a:bodyPr/>
                    <a:lstStyle/>
                    <a:p>
                      <a:r>
                        <a:rPr lang="nl-NL" dirty="0"/>
                        <a:t>Bestaansrecht</a:t>
                      </a:r>
                    </a:p>
                  </a:txBody>
                  <a:tcPr>
                    <a:solidFill>
                      <a:srgbClr val="92D050"/>
                    </a:solidFill>
                  </a:tcPr>
                </a:tc>
                <a:extLst>
                  <a:ext uri="{0D108BD9-81ED-4DB2-BD59-A6C34878D82A}">
                    <a16:rowId xmlns:a16="http://schemas.microsoft.com/office/drawing/2014/main" val="4190071592"/>
                  </a:ext>
                </a:extLst>
              </a:tr>
              <a:tr h="370840">
                <a:tc>
                  <a:txBody>
                    <a:bodyPr/>
                    <a:lstStyle/>
                    <a:p>
                      <a:r>
                        <a:rPr lang="nl-NL" dirty="0"/>
                        <a:t>(Eigen)Wijsheid (*)</a:t>
                      </a:r>
                    </a:p>
                  </a:txBody>
                  <a:tcPr>
                    <a:solidFill>
                      <a:srgbClr val="92D050"/>
                    </a:solidFill>
                  </a:tcPr>
                </a:tc>
                <a:extLst>
                  <a:ext uri="{0D108BD9-81ED-4DB2-BD59-A6C34878D82A}">
                    <a16:rowId xmlns:a16="http://schemas.microsoft.com/office/drawing/2014/main" val="2421815628"/>
                  </a:ext>
                </a:extLst>
              </a:tr>
              <a:tr h="370840">
                <a:tc>
                  <a:txBody>
                    <a:bodyPr/>
                    <a:lstStyle/>
                    <a:p>
                      <a:r>
                        <a:rPr lang="nl-NL" dirty="0"/>
                        <a:t>(Zelf)Vertrouwen (*)</a:t>
                      </a:r>
                    </a:p>
                  </a:txBody>
                  <a:tcPr>
                    <a:solidFill>
                      <a:srgbClr val="92D050"/>
                    </a:solidFill>
                  </a:tcPr>
                </a:tc>
                <a:extLst>
                  <a:ext uri="{0D108BD9-81ED-4DB2-BD59-A6C34878D82A}">
                    <a16:rowId xmlns:a16="http://schemas.microsoft.com/office/drawing/2014/main" val="2627253846"/>
                  </a:ext>
                </a:extLst>
              </a:tr>
              <a:tr h="370840">
                <a:tc>
                  <a:txBody>
                    <a:bodyPr/>
                    <a:lstStyle/>
                    <a:p>
                      <a:r>
                        <a:rPr lang="nl-NL" dirty="0" err="1"/>
                        <a:t>EigenWaarde</a:t>
                      </a:r>
                      <a:r>
                        <a:rPr lang="nl-NL" dirty="0"/>
                        <a:t> (*)</a:t>
                      </a:r>
                    </a:p>
                  </a:txBody>
                  <a:tcPr>
                    <a:solidFill>
                      <a:srgbClr val="92D050"/>
                    </a:solidFill>
                  </a:tcPr>
                </a:tc>
                <a:extLst>
                  <a:ext uri="{0D108BD9-81ED-4DB2-BD59-A6C34878D82A}">
                    <a16:rowId xmlns:a16="http://schemas.microsoft.com/office/drawing/2014/main" val="3904647830"/>
                  </a:ext>
                </a:extLst>
              </a:tr>
              <a:tr h="370840">
                <a:tc>
                  <a:txBody>
                    <a:bodyPr/>
                    <a:lstStyle/>
                    <a:p>
                      <a:r>
                        <a:rPr lang="nl-NL" dirty="0"/>
                        <a:t>Authenticiteit (*)</a:t>
                      </a:r>
                    </a:p>
                  </a:txBody>
                  <a:tcPr>
                    <a:solidFill>
                      <a:srgbClr val="92D050"/>
                    </a:solidFill>
                  </a:tcPr>
                </a:tc>
                <a:extLst>
                  <a:ext uri="{0D108BD9-81ED-4DB2-BD59-A6C34878D82A}">
                    <a16:rowId xmlns:a16="http://schemas.microsoft.com/office/drawing/2014/main" val="4142256748"/>
                  </a:ext>
                </a:extLst>
              </a:tr>
              <a:tr h="370840">
                <a:tc>
                  <a:txBody>
                    <a:bodyPr/>
                    <a:lstStyle/>
                    <a:p>
                      <a:r>
                        <a:rPr lang="nl-NL" dirty="0"/>
                        <a:t>Gezonde Grenzen (*)</a:t>
                      </a:r>
                    </a:p>
                  </a:txBody>
                  <a:tcPr>
                    <a:solidFill>
                      <a:srgbClr val="92D050"/>
                    </a:solidFill>
                  </a:tcPr>
                </a:tc>
                <a:extLst>
                  <a:ext uri="{0D108BD9-81ED-4DB2-BD59-A6C34878D82A}">
                    <a16:rowId xmlns:a16="http://schemas.microsoft.com/office/drawing/2014/main" val="1750026215"/>
                  </a:ext>
                </a:extLst>
              </a:tr>
              <a:tr h="370840">
                <a:tc>
                  <a:txBody>
                    <a:bodyPr/>
                    <a:lstStyle/>
                    <a:p>
                      <a:r>
                        <a:rPr lang="nl-NL" dirty="0" err="1"/>
                        <a:t>BeKrachtiging</a:t>
                      </a:r>
                      <a:r>
                        <a:rPr lang="nl-NL" dirty="0"/>
                        <a:t> (*)</a:t>
                      </a:r>
                    </a:p>
                  </a:txBody>
                  <a:tcPr>
                    <a:solidFill>
                      <a:srgbClr val="92D050"/>
                    </a:solidFill>
                  </a:tcPr>
                </a:tc>
                <a:extLst>
                  <a:ext uri="{0D108BD9-81ED-4DB2-BD59-A6C34878D82A}">
                    <a16:rowId xmlns:a16="http://schemas.microsoft.com/office/drawing/2014/main" val="4154728034"/>
                  </a:ext>
                </a:extLst>
              </a:tr>
              <a:tr h="370840">
                <a:tc>
                  <a:txBody>
                    <a:bodyPr/>
                    <a:lstStyle/>
                    <a:p>
                      <a:r>
                        <a:rPr lang="nl-NL" dirty="0"/>
                        <a:t>(Zelf)Waardering (*)</a:t>
                      </a:r>
                    </a:p>
                  </a:txBody>
                  <a:tcPr>
                    <a:solidFill>
                      <a:srgbClr val="92D050"/>
                    </a:solidFill>
                  </a:tcPr>
                </a:tc>
                <a:extLst>
                  <a:ext uri="{0D108BD9-81ED-4DB2-BD59-A6C34878D82A}">
                    <a16:rowId xmlns:a16="http://schemas.microsoft.com/office/drawing/2014/main" val="2170219635"/>
                  </a:ext>
                </a:extLst>
              </a:tr>
              <a:tr h="370840">
                <a:tc>
                  <a:txBody>
                    <a:bodyPr/>
                    <a:lstStyle/>
                    <a:p>
                      <a:r>
                        <a:rPr lang="nl-NL" dirty="0"/>
                        <a:t>Intimiteit (*)</a:t>
                      </a:r>
                    </a:p>
                  </a:txBody>
                  <a:tcPr>
                    <a:solidFill>
                      <a:srgbClr val="92D050"/>
                    </a:solidFill>
                  </a:tcPr>
                </a:tc>
                <a:extLst>
                  <a:ext uri="{0D108BD9-81ED-4DB2-BD59-A6C34878D82A}">
                    <a16:rowId xmlns:a16="http://schemas.microsoft.com/office/drawing/2014/main" val="3645280849"/>
                  </a:ext>
                </a:extLst>
              </a:tr>
            </a:tbl>
          </a:graphicData>
        </a:graphic>
      </p:graphicFrame>
      <p:graphicFrame>
        <p:nvGraphicFramePr>
          <p:cNvPr id="13" name="Tabel 12">
            <a:extLst>
              <a:ext uri="{FF2B5EF4-FFF2-40B4-BE49-F238E27FC236}">
                <a16:creationId xmlns:a16="http://schemas.microsoft.com/office/drawing/2014/main" id="{94554207-921A-4047-A5FE-DD5C5064DD66}"/>
              </a:ext>
            </a:extLst>
          </p:cNvPr>
          <p:cNvGraphicFramePr>
            <a:graphicFrameLocks noGrp="1"/>
          </p:cNvGraphicFramePr>
          <p:nvPr>
            <p:extLst>
              <p:ext uri="{D42A27DB-BD31-4B8C-83A1-F6EECF244321}">
                <p14:modId xmlns:p14="http://schemas.microsoft.com/office/powerpoint/2010/main" val="3613478230"/>
              </p:ext>
            </p:extLst>
          </p:nvPr>
        </p:nvGraphicFramePr>
        <p:xfrm>
          <a:off x="6134288" y="2003367"/>
          <a:ext cx="2449285" cy="3708400"/>
        </p:xfrm>
        <a:graphic>
          <a:graphicData uri="http://schemas.openxmlformats.org/drawingml/2006/table">
            <a:tbl>
              <a:tblPr firstRow="1" bandRow="1">
                <a:tableStyleId>{5C22544A-7EE6-4342-B048-85BDC9FD1C3A}</a:tableStyleId>
              </a:tblPr>
              <a:tblGrid>
                <a:gridCol w="2449285">
                  <a:extLst>
                    <a:ext uri="{9D8B030D-6E8A-4147-A177-3AD203B41FA5}">
                      <a16:colId xmlns:a16="http://schemas.microsoft.com/office/drawing/2014/main" val="3284639105"/>
                    </a:ext>
                  </a:extLst>
                </a:gridCol>
              </a:tblGrid>
              <a:tr h="370840">
                <a:tc>
                  <a:txBody>
                    <a:bodyPr/>
                    <a:lstStyle/>
                    <a:p>
                      <a:r>
                        <a:rPr lang="nl-NL" dirty="0"/>
                        <a:t>Kwaliteit</a:t>
                      </a:r>
                    </a:p>
                  </a:txBody>
                  <a:tcPr>
                    <a:solidFill>
                      <a:srgbClr val="92D050"/>
                    </a:solidFill>
                  </a:tcPr>
                </a:tc>
                <a:extLst>
                  <a:ext uri="{0D108BD9-81ED-4DB2-BD59-A6C34878D82A}">
                    <a16:rowId xmlns:a16="http://schemas.microsoft.com/office/drawing/2014/main" val="1814137697"/>
                  </a:ext>
                </a:extLst>
              </a:tr>
              <a:tr h="370840">
                <a:tc>
                  <a:txBody>
                    <a:bodyPr/>
                    <a:lstStyle/>
                    <a:p>
                      <a:r>
                        <a:rPr lang="nl-NL" sz="1800" dirty="0"/>
                        <a:t>Orgastisch</a:t>
                      </a:r>
                    </a:p>
                  </a:txBody>
                  <a:tcPr marL="121706" marR="121706">
                    <a:solidFill>
                      <a:srgbClr val="92D050"/>
                    </a:solidFill>
                  </a:tcPr>
                </a:tc>
                <a:extLst>
                  <a:ext uri="{0D108BD9-81ED-4DB2-BD59-A6C34878D82A}">
                    <a16:rowId xmlns:a16="http://schemas.microsoft.com/office/drawing/2014/main" val="3469747636"/>
                  </a:ext>
                </a:extLst>
              </a:tr>
              <a:tr h="370840">
                <a:tc>
                  <a:txBody>
                    <a:bodyPr/>
                    <a:lstStyle/>
                    <a:p>
                      <a:r>
                        <a:rPr lang="nl-NL" sz="1800" dirty="0"/>
                        <a:t>Intuïtief</a:t>
                      </a:r>
                    </a:p>
                  </a:txBody>
                  <a:tcPr marL="121706" marR="121706">
                    <a:solidFill>
                      <a:srgbClr val="92D050"/>
                    </a:solidFill>
                  </a:tcPr>
                </a:tc>
                <a:extLst>
                  <a:ext uri="{0D108BD9-81ED-4DB2-BD59-A6C34878D82A}">
                    <a16:rowId xmlns:a16="http://schemas.microsoft.com/office/drawing/2014/main" val="693120871"/>
                  </a:ext>
                </a:extLst>
              </a:tr>
              <a:tr h="370840">
                <a:tc>
                  <a:txBody>
                    <a:bodyPr/>
                    <a:lstStyle/>
                    <a:p>
                      <a:r>
                        <a:rPr lang="nl-NL" sz="1800" dirty="0"/>
                        <a:t>Zorgvuldig</a:t>
                      </a:r>
                    </a:p>
                  </a:txBody>
                  <a:tcPr marL="121706" marR="121706">
                    <a:solidFill>
                      <a:srgbClr val="92D050"/>
                    </a:solidFill>
                  </a:tcPr>
                </a:tc>
                <a:extLst>
                  <a:ext uri="{0D108BD9-81ED-4DB2-BD59-A6C34878D82A}">
                    <a16:rowId xmlns:a16="http://schemas.microsoft.com/office/drawing/2014/main" val="1016432757"/>
                  </a:ext>
                </a:extLst>
              </a:tr>
              <a:tr h="370840">
                <a:tc>
                  <a:txBody>
                    <a:bodyPr/>
                    <a:lstStyle/>
                    <a:p>
                      <a:r>
                        <a:rPr lang="nl-NL" sz="1800" dirty="0"/>
                        <a:t>Afgestemd</a:t>
                      </a:r>
                    </a:p>
                  </a:txBody>
                  <a:tcPr marL="121706" marR="121706">
                    <a:solidFill>
                      <a:srgbClr val="92D050"/>
                    </a:solidFill>
                  </a:tcPr>
                </a:tc>
                <a:extLst>
                  <a:ext uri="{0D108BD9-81ED-4DB2-BD59-A6C34878D82A}">
                    <a16:rowId xmlns:a16="http://schemas.microsoft.com/office/drawing/2014/main" val="1759806108"/>
                  </a:ext>
                </a:extLst>
              </a:tr>
              <a:tr h="370840">
                <a:tc>
                  <a:txBody>
                    <a:bodyPr/>
                    <a:lstStyle/>
                    <a:p>
                      <a:r>
                        <a:rPr lang="nl-NL" sz="1800" dirty="0"/>
                        <a:t>Explorerend</a:t>
                      </a:r>
                    </a:p>
                  </a:txBody>
                  <a:tcPr marL="121706" marR="121706">
                    <a:solidFill>
                      <a:srgbClr val="92D050"/>
                    </a:solidFill>
                  </a:tcPr>
                </a:tc>
                <a:extLst>
                  <a:ext uri="{0D108BD9-81ED-4DB2-BD59-A6C34878D82A}">
                    <a16:rowId xmlns:a16="http://schemas.microsoft.com/office/drawing/2014/main" val="4280462037"/>
                  </a:ext>
                </a:extLst>
              </a:tr>
              <a:tr h="370840">
                <a:tc>
                  <a:txBody>
                    <a:bodyPr/>
                    <a:lstStyle/>
                    <a:p>
                      <a:r>
                        <a:rPr lang="nl-NL" sz="1800" dirty="0"/>
                        <a:t>Autonoom</a:t>
                      </a:r>
                    </a:p>
                  </a:txBody>
                  <a:tcPr marL="121706" marR="121706">
                    <a:solidFill>
                      <a:srgbClr val="92D050"/>
                    </a:solidFill>
                  </a:tcPr>
                </a:tc>
                <a:extLst>
                  <a:ext uri="{0D108BD9-81ED-4DB2-BD59-A6C34878D82A}">
                    <a16:rowId xmlns:a16="http://schemas.microsoft.com/office/drawing/2014/main" val="4210083883"/>
                  </a:ext>
                </a:extLst>
              </a:tr>
              <a:tr h="370840">
                <a:tc>
                  <a:txBody>
                    <a:bodyPr/>
                    <a:lstStyle/>
                    <a:p>
                      <a:r>
                        <a:rPr lang="nl-NL" sz="1800" dirty="0"/>
                        <a:t>Krachtig</a:t>
                      </a:r>
                    </a:p>
                  </a:txBody>
                  <a:tcPr marL="121706" marR="121706">
                    <a:solidFill>
                      <a:srgbClr val="92D050"/>
                    </a:solidFill>
                  </a:tcPr>
                </a:tc>
                <a:extLst>
                  <a:ext uri="{0D108BD9-81ED-4DB2-BD59-A6C34878D82A}">
                    <a16:rowId xmlns:a16="http://schemas.microsoft.com/office/drawing/2014/main" val="1893463194"/>
                  </a:ext>
                </a:extLst>
              </a:tr>
              <a:tr h="370840">
                <a:tc>
                  <a:txBody>
                    <a:bodyPr/>
                    <a:lstStyle/>
                    <a:p>
                      <a:r>
                        <a:rPr lang="nl-NL" sz="1800" dirty="0"/>
                        <a:t>Expressief</a:t>
                      </a:r>
                    </a:p>
                  </a:txBody>
                  <a:tcPr marL="121706" marR="121706">
                    <a:solidFill>
                      <a:srgbClr val="92D050"/>
                    </a:solidFill>
                  </a:tcPr>
                </a:tc>
                <a:extLst>
                  <a:ext uri="{0D108BD9-81ED-4DB2-BD59-A6C34878D82A}">
                    <a16:rowId xmlns:a16="http://schemas.microsoft.com/office/drawing/2014/main" val="3909991701"/>
                  </a:ext>
                </a:extLst>
              </a:tr>
              <a:tr h="370840">
                <a:tc>
                  <a:txBody>
                    <a:bodyPr/>
                    <a:lstStyle/>
                    <a:p>
                      <a:r>
                        <a:rPr lang="nl-NL" sz="1800" dirty="0"/>
                        <a:t>Verbindend</a:t>
                      </a:r>
                    </a:p>
                  </a:txBody>
                  <a:tcPr marL="121706" marR="121706">
                    <a:solidFill>
                      <a:srgbClr val="92D050"/>
                    </a:solidFill>
                  </a:tcPr>
                </a:tc>
                <a:extLst>
                  <a:ext uri="{0D108BD9-81ED-4DB2-BD59-A6C34878D82A}">
                    <a16:rowId xmlns:a16="http://schemas.microsoft.com/office/drawing/2014/main" val="3160405494"/>
                  </a:ext>
                </a:extLst>
              </a:tr>
            </a:tbl>
          </a:graphicData>
        </a:graphic>
      </p:graphicFrame>
    </p:spTree>
    <p:extLst>
      <p:ext uri="{BB962C8B-B14F-4D97-AF65-F5344CB8AC3E}">
        <p14:creationId xmlns:p14="http://schemas.microsoft.com/office/powerpoint/2010/main" val="302269467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a:xfrm>
            <a:off x="914400" y="511795"/>
            <a:ext cx="10363200" cy="1609725"/>
          </a:xfrm>
        </p:spPr>
        <p:txBody>
          <a:bodyPr/>
          <a:lstStyle/>
          <a:p>
            <a:r>
              <a:rPr lang="nl-NL" dirty="0">
                <a:solidFill>
                  <a:srgbClr val="00B050"/>
                </a:solidFill>
              </a:rPr>
              <a:t>DE SCHEPPENDE WIL: (</a:t>
            </a:r>
            <a:r>
              <a:rPr lang="nl-NL" i="1" dirty="0">
                <a:solidFill>
                  <a:srgbClr val="00B050"/>
                </a:solidFill>
              </a:rPr>
              <a:t>zelf)Expressie</a:t>
            </a:r>
            <a:endParaRPr lang="nl-NL" dirty="0">
              <a:solidFill>
                <a:srgbClr val="00B050"/>
              </a:solidFill>
            </a:endParaRPr>
          </a:p>
        </p:txBody>
      </p:sp>
      <p:sp>
        <p:nvSpPr>
          <p:cNvPr id="4" name="Tekstvak 3">
            <a:extLst>
              <a:ext uri="{FF2B5EF4-FFF2-40B4-BE49-F238E27FC236}">
                <a16:creationId xmlns:a16="http://schemas.microsoft.com/office/drawing/2014/main" id="{8D0CCFC9-4C0A-4484-A316-43B2B84D0F98}"/>
              </a:ext>
            </a:extLst>
          </p:cNvPr>
          <p:cNvSpPr txBox="1"/>
          <p:nvPr/>
        </p:nvSpPr>
        <p:spPr>
          <a:xfrm>
            <a:off x="1281112"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Creatief</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5" name="Tekstvak 4">
            <a:extLst>
              <a:ext uri="{FF2B5EF4-FFF2-40B4-BE49-F238E27FC236}">
                <a16:creationId xmlns:a16="http://schemas.microsoft.com/office/drawing/2014/main" id="{D6DD6D56-C071-4B6C-ABF2-B423F4BC6079}"/>
              </a:ext>
            </a:extLst>
          </p:cNvPr>
          <p:cNvSpPr txBox="1"/>
          <p:nvPr/>
        </p:nvSpPr>
        <p:spPr>
          <a:xfrm>
            <a:off x="3762375" y="3792843"/>
            <a:ext cx="335280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Flow</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6" name="Tekstvak 5">
            <a:extLst>
              <a:ext uri="{FF2B5EF4-FFF2-40B4-BE49-F238E27FC236}">
                <a16:creationId xmlns:a16="http://schemas.microsoft.com/office/drawing/2014/main" id="{77A7E319-91C8-4192-B263-6413F812A88C}"/>
              </a:ext>
            </a:extLst>
          </p:cNvPr>
          <p:cNvSpPr txBox="1"/>
          <p:nvPr/>
        </p:nvSpPr>
        <p:spPr>
          <a:xfrm>
            <a:off x="1028702" y="3936360"/>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Inspiratie</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7" name="Tekstvak 6">
            <a:extLst>
              <a:ext uri="{FF2B5EF4-FFF2-40B4-BE49-F238E27FC236}">
                <a16:creationId xmlns:a16="http://schemas.microsoft.com/office/drawing/2014/main" id="{A7E28050-026E-4713-A86B-1AAB9CDACF50}"/>
              </a:ext>
            </a:extLst>
          </p:cNvPr>
          <p:cNvSpPr txBox="1"/>
          <p:nvPr/>
        </p:nvSpPr>
        <p:spPr>
          <a:xfrm>
            <a:off x="5467350"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Synchroniciteit</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8" name="Tekstvak 7">
            <a:extLst>
              <a:ext uri="{FF2B5EF4-FFF2-40B4-BE49-F238E27FC236}">
                <a16:creationId xmlns:a16="http://schemas.microsoft.com/office/drawing/2014/main" id="{0152E223-9FFA-4448-A20F-66F5F2870DEF}"/>
              </a:ext>
            </a:extLst>
          </p:cNvPr>
          <p:cNvSpPr txBox="1"/>
          <p:nvPr/>
        </p:nvSpPr>
        <p:spPr>
          <a:xfrm>
            <a:off x="6138864" y="3688931"/>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9" name="Tekstvak 8">
            <a:extLst>
              <a:ext uri="{FF2B5EF4-FFF2-40B4-BE49-F238E27FC236}">
                <a16:creationId xmlns:a16="http://schemas.microsoft.com/office/drawing/2014/main" id="{7A2A2007-E009-467C-94A4-38716DC6F1D9}"/>
              </a:ext>
            </a:extLst>
          </p:cNvPr>
          <p:cNvSpPr txBox="1"/>
          <p:nvPr/>
        </p:nvSpPr>
        <p:spPr>
          <a:xfrm>
            <a:off x="7853363" y="213797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0" name="Tekstvak 9">
            <a:extLst>
              <a:ext uri="{FF2B5EF4-FFF2-40B4-BE49-F238E27FC236}">
                <a16:creationId xmlns:a16="http://schemas.microsoft.com/office/drawing/2014/main" id="{0C3AE514-E0A1-4E37-AEA8-6907ECE0C81F}"/>
              </a:ext>
            </a:extLst>
          </p:cNvPr>
          <p:cNvSpPr txBox="1"/>
          <p:nvPr/>
        </p:nvSpPr>
        <p:spPr>
          <a:xfrm>
            <a:off x="4002882" y="544325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Weten-scheppen</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1" name="Tekstvak 10">
            <a:extLst>
              <a:ext uri="{FF2B5EF4-FFF2-40B4-BE49-F238E27FC236}">
                <a16:creationId xmlns:a16="http://schemas.microsoft.com/office/drawing/2014/main" id="{92053CAB-E157-4AB8-9C23-20A51B1000C0}"/>
              </a:ext>
            </a:extLst>
          </p:cNvPr>
          <p:cNvSpPr txBox="1"/>
          <p:nvPr/>
        </p:nvSpPr>
        <p:spPr>
          <a:xfrm>
            <a:off x="8791575" y="445132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3" name="Tekstvak 2">
            <a:extLst>
              <a:ext uri="{FF2B5EF4-FFF2-40B4-BE49-F238E27FC236}">
                <a16:creationId xmlns:a16="http://schemas.microsoft.com/office/drawing/2014/main" id="{ACD12149-C7B4-44BB-834A-CF74DF1AC693}"/>
              </a:ext>
            </a:extLst>
          </p:cNvPr>
          <p:cNvSpPr txBox="1"/>
          <p:nvPr/>
        </p:nvSpPr>
        <p:spPr>
          <a:xfrm>
            <a:off x="7879430" y="2715403"/>
            <a:ext cx="203835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Focus</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3" name="Tekstvak 12">
            <a:extLst>
              <a:ext uri="{FF2B5EF4-FFF2-40B4-BE49-F238E27FC236}">
                <a16:creationId xmlns:a16="http://schemas.microsoft.com/office/drawing/2014/main" id="{A84CD16C-2B24-4972-BB15-F0F5197F763A}"/>
              </a:ext>
            </a:extLst>
          </p:cNvPr>
          <p:cNvSpPr txBox="1"/>
          <p:nvPr/>
        </p:nvSpPr>
        <p:spPr>
          <a:xfrm>
            <a:off x="9477379" y="3638482"/>
            <a:ext cx="209549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Bron</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4" name="Tekstvak 13">
            <a:extLst>
              <a:ext uri="{FF2B5EF4-FFF2-40B4-BE49-F238E27FC236}">
                <a16:creationId xmlns:a16="http://schemas.microsoft.com/office/drawing/2014/main" id="{D7CE3BAC-BF2B-4C7F-ACEB-607F30190702}"/>
              </a:ext>
            </a:extLst>
          </p:cNvPr>
          <p:cNvSpPr txBox="1"/>
          <p:nvPr/>
        </p:nvSpPr>
        <p:spPr>
          <a:xfrm>
            <a:off x="9800776" y="2319296"/>
            <a:ext cx="206691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Het Wetende Veld</a:t>
            </a:r>
          </a:p>
        </p:txBody>
      </p:sp>
      <p:sp>
        <p:nvSpPr>
          <p:cNvPr id="16" name="Tekstvak 15">
            <a:extLst>
              <a:ext uri="{FF2B5EF4-FFF2-40B4-BE49-F238E27FC236}">
                <a16:creationId xmlns:a16="http://schemas.microsoft.com/office/drawing/2014/main" id="{AE10DCED-D726-46A5-A839-08D4B562FA03}"/>
              </a:ext>
            </a:extLst>
          </p:cNvPr>
          <p:cNvSpPr txBox="1"/>
          <p:nvPr/>
        </p:nvSpPr>
        <p:spPr>
          <a:xfrm>
            <a:off x="3064222" y="2915680"/>
            <a:ext cx="260984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Manifesteren</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7" name="Tekstvak 16">
            <a:extLst>
              <a:ext uri="{FF2B5EF4-FFF2-40B4-BE49-F238E27FC236}">
                <a16:creationId xmlns:a16="http://schemas.microsoft.com/office/drawing/2014/main" id="{28E0330B-85A8-4E86-BB47-BBD34A63D9C6}"/>
              </a:ext>
            </a:extLst>
          </p:cNvPr>
          <p:cNvSpPr txBox="1"/>
          <p:nvPr/>
        </p:nvSpPr>
        <p:spPr>
          <a:xfrm>
            <a:off x="9877428" y="4770253"/>
            <a:ext cx="153828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Co-creatie</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5" name="Tekstvak 14">
            <a:extLst>
              <a:ext uri="{FF2B5EF4-FFF2-40B4-BE49-F238E27FC236}">
                <a16:creationId xmlns:a16="http://schemas.microsoft.com/office/drawing/2014/main" id="{5EAA7B7C-58A4-407B-B3CB-9E9CF8695393}"/>
              </a:ext>
            </a:extLst>
          </p:cNvPr>
          <p:cNvSpPr txBox="1"/>
          <p:nvPr/>
        </p:nvSpPr>
        <p:spPr>
          <a:xfrm>
            <a:off x="6205987" y="3460176"/>
            <a:ext cx="914400" cy="369332"/>
          </a:xfrm>
          <a:prstGeom prst="rect">
            <a:avLst/>
          </a:prstGeom>
          <a:noFill/>
        </p:spPr>
        <p:txBody>
          <a:bodyPr wrap="square" rtlCol="0">
            <a:spAutoFit/>
          </a:bodyPr>
          <a:lstStyle/>
          <a:p>
            <a:r>
              <a:rPr lang="nl-NL" dirty="0"/>
              <a:t>Passie</a:t>
            </a:r>
          </a:p>
        </p:txBody>
      </p:sp>
      <p:pic>
        <p:nvPicPr>
          <p:cNvPr id="1026" name="Picture 2" descr="HET missende ingrediënt als het om manifesteren gaat - Nicole Engels">
            <a:extLst>
              <a:ext uri="{FF2B5EF4-FFF2-40B4-BE49-F238E27FC236}">
                <a16:creationId xmlns:a16="http://schemas.microsoft.com/office/drawing/2014/main" id="{6CBA06BA-F1B2-4DC6-9D83-C3A67EE3D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188" y="4570779"/>
            <a:ext cx="269557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t scheppen van Zand stock afbeelding. Image of jong - 6504125">
            <a:extLst>
              <a:ext uri="{FF2B5EF4-FFF2-40B4-BE49-F238E27FC236}">
                <a16:creationId xmlns:a16="http://schemas.microsoft.com/office/drawing/2014/main" id="{2DACFDDC-183A-48DE-882E-4FF0203CD8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4803067"/>
            <a:ext cx="2343150" cy="1714500"/>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2F825D93-AA1E-407C-8229-E1DC44291661}"/>
              </a:ext>
            </a:extLst>
          </p:cNvPr>
          <p:cNvSpPr txBox="1"/>
          <p:nvPr/>
        </p:nvSpPr>
        <p:spPr>
          <a:xfrm>
            <a:off x="7772400" y="3892299"/>
            <a:ext cx="1291104" cy="379819"/>
          </a:xfrm>
          <a:prstGeom prst="rect">
            <a:avLst/>
          </a:prstGeom>
          <a:noFill/>
        </p:spPr>
        <p:txBody>
          <a:bodyPr wrap="square" rtlCol="0">
            <a:spAutoFit/>
          </a:bodyPr>
          <a:lstStyle/>
          <a:p>
            <a:r>
              <a:rPr lang="nl-NL" dirty="0"/>
              <a:t>Kanaal</a:t>
            </a:r>
          </a:p>
        </p:txBody>
      </p:sp>
    </p:spTree>
    <p:extLst>
      <p:ext uri="{BB962C8B-B14F-4D97-AF65-F5344CB8AC3E}">
        <p14:creationId xmlns:p14="http://schemas.microsoft.com/office/powerpoint/2010/main" val="17703410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EB709A9-45CF-4325-941F-BBDC8BE696F5}"/>
              </a:ext>
            </a:extLst>
          </p:cNvPr>
          <p:cNvSpPr txBox="1">
            <a:spLocks/>
          </p:cNvSpPr>
          <p:nvPr/>
        </p:nvSpPr>
        <p:spPr>
          <a:xfrm>
            <a:off x="508000" y="484188"/>
            <a:ext cx="10363200" cy="1609725"/>
          </a:xfrm>
          <a:prstGeom prst="rect">
            <a:avLst/>
          </a:prstGeom>
        </p:spPr>
        <p:txBody>
          <a:bodyPr/>
          <a:lstStyle>
            <a:lvl1pPr algn="l" defTabSz="685800" rtl="0" fontAlgn="base">
              <a:spcBef>
                <a:spcPct val="0"/>
              </a:spcBef>
              <a:spcAft>
                <a:spcPct val="0"/>
              </a:spcAft>
              <a:defRPr sz="4000" kern="1200">
                <a:solidFill>
                  <a:schemeClr val="tx1"/>
                </a:solidFill>
                <a:latin typeface="+mj-lt"/>
                <a:ea typeface="+mj-ea"/>
                <a:cs typeface="+mj-cs"/>
              </a:defRPr>
            </a:lvl1pPr>
            <a:lvl2pPr algn="l" defTabSz="685800" rtl="0" fontAlgn="base">
              <a:spcBef>
                <a:spcPct val="0"/>
              </a:spcBef>
              <a:spcAft>
                <a:spcPct val="0"/>
              </a:spcAft>
              <a:defRPr sz="4000">
                <a:solidFill>
                  <a:schemeClr val="tx1"/>
                </a:solidFill>
                <a:latin typeface="The Serif Hand Black" panose="03070902030502020204" pitchFamily="66" charset="0"/>
              </a:defRPr>
            </a:lvl2pPr>
            <a:lvl3pPr algn="l" defTabSz="685800" rtl="0" fontAlgn="base">
              <a:spcBef>
                <a:spcPct val="0"/>
              </a:spcBef>
              <a:spcAft>
                <a:spcPct val="0"/>
              </a:spcAft>
              <a:defRPr sz="4000">
                <a:solidFill>
                  <a:schemeClr val="tx1"/>
                </a:solidFill>
                <a:latin typeface="The Serif Hand Black" panose="03070902030502020204" pitchFamily="66" charset="0"/>
              </a:defRPr>
            </a:lvl3pPr>
            <a:lvl4pPr algn="l" defTabSz="685800" rtl="0" fontAlgn="base">
              <a:spcBef>
                <a:spcPct val="0"/>
              </a:spcBef>
              <a:spcAft>
                <a:spcPct val="0"/>
              </a:spcAft>
              <a:defRPr sz="4000">
                <a:solidFill>
                  <a:schemeClr val="tx1"/>
                </a:solidFill>
                <a:latin typeface="The Serif Hand Black" panose="03070902030502020204" pitchFamily="66" charset="0"/>
              </a:defRPr>
            </a:lvl4pPr>
            <a:lvl5pPr algn="l" defTabSz="685800" rtl="0" fontAlgn="base">
              <a:spcBef>
                <a:spcPct val="0"/>
              </a:spcBef>
              <a:spcAft>
                <a:spcPct val="0"/>
              </a:spcAft>
              <a:defRPr sz="4000">
                <a:solidFill>
                  <a:schemeClr val="tx1"/>
                </a:solidFill>
                <a:latin typeface="The Serif Hand Black" panose="03070902030502020204" pitchFamily="66" charset="0"/>
              </a:defRPr>
            </a:lvl5pPr>
            <a:lvl6pPr marL="457200" algn="l" defTabSz="685800" rtl="0" fontAlgn="base">
              <a:spcBef>
                <a:spcPct val="0"/>
              </a:spcBef>
              <a:spcAft>
                <a:spcPct val="0"/>
              </a:spcAft>
              <a:defRPr sz="4000">
                <a:solidFill>
                  <a:schemeClr val="tx1"/>
                </a:solidFill>
                <a:latin typeface="The Serif Hand Black" panose="03070902030502020204" pitchFamily="66" charset="0"/>
              </a:defRPr>
            </a:lvl6pPr>
            <a:lvl7pPr marL="914400" algn="l" defTabSz="685800" rtl="0" fontAlgn="base">
              <a:spcBef>
                <a:spcPct val="0"/>
              </a:spcBef>
              <a:spcAft>
                <a:spcPct val="0"/>
              </a:spcAft>
              <a:defRPr sz="4000">
                <a:solidFill>
                  <a:schemeClr val="tx1"/>
                </a:solidFill>
                <a:latin typeface="The Serif Hand Black" panose="03070902030502020204" pitchFamily="66" charset="0"/>
              </a:defRPr>
            </a:lvl7pPr>
            <a:lvl8pPr marL="1371600" algn="l" defTabSz="685800" rtl="0" fontAlgn="base">
              <a:spcBef>
                <a:spcPct val="0"/>
              </a:spcBef>
              <a:spcAft>
                <a:spcPct val="0"/>
              </a:spcAft>
              <a:defRPr sz="4000">
                <a:solidFill>
                  <a:schemeClr val="tx1"/>
                </a:solidFill>
                <a:latin typeface="The Serif Hand Black" panose="03070902030502020204" pitchFamily="66" charset="0"/>
              </a:defRPr>
            </a:lvl8pPr>
            <a:lvl9pPr marL="1828800" algn="l" defTabSz="685800" rtl="0" fontAlgn="base">
              <a:spcBef>
                <a:spcPct val="0"/>
              </a:spcBef>
              <a:spcAft>
                <a:spcPct val="0"/>
              </a:spcAft>
              <a:defRPr sz="4000">
                <a:solidFill>
                  <a:schemeClr val="tx1"/>
                </a:solidFill>
                <a:latin typeface="The Serif Hand Black" panose="03070902030502020204" pitchFamily="66" charset="0"/>
              </a:defRPr>
            </a:lvl9pPr>
          </a:lstStyle>
          <a:p>
            <a:pPr eaLnBrk="1" hangingPunct="1"/>
            <a:r>
              <a:rPr lang="nl-NL" sz="4200" b="1" dirty="0">
                <a:solidFill>
                  <a:schemeClr val="accent3"/>
                </a:solidFill>
                <a:latin typeface="Rockwell" panose="02060603020205020403" pitchFamily="18" charset="0"/>
              </a:rPr>
              <a:t>Scheppende Wil</a:t>
            </a:r>
          </a:p>
        </p:txBody>
      </p:sp>
      <p:sp>
        <p:nvSpPr>
          <p:cNvPr id="4" name="Tekstvak 3">
            <a:extLst>
              <a:ext uri="{FF2B5EF4-FFF2-40B4-BE49-F238E27FC236}">
                <a16:creationId xmlns:a16="http://schemas.microsoft.com/office/drawing/2014/main" id="{7A8424B7-C69E-426A-B18E-C6AA3449D1CD}"/>
              </a:ext>
            </a:extLst>
          </p:cNvPr>
          <p:cNvSpPr txBox="1"/>
          <p:nvPr/>
        </p:nvSpPr>
        <p:spPr>
          <a:xfrm>
            <a:off x="508000" y="1691983"/>
            <a:ext cx="9867900" cy="7571303"/>
          </a:xfrm>
          <a:prstGeom prst="rect">
            <a:avLst/>
          </a:prstGeom>
          <a:noFill/>
        </p:spPr>
        <p:txBody>
          <a:bodyPr wrap="square" rtlCol="0">
            <a:spAutoFit/>
          </a:bodyPr>
          <a:lstStyle/>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b="1" dirty="0">
                <a:solidFill>
                  <a:srgbClr val="0070C0"/>
                </a:solidFill>
              </a:rPr>
              <a:t>Angst:</a:t>
            </a:r>
            <a:r>
              <a:rPr lang="nl-NL" dirty="0">
                <a:solidFill>
                  <a:srgbClr val="0070C0"/>
                </a:solidFill>
              </a:rPr>
              <a:t> 			Zinloosheid</a:t>
            </a:r>
          </a:p>
          <a:p>
            <a:endParaRPr lang="nl-NL" dirty="0"/>
          </a:p>
          <a:p>
            <a:pPr marL="285750" indent="-285750">
              <a:buFont typeface="Arial" panose="020B0604020202020204" pitchFamily="34" charset="0"/>
              <a:buChar char="•"/>
            </a:pPr>
            <a:r>
              <a:rPr lang="nl-NL" b="1" dirty="0">
                <a:solidFill>
                  <a:srgbClr val="FF0000"/>
                </a:solidFill>
              </a:rPr>
              <a:t>Verlangen	</a:t>
            </a:r>
            <a:r>
              <a:rPr lang="nl-NL" dirty="0">
                <a:solidFill>
                  <a:srgbClr val="FF0000"/>
                </a:solidFill>
              </a:rPr>
              <a:t> 		n.v.t.</a:t>
            </a:r>
          </a:p>
          <a:p>
            <a:endParaRPr lang="nl-NL" dirty="0">
              <a:solidFill>
                <a:srgbClr val="C00000"/>
              </a:solidFill>
            </a:endParaRPr>
          </a:p>
          <a:p>
            <a:pPr marL="285750" indent="-285750">
              <a:buFont typeface="Arial" panose="020B0604020202020204" pitchFamily="34" charset="0"/>
              <a:buChar char="•"/>
            </a:pPr>
            <a:r>
              <a:rPr lang="nl-NL" b="1" dirty="0">
                <a:solidFill>
                  <a:srgbClr val="C00000"/>
                </a:solidFill>
              </a:rPr>
              <a:t>Pathologie:</a:t>
            </a:r>
            <a:r>
              <a:rPr lang="nl-NL" dirty="0">
                <a:solidFill>
                  <a:srgbClr val="C00000"/>
                </a:solidFill>
              </a:rPr>
              <a:t>  			Grootheidswaan, Manie</a:t>
            </a:r>
          </a:p>
          <a:p>
            <a:endParaRPr lang="nl-NL" dirty="0">
              <a:solidFill>
                <a:srgbClr val="C00000"/>
              </a:solidFill>
            </a:endParaRPr>
          </a:p>
          <a:p>
            <a:pPr marL="285750" indent="-285750">
              <a:buFont typeface="Arial" panose="020B0604020202020204" pitchFamily="34" charset="0"/>
              <a:buChar char="•"/>
            </a:pPr>
            <a:r>
              <a:rPr lang="nl-NL" b="1" dirty="0" err="1">
                <a:solidFill>
                  <a:schemeClr val="accent3"/>
                </a:solidFill>
              </a:rPr>
              <a:t>Oerouderschap</a:t>
            </a:r>
            <a:r>
              <a:rPr lang="nl-NL" dirty="0">
                <a:solidFill>
                  <a:schemeClr val="accent3"/>
                </a:solidFill>
              </a:rPr>
              <a:t>: 		</a:t>
            </a:r>
            <a:r>
              <a:rPr lang="nl-NL" dirty="0" err="1">
                <a:solidFill>
                  <a:schemeClr val="accent3"/>
                </a:solidFill>
              </a:rPr>
              <a:t>Zelf-Verwezenlijking</a:t>
            </a:r>
            <a:r>
              <a:rPr lang="nl-NL" dirty="0">
                <a:solidFill>
                  <a:schemeClr val="accent3"/>
                </a:solidFill>
              </a:rPr>
              <a:t>, Creativiteit </a:t>
            </a:r>
          </a:p>
          <a:p>
            <a:endParaRPr lang="nl-NL" dirty="0">
              <a:solidFill>
                <a:srgbClr val="C00000"/>
              </a:solidFill>
            </a:endParaRPr>
          </a:p>
          <a:p>
            <a:endParaRPr lang="nl-NL" dirty="0">
              <a:solidFill>
                <a:schemeClr val="accent3"/>
              </a:solidFill>
            </a:endParaRPr>
          </a:p>
          <a:p>
            <a:pPr marL="285750" indent="-285750">
              <a:buFont typeface="Arial" panose="020B0604020202020204" pitchFamily="34" charset="0"/>
              <a:buChar char="•"/>
            </a:pPr>
            <a:r>
              <a:rPr lang="nl-NL" b="1" dirty="0">
                <a:solidFill>
                  <a:schemeClr val="accent3"/>
                </a:solidFill>
              </a:rPr>
              <a:t>(Zelf)Heling:			</a:t>
            </a:r>
            <a:r>
              <a:rPr lang="nl-NL" dirty="0">
                <a:solidFill>
                  <a:schemeClr val="accent3"/>
                </a:solidFill>
              </a:rPr>
              <a:t>(Intuïtief)</a:t>
            </a:r>
            <a:r>
              <a:rPr lang="nl-NL" b="1" dirty="0">
                <a:solidFill>
                  <a:schemeClr val="accent3"/>
                </a:solidFill>
              </a:rPr>
              <a:t> </a:t>
            </a:r>
            <a:r>
              <a:rPr lang="nl-NL" dirty="0">
                <a:solidFill>
                  <a:schemeClr val="accent3"/>
                </a:solidFill>
              </a:rPr>
              <a:t>Schilderen  		</a:t>
            </a:r>
          </a:p>
          <a:p>
            <a:r>
              <a:rPr lang="nl-NL" dirty="0">
                <a:solidFill>
                  <a:schemeClr val="accent3"/>
                </a:solidFill>
              </a:rPr>
              <a:t>  		</a:t>
            </a:r>
            <a:r>
              <a:rPr lang="nl-NL" dirty="0"/>
              <a:t>		</a:t>
            </a:r>
            <a:r>
              <a:rPr lang="nl-NL" dirty="0">
                <a:solidFill>
                  <a:schemeClr val="accent3"/>
                </a:solidFill>
              </a:rPr>
              <a:t>(Associatief) Schrijven</a:t>
            </a:r>
          </a:p>
          <a:p>
            <a:r>
              <a:rPr lang="nl-NL" dirty="0"/>
              <a:t>				</a:t>
            </a:r>
            <a:r>
              <a:rPr lang="nl-NL" dirty="0">
                <a:solidFill>
                  <a:schemeClr val="accent3"/>
                </a:solidFill>
              </a:rPr>
              <a:t>Droomhuis bouwen</a:t>
            </a:r>
          </a:p>
          <a:p>
            <a:r>
              <a:rPr lang="nl-NL" dirty="0">
                <a:solidFill>
                  <a:schemeClr val="accent3"/>
                </a:solidFill>
              </a:rPr>
              <a:t>				Wayne </a:t>
            </a:r>
            <a:r>
              <a:rPr lang="nl-NL" dirty="0" err="1">
                <a:solidFill>
                  <a:schemeClr val="accent3"/>
                </a:solidFill>
              </a:rPr>
              <a:t>Dyer</a:t>
            </a:r>
            <a:endParaRPr lang="nl-NL" dirty="0">
              <a:solidFill>
                <a:schemeClr val="accent3"/>
              </a:solidFill>
            </a:endParaRPr>
          </a:p>
          <a:p>
            <a:r>
              <a:rPr lang="nl-NL" dirty="0"/>
              <a:t> 				</a:t>
            </a:r>
          </a:p>
          <a:p>
            <a:pPr marL="285750" indent="-285750">
              <a:buFont typeface="Arial" panose="020B0604020202020204" pitchFamily="34" charset="0"/>
              <a:buChar char="•"/>
            </a:pPr>
            <a:r>
              <a:rPr lang="nl-NL" b="1" dirty="0">
                <a:solidFill>
                  <a:schemeClr val="accent3"/>
                </a:solidFill>
              </a:rPr>
              <a:t>Ondersteuning</a:t>
            </a:r>
            <a:r>
              <a:rPr lang="nl-NL" b="1" dirty="0"/>
              <a:t>		</a:t>
            </a:r>
            <a:r>
              <a:rPr lang="nl-NL" dirty="0">
                <a:solidFill>
                  <a:schemeClr val="accent3"/>
                </a:solidFill>
              </a:rPr>
              <a:t>Creatieve Therapie</a:t>
            </a:r>
          </a:p>
          <a:p>
            <a:r>
              <a:rPr lang="nl-NL" b="1" dirty="0">
                <a:solidFill>
                  <a:schemeClr val="accent3"/>
                </a:solidFill>
              </a:rPr>
              <a:t>				</a:t>
            </a:r>
            <a:r>
              <a:rPr lang="nl-NL" dirty="0">
                <a:solidFill>
                  <a:schemeClr val="accent3"/>
                </a:solidFill>
              </a:rPr>
              <a:t>Oplossingsgerichte Psychotherapie</a:t>
            </a:r>
          </a:p>
          <a:p>
            <a:r>
              <a:rPr lang="nl-NL" dirty="0">
                <a:solidFill>
                  <a:schemeClr val="accent3"/>
                </a:solidFill>
              </a:rPr>
              <a:t>				Jungiaanse Therapie</a:t>
            </a:r>
          </a:p>
          <a:p>
            <a:pPr lvl="7"/>
            <a:r>
              <a:rPr lang="nl-NL" b="1" dirty="0">
                <a:solidFill>
                  <a:schemeClr val="accent3"/>
                </a:solidFill>
              </a:rPr>
              <a:t>        </a:t>
            </a:r>
          </a:p>
          <a:p>
            <a:r>
              <a:rPr lang="nl-NL" dirty="0"/>
              <a:t>                                      		</a:t>
            </a:r>
          </a:p>
          <a:p>
            <a:r>
              <a:rPr lang="nl-NL" dirty="0"/>
              <a:t>		      </a:t>
            </a:r>
          </a:p>
          <a:p>
            <a:r>
              <a:rPr lang="nl-NL" dirty="0"/>
              <a:t>                                       </a:t>
            </a:r>
          </a:p>
          <a:p>
            <a:r>
              <a:rPr lang="nl-NL" dirty="0"/>
              <a:t>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5" name="Hart 4">
            <a:extLst>
              <a:ext uri="{FF2B5EF4-FFF2-40B4-BE49-F238E27FC236}">
                <a16:creationId xmlns:a16="http://schemas.microsoft.com/office/drawing/2014/main" id="{94F6229C-D614-496E-B842-BF65949E4C03}"/>
              </a:ext>
            </a:extLst>
          </p:cNvPr>
          <p:cNvSpPr/>
          <p:nvPr/>
        </p:nvSpPr>
        <p:spPr>
          <a:xfrm>
            <a:off x="3497152" y="3568595"/>
            <a:ext cx="389774" cy="382929"/>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er: 5 punten 6">
            <a:extLst>
              <a:ext uri="{FF2B5EF4-FFF2-40B4-BE49-F238E27FC236}">
                <a16:creationId xmlns:a16="http://schemas.microsoft.com/office/drawing/2014/main" id="{90AE5ADC-4173-4E5B-8B68-44A96D9E8DC7}"/>
              </a:ext>
            </a:extLst>
          </p:cNvPr>
          <p:cNvSpPr/>
          <p:nvPr/>
        </p:nvSpPr>
        <p:spPr>
          <a:xfrm>
            <a:off x="3444951" y="1959957"/>
            <a:ext cx="542925" cy="339273"/>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Lint: omhoog gekanteld 7">
            <a:extLst>
              <a:ext uri="{FF2B5EF4-FFF2-40B4-BE49-F238E27FC236}">
                <a16:creationId xmlns:a16="http://schemas.microsoft.com/office/drawing/2014/main" id="{D416133B-AE84-438E-B24A-9D88D4408B3D}"/>
              </a:ext>
            </a:extLst>
          </p:cNvPr>
          <p:cNvSpPr/>
          <p:nvPr/>
        </p:nvSpPr>
        <p:spPr>
          <a:xfrm>
            <a:off x="3365964" y="2567204"/>
            <a:ext cx="652150" cy="339273"/>
          </a:xfrm>
          <a:prstGeom prst="ribbon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50" name="Picture 2" descr="Donderdagavond caption contest: Lekker scheppen - Autoblog.nl">
            <a:extLst>
              <a:ext uri="{FF2B5EF4-FFF2-40B4-BE49-F238E27FC236}">
                <a16:creationId xmlns:a16="http://schemas.microsoft.com/office/drawing/2014/main" id="{31E9C47E-1F30-4DA4-A186-844222ADD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87" y="2204641"/>
            <a:ext cx="2640013" cy="15694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reatieve Therapie - Thermiek | Creatieve Therapie">
            <a:extLst>
              <a:ext uri="{FF2B5EF4-FFF2-40B4-BE49-F238E27FC236}">
                <a16:creationId xmlns:a16="http://schemas.microsoft.com/office/drawing/2014/main" id="{7FA270F2-7C8D-40FE-A615-7C873CF31C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2412" y="4525962"/>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94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Universele liefde 02; De taak van de man(nelijke energie) - Nuria Steeman  In Licht &amp; Kracht">
            <a:extLst>
              <a:ext uri="{FF2B5EF4-FFF2-40B4-BE49-F238E27FC236}">
                <a16:creationId xmlns:a16="http://schemas.microsoft.com/office/drawing/2014/main" id="{AC442163-99C1-4DFC-B365-7970E900B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53" b="1764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B12955F9-5D1D-4CFA-BD3B-02063DC769D0}"/>
              </a:ext>
            </a:extLst>
          </p:cNvPr>
          <p:cNvSpPr>
            <a:spLocks noGrp="1"/>
          </p:cNvSpPr>
          <p:nvPr>
            <p:ph type="ctrTitle"/>
          </p:nvPr>
        </p:nvSpPr>
        <p:spPr>
          <a:xfrm>
            <a:off x="2006600" y="2200275"/>
            <a:ext cx="8178800" cy="1987550"/>
          </a:xfrm>
          <a:effectLst>
            <a:outerShdw blurRad="50800" dist="38100" dir="2700000" algn="tl" rotWithShape="0">
              <a:prstClr val="black">
                <a:alpha val="40000"/>
              </a:prstClr>
            </a:outerShdw>
          </a:effectLst>
        </p:spPr>
        <p:txBody>
          <a:bodyPr>
            <a:normAutofit/>
          </a:bodyPr>
          <a:lstStyle/>
          <a:p>
            <a:pPr algn="ctr" fontAlgn="auto">
              <a:spcAft>
                <a:spcPts val="0"/>
              </a:spcAft>
              <a:defRPr/>
            </a:pPr>
            <a:r>
              <a:rPr lang="nl-NL" dirty="0">
                <a:solidFill>
                  <a:schemeClr val="bg1"/>
                </a:solidFill>
              </a:rPr>
              <a:t>Oer-wil</a:t>
            </a:r>
          </a:p>
        </p:txBody>
      </p:sp>
      <p:sp>
        <p:nvSpPr>
          <p:cNvPr id="4" name="Ovaal 3">
            <a:extLst>
              <a:ext uri="{FF2B5EF4-FFF2-40B4-BE49-F238E27FC236}">
                <a16:creationId xmlns:a16="http://schemas.microsoft.com/office/drawing/2014/main" id="{C03DA590-1F6C-444D-987B-68945C8E7812}"/>
              </a:ext>
            </a:extLst>
          </p:cNvPr>
          <p:cNvSpPr/>
          <p:nvPr/>
        </p:nvSpPr>
        <p:spPr>
          <a:xfrm>
            <a:off x="1622425" y="4240213"/>
            <a:ext cx="3946525" cy="1873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  </a:t>
            </a:r>
            <a:endParaRPr lang="nl-NL" sz="1350" dirty="0">
              <a:solidFill>
                <a:prstClr val="white"/>
              </a:solidFill>
            </a:endParaRPr>
          </a:p>
        </p:txBody>
      </p:sp>
      <p:sp>
        <p:nvSpPr>
          <p:cNvPr id="6" name="Ovaal 5">
            <a:extLst>
              <a:ext uri="{FF2B5EF4-FFF2-40B4-BE49-F238E27FC236}">
                <a16:creationId xmlns:a16="http://schemas.microsoft.com/office/drawing/2014/main" id="{8FD1D8C6-C0D0-4DDA-ACFD-0E7D3FFDAABA}"/>
              </a:ext>
            </a:extLst>
          </p:cNvPr>
          <p:cNvSpPr/>
          <p:nvPr/>
        </p:nvSpPr>
        <p:spPr>
          <a:xfrm>
            <a:off x="1182349" y="1618854"/>
            <a:ext cx="3303588" cy="17208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2000" b="1" dirty="0">
                <a:solidFill>
                  <a:schemeClr val="bg1"/>
                </a:solidFill>
                <a:latin typeface="Palatino Linotype" panose="02040502050505030304" pitchFamily="18" charset="0"/>
              </a:rPr>
              <a:t>Krachtig</a:t>
            </a:r>
          </a:p>
        </p:txBody>
      </p:sp>
      <p:sp>
        <p:nvSpPr>
          <p:cNvPr id="7" name="Ovaal 6">
            <a:extLst>
              <a:ext uri="{FF2B5EF4-FFF2-40B4-BE49-F238E27FC236}">
                <a16:creationId xmlns:a16="http://schemas.microsoft.com/office/drawing/2014/main" id="{D5FDAAD8-C08D-490B-A88C-4A0A82849531}"/>
              </a:ext>
            </a:extLst>
          </p:cNvPr>
          <p:cNvSpPr/>
          <p:nvPr/>
        </p:nvSpPr>
        <p:spPr>
          <a:xfrm>
            <a:off x="7970838" y="1968500"/>
            <a:ext cx="3186112" cy="1992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2000" dirty="0">
                <a:solidFill>
                  <a:schemeClr val="bg1"/>
                </a:solidFill>
                <a:latin typeface="Palatino Linotype" panose="02040502050505030304" pitchFamily="18" charset="0"/>
              </a:rPr>
              <a:t>Explorerend</a:t>
            </a:r>
          </a:p>
        </p:txBody>
      </p:sp>
      <p:sp>
        <p:nvSpPr>
          <p:cNvPr id="9" name="Ovaal 8">
            <a:extLst>
              <a:ext uri="{FF2B5EF4-FFF2-40B4-BE49-F238E27FC236}">
                <a16:creationId xmlns:a16="http://schemas.microsoft.com/office/drawing/2014/main" id="{E1DB7E75-463E-47C2-AF2D-132C72739289}"/>
              </a:ext>
            </a:extLst>
          </p:cNvPr>
          <p:cNvSpPr/>
          <p:nvPr/>
        </p:nvSpPr>
        <p:spPr>
          <a:xfrm>
            <a:off x="7116763" y="3713163"/>
            <a:ext cx="4308475" cy="1892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2000" b="1" dirty="0">
                <a:solidFill>
                  <a:schemeClr val="bg1"/>
                </a:solidFill>
                <a:latin typeface="Palatino Linotype" panose="02040502050505030304" pitchFamily="18" charset="0"/>
              </a:rPr>
              <a:t>Expressief</a:t>
            </a:r>
          </a:p>
        </p:txBody>
      </p:sp>
      <p:sp>
        <p:nvSpPr>
          <p:cNvPr id="15" name="Ovaal 14">
            <a:extLst>
              <a:ext uri="{FF2B5EF4-FFF2-40B4-BE49-F238E27FC236}">
                <a16:creationId xmlns:a16="http://schemas.microsoft.com/office/drawing/2014/main" id="{5FE2B68B-C8B9-472A-8861-3EC4BD9F558B}"/>
              </a:ext>
            </a:extLst>
          </p:cNvPr>
          <p:cNvSpPr/>
          <p:nvPr/>
        </p:nvSpPr>
        <p:spPr>
          <a:xfrm>
            <a:off x="4850834" y="4234657"/>
            <a:ext cx="3452813" cy="18621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 </a:t>
            </a:r>
            <a:endParaRPr lang="nl-NL" sz="1350" dirty="0">
              <a:solidFill>
                <a:prstClr val="white"/>
              </a:solidFill>
            </a:endParaRPr>
          </a:p>
        </p:txBody>
      </p:sp>
      <p:sp>
        <p:nvSpPr>
          <p:cNvPr id="17" name="Ovaal 16">
            <a:extLst>
              <a:ext uri="{FF2B5EF4-FFF2-40B4-BE49-F238E27FC236}">
                <a16:creationId xmlns:a16="http://schemas.microsoft.com/office/drawing/2014/main" id="{0AAF4DAE-90C6-4B28-BA8F-1723E97C6D0B}"/>
              </a:ext>
            </a:extLst>
          </p:cNvPr>
          <p:cNvSpPr/>
          <p:nvPr/>
        </p:nvSpPr>
        <p:spPr>
          <a:xfrm>
            <a:off x="2981325" y="617538"/>
            <a:ext cx="3246438" cy="19891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2000" b="1" dirty="0">
                <a:solidFill>
                  <a:schemeClr val="bg1"/>
                </a:solidFill>
                <a:latin typeface="Palatino Linotype" panose="02040502050505030304" pitchFamily="18" charset="0"/>
              </a:rPr>
              <a:t>Verbindend</a:t>
            </a:r>
          </a:p>
        </p:txBody>
      </p:sp>
      <p:sp>
        <p:nvSpPr>
          <p:cNvPr id="19" name="Ovaal 18">
            <a:extLst>
              <a:ext uri="{FF2B5EF4-FFF2-40B4-BE49-F238E27FC236}">
                <a16:creationId xmlns:a16="http://schemas.microsoft.com/office/drawing/2014/main" id="{13E6AE1C-566A-44B0-ABB2-34EC80E6157C}"/>
              </a:ext>
            </a:extLst>
          </p:cNvPr>
          <p:cNvSpPr/>
          <p:nvPr/>
        </p:nvSpPr>
        <p:spPr>
          <a:xfrm>
            <a:off x="374083" y="3052911"/>
            <a:ext cx="4008438" cy="19589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2000" b="1" dirty="0">
                <a:solidFill>
                  <a:schemeClr val="bg1"/>
                </a:solidFill>
                <a:latin typeface="Palatino Linotype" panose="02040502050505030304" pitchFamily="18" charset="0"/>
              </a:rPr>
              <a:t>Zorgvuldig</a:t>
            </a:r>
          </a:p>
        </p:txBody>
      </p:sp>
      <p:sp>
        <p:nvSpPr>
          <p:cNvPr id="33811" name="Ondertitel 2">
            <a:extLst>
              <a:ext uri="{FF2B5EF4-FFF2-40B4-BE49-F238E27FC236}">
                <a16:creationId xmlns:a16="http://schemas.microsoft.com/office/drawing/2014/main" id="{A30AB716-5F6F-4F4C-82FD-6202F8055755}"/>
              </a:ext>
            </a:extLst>
          </p:cNvPr>
          <p:cNvSpPr txBox="1">
            <a:spLocks noChangeArrowheads="1"/>
          </p:cNvSpPr>
          <p:nvPr/>
        </p:nvSpPr>
        <p:spPr bwMode="auto">
          <a:xfrm>
            <a:off x="7496970" y="1504157"/>
            <a:ext cx="237331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endParaRPr lang="nl-NL" altLang="nl-NL" sz="3600">
              <a:solidFill>
                <a:srgbClr val="FFFFFF"/>
              </a:solidFill>
            </a:endParaRPr>
          </a:p>
        </p:txBody>
      </p:sp>
      <p:sp>
        <p:nvSpPr>
          <p:cNvPr id="41" name="Ondertitel 2">
            <a:extLst>
              <a:ext uri="{FF2B5EF4-FFF2-40B4-BE49-F238E27FC236}">
                <a16:creationId xmlns:a16="http://schemas.microsoft.com/office/drawing/2014/main" id="{F4A57AD2-31B5-4BF8-B261-4485F35BA417}"/>
              </a:ext>
            </a:extLst>
          </p:cNvPr>
          <p:cNvSpPr txBox="1">
            <a:spLocks/>
          </p:cNvSpPr>
          <p:nvPr/>
        </p:nvSpPr>
        <p:spPr>
          <a:xfrm>
            <a:off x="5470525" y="3800476"/>
            <a:ext cx="2676525" cy="906462"/>
          </a:xfrm>
          <a:prstGeom prst="rect">
            <a:avLst/>
          </a:prstGeom>
        </p:spPr>
        <p:txBody>
          <a:bodyPr lIns="68580" tIns="34290" rIns="68580" bIns="3429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dirty="0">
                <a:solidFill>
                  <a:prstClr val="white"/>
                </a:solidFill>
              </a:rPr>
              <a:t>OER-Trauma</a:t>
            </a:r>
          </a:p>
        </p:txBody>
      </p:sp>
      <p:sp>
        <p:nvSpPr>
          <p:cNvPr id="5" name="Ovaal 4">
            <a:extLst>
              <a:ext uri="{FF2B5EF4-FFF2-40B4-BE49-F238E27FC236}">
                <a16:creationId xmlns:a16="http://schemas.microsoft.com/office/drawing/2014/main" id="{5819029D-156F-497F-AB10-E547C8DDD26E}"/>
              </a:ext>
            </a:extLst>
          </p:cNvPr>
          <p:cNvSpPr/>
          <p:nvPr/>
        </p:nvSpPr>
        <p:spPr>
          <a:xfrm>
            <a:off x="3494088" y="2357438"/>
            <a:ext cx="5121275" cy="2341562"/>
          </a:xfrm>
          <a:prstGeom prst="ellipse">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500" dirty="0">
              <a:solidFill>
                <a:prstClr val="black">
                  <a:lumMod val="75000"/>
                  <a:lumOff val="25000"/>
                </a:prstClr>
              </a:solidFill>
            </a:endParaRPr>
          </a:p>
          <a:p>
            <a:pPr algn="ctr" eaLnBrk="1" fontAlgn="auto" hangingPunct="1">
              <a:spcBef>
                <a:spcPts val="0"/>
              </a:spcBef>
              <a:spcAft>
                <a:spcPts val="0"/>
              </a:spcAft>
              <a:defRPr/>
            </a:pPr>
            <a:r>
              <a:rPr lang="nl-NL" sz="1500" b="1" dirty="0">
                <a:solidFill>
                  <a:schemeClr val="bg1"/>
                </a:solidFill>
              </a:rPr>
              <a:t>      </a:t>
            </a:r>
            <a:r>
              <a:rPr lang="nl-NL" dirty="0">
                <a:solidFill>
                  <a:schemeClr val="bg1"/>
                </a:solidFill>
              </a:rPr>
              <a:t>Instinctieve Wil:</a:t>
            </a:r>
          </a:p>
          <a:p>
            <a:pPr algn="ctr" eaLnBrk="1" fontAlgn="auto" hangingPunct="1">
              <a:spcBef>
                <a:spcPts val="0"/>
              </a:spcBef>
              <a:spcAft>
                <a:spcPts val="0"/>
              </a:spcAft>
              <a:defRPr/>
            </a:pPr>
            <a:r>
              <a:rPr lang="nl-NL" sz="1050" dirty="0">
                <a:solidFill>
                  <a:schemeClr val="bg2"/>
                </a:solidFill>
              </a:rPr>
              <a:t>Afkeer: </a:t>
            </a:r>
            <a:r>
              <a:rPr lang="nl-NL" sz="2000" dirty="0">
                <a:solidFill>
                  <a:schemeClr val="bg2"/>
                </a:solidFill>
              </a:rPr>
              <a:t>onveiligheid</a:t>
            </a:r>
            <a:r>
              <a:rPr lang="nl-NL" sz="1050" dirty="0">
                <a:solidFill>
                  <a:schemeClr val="bg2"/>
                </a:solidFill>
              </a:rPr>
              <a:t>, sterven, dood</a:t>
            </a:r>
          </a:p>
          <a:p>
            <a:pPr algn="ctr" eaLnBrk="1" fontAlgn="auto" hangingPunct="1">
              <a:spcBef>
                <a:spcPts val="0"/>
              </a:spcBef>
              <a:spcAft>
                <a:spcPts val="0"/>
              </a:spcAft>
              <a:defRPr/>
            </a:pPr>
            <a:r>
              <a:rPr lang="nl-NL" sz="1050" dirty="0">
                <a:solidFill>
                  <a:schemeClr val="bg2"/>
                </a:solidFill>
              </a:rPr>
              <a:t>Verlangen: veiligheid, (voort)leven</a:t>
            </a:r>
          </a:p>
        </p:txBody>
      </p:sp>
      <p:sp>
        <p:nvSpPr>
          <p:cNvPr id="18" name="Tekstvak 17">
            <a:extLst>
              <a:ext uri="{FF2B5EF4-FFF2-40B4-BE49-F238E27FC236}">
                <a16:creationId xmlns:a16="http://schemas.microsoft.com/office/drawing/2014/main" id="{651625F5-19FF-4768-A1D5-8556079362EF}"/>
              </a:ext>
            </a:extLst>
          </p:cNvPr>
          <p:cNvSpPr txBox="1"/>
          <p:nvPr/>
        </p:nvSpPr>
        <p:spPr>
          <a:xfrm>
            <a:off x="3090315" y="5039091"/>
            <a:ext cx="2135553" cy="400110"/>
          </a:xfrm>
          <a:prstGeom prst="rect">
            <a:avLst/>
          </a:prstGeom>
          <a:noFill/>
        </p:spPr>
        <p:txBody>
          <a:bodyPr wrap="square" rtlCol="0">
            <a:spAutoFit/>
          </a:bodyPr>
          <a:lstStyle/>
          <a:p>
            <a:r>
              <a:rPr lang="nl-NL" sz="2000" b="1" dirty="0">
                <a:solidFill>
                  <a:schemeClr val="bg1"/>
                </a:solidFill>
                <a:latin typeface="Palatino Linotype" panose="02040502050505030304" pitchFamily="18" charset="0"/>
              </a:rPr>
              <a:t>Intuïtief</a:t>
            </a:r>
          </a:p>
        </p:txBody>
      </p:sp>
      <p:sp>
        <p:nvSpPr>
          <p:cNvPr id="34" name="Ovaal 33">
            <a:extLst>
              <a:ext uri="{FF2B5EF4-FFF2-40B4-BE49-F238E27FC236}">
                <a16:creationId xmlns:a16="http://schemas.microsoft.com/office/drawing/2014/main" id="{0DCF39F9-E82D-439F-A2F6-510AFCF497CC}"/>
              </a:ext>
            </a:extLst>
          </p:cNvPr>
          <p:cNvSpPr/>
          <p:nvPr/>
        </p:nvSpPr>
        <p:spPr>
          <a:xfrm>
            <a:off x="6001465" y="797390"/>
            <a:ext cx="3087766" cy="1809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2000" b="1" dirty="0">
                <a:solidFill>
                  <a:schemeClr val="bg1"/>
                </a:solidFill>
                <a:latin typeface="Palatino Linotype" panose="02040502050505030304" pitchFamily="18" charset="0"/>
              </a:rPr>
              <a:t>Afgestemd</a:t>
            </a:r>
          </a:p>
        </p:txBody>
      </p:sp>
      <p:sp>
        <p:nvSpPr>
          <p:cNvPr id="22" name="Tekstvak 21">
            <a:extLst>
              <a:ext uri="{FF2B5EF4-FFF2-40B4-BE49-F238E27FC236}">
                <a16:creationId xmlns:a16="http://schemas.microsoft.com/office/drawing/2014/main" id="{D49BE7D9-E85B-4EEE-A629-FC3166070E04}"/>
              </a:ext>
            </a:extLst>
          </p:cNvPr>
          <p:cNvSpPr txBox="1"/>
          <p:nvPr/>
        </p:nvSpPr>
        <p:spPr>
          <a:xfrm>
            <a:off x="5568951" y="5233851"/>
            <a:ext cx="1928020" cy="400110"/>
          </a:xfrm>
          <a:prstGeom prst="rect">
            <a:avLst/>
          </a:prstGeom>
          <a:noFill/>
        </p:spPr>
        <p:txBody>
          <a:bodyPr wrap="square" rtlCol="0">
            <a:spAutoFit/>
          </a:bodyPr>
          <a:lstStyle/>
          <a:p>
            <a:r>
              <a:rPr lang="nl-NL" sz="2000" b="1" dirty="0">
                <a:solidFill>
                  <a:schemeClr val="bg1"/>
                </a:solidFill>
                <a:latin typeface="Palatino Linotype" panose="02040502050505030304" pitchFamily="18" charset="0"/>
              </a:rPr>
              <a:t>Autonoom</a:t>
            </a:r>
          </a:p>
        </p:txBody>
      </p:sp>
      <p:sp>
        <p:nvSpPr>
          <p:cNvPr id="3" name="Tekstvak 2">
            <a:extLst>
              <a:ext uri="{FF2B5EF4-FFF2-40B4-BE49-F238E27FC236}">
                <a16:creationId xmlns:a16="http://schemas.microsoft.com/office/drawing/2014/main" id="{5D4CC0FA-EFCE-4148-977D-0366D8D31B99}"/>
              </a:ext>
            </a:extLst>
          </p:cNvPr>
          <p:cNvSpPr txBox="1"/>
          <p:nvPr/>
        </p:nvSpPr>
        <p:spPr>
          <a:xfrm>
            <a:off x="5007883" y="4108075"/>
            <a:ext cx="2521026" cy="369332"/>
          </a:xfrm>
          <a:prstGeom prst="rect">
            <a:avLst/>
          </a:prstGeom>
          <a:noFill/>
        </p:spPr>
        <p:txBody>
          <a:bodyPr wrap="square" rtlCol="0">
            <a:spAutoFit/>
          </a:bodyPr>
          <a:lstStyle/>
          <a:p>
            <a:r>
              <a:rPr lang="nl-NL" b="1" dirty="0">
                <a:solidFill>
                  <a:schemeClr val="bg1"/>
                </a:solidFill>
              </a:rPr>
              <a:t>ZELF-ACCEPTATIE</a:t>
            </a:r>
          </a:p>
        </p:txBody>
      </p:sp>
      <p:sp>
        <p:nvSpPr>
          <p:cNvPr id="20" name="Tekstvak 19">
            <a:extLst>
              <a:ext uri="{FF2B5EF4-FFF2-40B4-BE49-F238E27FC236}">
                <a16:creationId xmlns:a16="http://schemas.microsoft.com/office/drawing/2014/main" id="{350BD058-7B95-48FE-AE27-9F19A894FEB4}"/>
              </a:ext>
            </a:extLst>
          </p:cNvPr>
          <p:cNvSpPr txBox="1"/>
          <p:nvPr/>
        </p:nvSpPr>
        <p:spPr>
          <a:xfrm>
            <a:off x="5224725" y="2624666"/>
            <a:ext cx="2352152" cy="369332"/>
          </a:xfrm>
          <a:prstGeom prst="rect">
            <a:avLst/>
          </a:prstGeom>
          <a:noFill/>
        </p:spPr>
        <p:txBody>
          <a:bodyPr wrap="square" rtlCol="0">
            <a:spAutoFit/>
          </a:bodyPr>
          <a:lstStyle/>
          <a:p>
            <a:r>
              <a:rPr lang="nl-NL" b="1" dirty="0">
                <a:solidFill>
                  <a:schemeClr val="bg1"/>
                </a:solidFill>
              </a:rPr>
              <a:t>MEDEDOGEN</a:t>
            </a:r>
          </a:p>
        </p:txBody>
      </p:sp>
    </p:spTree>
    <p:extLst>
      <p:ext uri="{BB962C8B-B14F-4D97-AF65-F5344CB8AC3E}">
        <p14:creationId xmlns:p14="http://schemas.microsoft.com/office/powerpoint/2010/main" val="28262430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a:xfrm>
            <a:off x="914400" y="511795"/>
            <a:ext cx="10363200" cy="1609725"/>
          </a:xfrm>
        </p:spPr>
        <p:txBody>
          <a:bodyPr/>
          <a:lstStyle/>
          <a:p>
            <a:r>
              <a:rPr lang="nl-NL" dirty="0">
                <a:solidFill>
                  <a:srgbClr val="00B050"/>
                </a:solidFill>
              </a:rPr>
              <a:t>DE ACCEPTERENDE WIL: (</a:t>
            </a:r>
            <a:r>
              <a:rPr lang="nl-NL" i="1" dirty="0">
                <a:solidFill>
                  <a:srgbClr val="00B050"/>
                </a:solidFill>
              </a:rPr>
              <a:t>Zelf)LIEFDE</a:t>
            </a:r>
            <a:r>
              <a:rPr lang="nl-NL" dirty="0">
                <a:solidFill>
                  <a:srgbClr val="00B050"/>
                </a:solidFill>
              </a:rPr>
              <a:t> </a:t>
            </a:r>
          </a:p>
        </p:txBody>
      </p:sp>
      <p:sp>
        <p:nvSpPr>
          <p:cNvPr id="4" name="Tekstvak 3">
            <a:extLst>
              <a:ext uri="{FF2B5EF4-FFF2-40B4-BE49-F238E27FC236}">
                <a16:creationId xmlns:a16="http://schemas.microsoft.com/office/drawing/2014/main" id="{8D0CCFC9-4C0A-4484-A316-43B2B84D0F98}"/>
              </a:ext>
            </a:extLst>
          </p:cNvPr>
          <p:cNvSpPr txBox="1"/>
          <p:nvPr/>
        </p:nvSpPr>
        <p:spPr>
          <a:xfrm>
            <a:off x="1281112"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Aanvaarding</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5" name="Tekstvak 4">
            <a:extLst>
              <a:ext uri="{FF2B5EF4-FFF2-40B4-BE49-F238E27FC236}">
                <a16:creationId xmlns:a16="http://schemas.microsoft.com/office/drawing/2014/main" id="{D6DD6D56-C071-4B6C-ABF2-B423F4BC6079}"/>
              </a:ext>
            </a:extLst>
          </p:cNvPr>
          <p:cNvSpPr txBox="1"/>
          <p:nvPr/>
        </p:nvSpPr>
        <p:spPr>
          <a:xfrm>
            <a:off x="4248150" y="4461268"/>
            <a:ext cx="3352800"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Zijn</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6" name="Tekstvak 5">
            <a:extLst>
              <a:ext uri="{FF2B5EF4-FFF2-40B4-BE49-F238E27FC236}">
                <a16:creationId xmlns:a16="http://schemas.microsoft.com/office/drawing/2014/main" id="{77A7E319-91C8-4192-B263-6413F812A88C}"/>
              </a:ext>
            </a:extLst>
          </p:cNvPr>
          <p:cNvSpPr txBox="1"/>
          <p:nvPr/>
        </p:nvSpPr>
        <p:spPr>
          <a:xfrm>
            <a:off x="1028702" y="3936360"/>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Berusting</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7" name="Tekstvak 6">
            <a:extLst>
              <a:ext uri="{FF2B5EF4-FFF2-40B4-BE49-F238E27FC236}">
                <a16:creationId xmlns:a16="http://schemas.microsoft.com/office/drawing/2014/main" id="{A7E28050-026E-4713-A86B-1AAB9CDACF50}"/>
              </a:ext>
            </a:extLst>
          </p:cNvPr>
          <p:cNvSpPr txBox="1"/>
          <p:nvPr/>
        </p:nvSpPr>
        <p:spPr>
          <a:xfrm>
            <a:off x="5467350"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Verzoening</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8" name="Tekstvak 7">
            <a:extLst>
              <a:ext uri="{FF2B5EF4-FFF2-40B4-BE49-F238E27FC236}">
                <a16:creationId xmlns:a16="http://schemas.microsoft.com/office/drawing/2014/main" id="{0152E223-9FFA-4448-A20F-66F5F2870DEF}"/>
              </a:ext>
            </a:extLst>
          </p:cNvPr>
          <p:cNvSpPr txBox="1"/>
          <p:nvPr/>
        </p:nvSpPr>
        <p:spPr>
          <a:xfrm>
            <a:off x="6138864" y="3688931"/>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9" name="Tekstvak 8">
            <a:extLst>
              <a:ext uri="{FF2B5EF4-FFF2-40B4-BE49-F238E27FC236}">
                <a16:creationId xmlns:a16="http://schemas.microsoft.com/office/drawing/2014/main" id="{7A2A2007-E009-467C-94A4-38716DC6F1D9}"/>
              </a:ext>
            </a:extLst>
          </p:cNvPr>
          <p:cNvSpPr txBox="1"/>
          <p:nvPr/>
        </p:nvSpPr>
        <p:spPr>
          <a:xfrm>
            <a:off x="7853363" y="213797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0" name="Tekstvak 9">
            <a:extLst>
              <a:ext uri="{FF2B5EF4-FFF2-40B4-BE49-F238E27FC236}">
                <a16:creationId xmlns:a16="http://schemas.microsoft.com/office/drawing/2014/main" id="{0C3AE514-E0A1-4E37-AEA8-6907ECE0C81F}"/>
              </a:ext>
            </a:extLst>
          </p:cNvPr>
          <p:cNvSpPr txBox="1"/>
          <p:nvPr/>
        </p:nvSpPr>
        <p:spPr>
          <a:xfrm>
            <a:off x="4002882" y="544325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1" name="Tekstvak 10">
            <a:extLst>
              <a:ext uri="{FF2B5EF4-FFF2-40B4-BE49-F238E27FC236}">
                <a16:creationId xmlns:a16="http://schemas.microsoft.com/office/drawing/2014/main" id="{92053CAB-E157-4AB8-9C23-20A51B1000C0}"/>
              </a:ext>
            </a:extLst>
          </p:cNvPr>
          <p:cNvSpPr txBox="1"/>
          <p:nvPr/>
        </p:nvSpPr>
        <p:spPr>
          <a:xfrm>
            <a:off x="8825286" y="476824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4" name="Tekstvak 13">
            <a:extLst>
              <a:ext uri="{FF2B5EF4-FFF2-40B4-BE49-F238E27FC236}">
                <a16:creationId xmlns:a16="http://schemas.microsoft.com/office/drawing/2014/main" id="{D7CE3BAC-BF2B-4C7F-ACEB-607F30190702}"/>
              </a:ext>
            </a:extLst>
          </p:cNvPr>
          <p:cNvSpPr txBox="1"/>
          <p:nvPr/>
        </p:nvSpPr>
        <p:spPr>
          <a:xfrm>
            <a:off x="9800776" y="2319296"/>
            <a:ext cx="106792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Loslaten</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6" name="Tekstvak 15">
            <a:extLst>
              <a:ext uri="{FF2B5EF4-FFF2-40B4-BE49-F238E27FC236}">
                <a16:creationId xmlns:a16="http://schemas.microsoft.com/office/drawing/2014/main" id="{AE10DCED-D726-46A5-A839-08D4B562FA03}"/>
              </a:ext>
            </a:extLst>
          </p:cNvPr>
          <p:cNvSpPr txBox="1"/>
          <p:nvPr/>
        </p:nvSpPr>
        <p:spPr>
          <a:xfrm>
            <a:off x="3464719" y="3358076"/>
            <a:ext cx="260984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Vergeving</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7" name="Tekstvak 16">
            <a:extLst>
              <a:ext uri="{FF2B5EF4-FFF2-40B4-BE49-F238E27FC236}">
                <a16:creationId xmlns:a16="http://schemas.microsoft.com/office/drawing/2014/main" id="{28E0330B-85A8-4E86-BB47-BBD34A63D9C6}"/>
              </a:ext>
            </a:extLst>
          </p:cNvPr>
          <p:cNvSpPr txBox="1"/>
          <p:nvPr/>
        </p:nvSpPr>
        <p:spPr>
          <a:xfrm>
            <a:off x="6498432" y="3845600"/>
            <a:ext cx="153828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Oplossen</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5" name="Tekstvak 14">
            <a:extLst>
              <a:ext uri="{FF2B5EF4-FFF2-40B4-BE49-F238E27FC236}">
                <a16:creationId xmlns:a16="http://schemas.microsoft.com/office/drawing/2014/main" id="{5EAA7B7C-58A4-407B-B3CB-9E9CF8695393}"/>
              </a:ext>
            </a:extLst>
          </p:cNvPr>
          <p:cNvSpPr txBox="1"/>
          <p:nvPr/>
        </p:nvSpPr>
        <p:spPr>
          <a:xfrm>
            <a:off x="9446387" y="4040745"/>
            <a:ext cx="164737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Acceptatie</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2" name="Tekstvak 11">
            <a:extLst>
              <a:ext uri="{FF2B5EF4-FFF2-40B4-BE49-F238E27FC236}">
                <a16:creationId xmlns:a16="http://schemas.microsoft.com/office/drawing/2014/main" id="{2DC1AF32-FFEB-458C-A2C0-6D39678E6C73}"/>
              </a:ext>
            </a:extLst>
          </p:cNvPr>
          <p:cNvSpPr txBox="1"/>
          <p:nvPr/>
        </p:nvSpPr>
        <p:spPr>
          <a:xfrm>
            <a:off x="5736431" y="3143250"/>
            <a:ext cx="914400" cy="914400"/>
          </a:xfrm>
          <a:prstGeom prst="rect">
            <a:avLst/>
          </a:prstGeom>
          <a:noFill/>
        </p:spPr>
        <p:txBody>
          <a:bodyPr wrap="square" rtlCol="0">
            <a:spAutoFit/>
          </a:bodyPr>
          <a:lstStyle/>
          <a:p>
            <a:endParaRPr lang="nl-NL" dirty="0"/>
          </a:p>
        </p:txBody>
      </p:sp>
      <p:sp>
        <p:nvSpPr>
          <p:cNvPr id="18" name="Tekstvak 17">
            <a:extLst>
              <a:ext uri="{FF2B5EF4-FFF2-40B4-BE49-F238E27FC236}">
                <a16:creationId xmlns:a16="http://schemas.microsoft.com/office/drawing/2014/main" id="{8D1CB90D-D780-4810-A62F-9DEF65C2E496}"/>
              </a:ext>
            </a:extLst>
          </p:cNvPr>
          <p:cNvSpPr txBox="1"/>
          <p:nvPr/>
        </p:nvSpPr>
        <p:spPr>
          <a:xfrm>
            <a:off x="9778105" y="5015266"/>
            <a:ext cx="1220975" cy="369332"/>
          </a:xfrm>
          <a:prstGeom prst="rect">
            <a:avLst/>
          </a:prstGeom>
          <a:noFill/>
        </p:spPr>
        <p:txBody>
          <a:bodyPr wrap="none" rtlCol="0">
            <a:spAutoFit/>
          </a:bodyPr>
          <a:lstStyle/>
          <a:p>
            <a:r>
              <a:rPr lang="nl-NL" dirty="0"/>
              <a:t>Overgave</a:t>
            </a:r>
          </a:p>
        </p:txBody>
      </p:sp>
      <p:pic>
        <p:nvPicPr>
          <p:cNvPr id="15364" name="Picture 4" descr="Acceptatie en loslaten - Praktijk Anneke Thuijs - Haptotherapie Doetinchem">
            <a:extLst>
              <a:ext uri="{FF2B5EF4-FFF2-40B4-BE49-F238E27FC236}">
                <a16:creationId xmlns:a16="http://schemas.microsoft.com/office/drawing/2014/main" id="{62A6BDC8-7D56-4758-8075-C9636EFEC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845" y="4574671"/>
            <a:ext cx="2064522" cy="1922752"/>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De kracht van overgave - Lieke Anna | Storytelling Artist">
            <a:extLst>
              <a:ext uri="{FF2B5EF4-FFF2-40B4-BE49-F238E27FC236}">
                <a16:creationId xmlns:a16="http://schemas.microsoft.com/office/drawing/2014/main" id="{323E4CB6-1ED1-4AE5-A4DE-03B41FDB1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880" y="4706722"/>
            <a:ext cx="2389586" cy="1402760"/>
          </a:xfrm>
          <a:prstGeom prst="rect">
            <a:avLst/>
          </a:prstGeom>
          <a:noFill/>
          <a:extLst>
            <a:ext uri="{909E8E84-426E-40DD-AFC4-6F175D3DCCD1}">
              <a14:hiddenFill xmlns:a14="http://schemas.microsoft.com/office/drawing/2010/main">
                <a:solidFill>
                  <a:srgbClr val="FFFFFF"/>
                </a:solidFill>
              </a14:hiddenFill>
            </a:ext>
          </a:extLst>
        </p:spPr>
      </p:pic>
      <p:sp>
        <p:nvSpPr>
          <p:cNvPr id="19" name="Tekstvak 18">
            <a:extLst>
              <a:ext uri="{FF2B5EF4-FFF2-40B4-BE49-F238E27FC236}">
                <a16:creationId xmlns:a16="http://schemas.microsoft.com/office/drawing/2014/main" id="{955DBA45-4D02-48CB-9AD1-74892D5BEAAE}"/>
              </a:ext>
            </a:extLst>
          </p:cNvPr>
          <p:cNvSpPr txBox="1"/>
          <p:nvPr/>
        </p:nvSpPr>
        <p:spPr>
          <a:xfrm>
            <a:off x="6758339" y="2981534"/>
            <a:ext cx="2688048" cy="369332"/>
          </a:xfrm>
          <a:prstGeom prst="rect">
            <a:avLst/>
          </a:prstGeom>
          <a:noFill/>
        </p:spPr>
        <p:txBody>
          <a:bodyPr wrap="square" rtlCol="0">
            <a:spAutoFit/>
          </a:bodyPr>
          <a:lstStyle/>
          <a:p>
            <a:r>
              <a:rPr lang="nl-NL" dirty="0" err="1"/>
              <a:t>Onvoorwaardelijkheid</a:t>
            </a:r>
            <a:endParaRPr lang="nl-NL" dirty="0"/>
          </a:p>
        </p:txBody>
      </p:sp>
    </p:spTree>
    <p:extLst>
      <p:ext uri="{BB962C8B-B14F-4D97-AF65-F5344CB8AC3E}">
        <p14:creationId xmlns:p14="http://schemas.microsoft.com/office/powerpoint/2010/main" val="139675566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0" y="987867"/>
            <a:ext cx="12348375" cy="5391150"/>
          </a:xfrm>
        </p:spPr>
        <p:txBody>
          <a:bodyPr rtlCol="0">
            <a:normAutofit lnSpcReduction="10000"/>
          </a:bodyPr>
          <a:lstStyle/>
          <a:p>
            <a:pPr marL="0" indent="0" algn="ctr">
              <a:buNone/>
            </a:pPr>
            <a:r>
              <a:rPr lang="nl-NL" sz="4000" b="1" i="1" dirty="0">
                <a:latin typeface="Aldhabi" panose="01000000000000000000" pitchFamily="2" charset="-78"/>
                <a:cs typeface="Aldhabi" panose="01000000000000000000" pitchFamily="2" charset="-78"/>
              </a:rPr>
              <a:t>Vele wegen kent het leven</a:t>
            </a:r>
            <a:endParaRPr lang="nl-NL" sz="4000" b="1" dirty="0">
              <a:latin typeface="Aldhabi" panose="01000000000000000000" pitchFamily="2" charset="-78"/>
              <a:cs typeface="Aldhabi" panose="01000000000000000000" pitchFamily="2" charset="-78"/>
            </a:endParaRPr>
          </a:p>
          <a:p>
            <a:pPr marL="0" indent="0" algn="ctr">
              <a:buNone/>
            </a:pPr>
            <a:r>
              <a:rPr lang="nl-NL" sz="2800" i="1" dirty="0">
                <a:latin typeface="Aldhabi" panose="01000000000000000000" pitchFamily="2" charset="-78"/>
                <a:cs typeface="Aldhabi" panose="01000000000000000000" pitchFamily="2" charset="-78"/>
              </a:rPr>
              <a:t>Vele wegen kent het leven, maar van al</a:t>
            </a:r>
            <a:br>
              <a:rPr lang="nl-NL" sz="2800" i="1" dirty="0">
                <a:latin typeface="Aldhabi" panose="01000000000000000000" pitchFamily="2" charset="-78"/>
                <a:cs typeface="Aldhabi" panose="01000000000000000000" pitchFamily="2" charset="-78"/>
              </a:rPr>
            </a:br>
            <a:r>
              <a:rPr lang="nl-NL" sz="2800" i="1" dirty="0">
                <a:latin typeface="Aldhabi" panose="01000000000000000000" pitchFamily="2" charset="-78"/>
                <a:cs typeface="Aldhabi" panose="01000000000000000000" pitchFamily="2" charset="-78"/>
              </a:rPr>
              <a:t>die wegen is er een die jij te gaan hebt.</a:t>
            </a:r>
            <a:br>
              <a:rPr lang="nl-NL" sz="2800" i="1" dirty="0">
                <a:latin typeface="Aldhabi" panose="01000000000000000000" pitchFamily="2" charset="-78"/>
                <a:cs typeface="Aldhabi" panose="01000000000000000000" pitchFamily="2" charset="-78"/>
              </a:rPr>
            </a:br>
            <a:r>
              <a:rPr lang="nl-NL" sz="2800" i="1" dirty="0">
                <a:latin typeface="Aldhabi" panose="01000000000000000000" pitchFamily="2" charset="-78"/>
                <a:cs typeface="Aldhabi" panose="01000000000000000000" pitchFamily="2" charset="-78"/>
              </a:rPr>
              <a:t>Die ene is voor jou, die ene slechts.</a:t>
            </a:r>
            <a:br>
              <a:rPr lang="nl-NL" sz="2800" i="1" dirty="0">
                <a:latin typeface="Aldhabi" panose="01000000000000000000" pitchFamily="2" charset="-78"/>
                <a:cs typeface="Aldhabi" panose="01000000000000000000" pitchFamily="2" charset="-78"/>
              </a:rPr>
            </a:br>
            <a:r>
              <a:rPr lang="nl-NL" sz="2800" i="1" dirty="0">
                <a:latin typeface="Aldhabi" panose="01000000000000000000" pitchFamily="2" charset="-78"/>
                <a:cs typeface="Aldhabi" panose="01000000000000000000" pitchFamily="2" charset="-78"/>
              </a:rPr>
              <a:t>En of je wilt of niet, die weg heb je te gaan.</a:t>
            </a:r>
            <a:br>
              <a:rPr lang="nl-NL" sz="2800" i="1" dirty="0">
                <a:latin typeface="Aldhabi" panose="01000000000000000000" pitchFamily="2" charset="-78"/>
                <a:cs typeface="Aldhabi" panose="01000000000000000000" pitchFamily="2" charset="-78"/>
              </a:rPr>
            </a:br>
            <a:r>
              <a:rPr lang="nl-NL" sz="2800" i="1" dirty="0">
                <a:latin typeface="Aldhabi" panose="01000000000000000000" pitchFamily="2" charset="-78"/>
                <a:cs typeface="Aldhabi" panose="01000000000000000000" pitchFamily="2" charset="-78"/>
              </a:rPr>
              <a:t>De keuze is dus niet de weg, want die koos jou. De keuze is de wijze, hoe die weg te gaan.</a:t>
            </a:r>
            <a:endParaRPr lang="nl-NL" sz="2800" dirty="0">
              <a:latin typeface="Aldhabi" panose="01000000000000000000" pitchFamily="2" charset="-78"/>
              <a:cs typeface="Aldhabi" panose="01000000000000000000" pitchFamily="2" charset="-78"/>
            </a:endParaRPr>
          </a:p>
          <a:p>
            <a:pPr marL="0" indent="0" algn="ctr">
              <a:buNone/>
            </a:pPr>
            <a:r>
              <a:rPr lang="nl-NL" sz="2800" i="1" dirty="0">
                <a:latin typeface="Aldhabi" panose="01000000000000000000" pitchFamily="2" charset="-78"/>
                <a:cs typeface="Aldhabi" panose="01000000000000000000" pitchFamily="2" charset="-78"/>
              </a:rPr>
              <a:t>Met onwil om de kuilen en de stenen,</a:t>
            </a:r>
            <a:br>
              <a:rPr lang="nl-NL" sz="2800" i="1" dirty="0">
                <a:latin typeface="Aldhabi" panose="01000000000000000000" pitchFamily="2" charset="-78"/>
                <a:cs typeface="Aldhabi" panose="01000000000000000000" pitchFamily="2" charset="-78"/>
              </a:rPr>
            </a:br>
            <a:r>
              <a:rPr lang="nl-NL" sz="2800" i="1" dirty="0">
                <a:latin typeface="Aldhabi" panose="01000000000000000000" pitchFamily="2" charset="-78"/>
                <a:cs typeface="Aldhabi" panose="01000000000000000000" pitchFamily="2" charset="-78"/>
              </a:rPr>
              <a:t>met verzet omdat de zon een weg die</a:t>
            </a:r>
            <a:br>
              <a:rPr lang="nl-NL" sz="2800" i="1" dirty="0">
                <a:latin typeface="Aldhabi" panose="01000000000000000000" pitchFamily="2" charset="-78"/>
                <a:cs typeface="Aldhabi" panose="01000000000000000000" pitchFamily="2" charset="-78"/>
              </a:rPr>
            </a:br>
            <a:r>
              <a:rPr lang="nl-NL" sz="2800" i="1" dirty="0">
                <a:latin typeface="Aldhabi" panose="01000000000000000000" pitchFamily="2" charset="-78"/>
                <a:cs typeface="Aldhabi" panose="01000000000000000000" pitchFamily="2" charset="-78"/>
              </a:rPr>
              <a:t>door ravijnen gaat, haast niet bereiken kan.</a:t>
            </a:r>
            <a:br>
              <a:rPr lang="nl-NL" sz="2800" i="1" dirty="0">
                <a:latin typeface="Aldhabi" panose="01000000000000000000" pitchFamily="2" charset="-78"/>
                <a:cs typeface="Aldhabi" panose="01000000000000000000" pitchFamily="2" charset="-78"/>
              </a:rPr>
            </a:br>
            <a:r>
              <a:rPr lang="nl-NL" sz="2800" i="1" dirty="0">
                <a:latin typeface="Aldhabi" panose="01000000000000000000" pitchFamily="2" charset="-78"/>
                <a:cs typeface="Aldhabi" panose="01000000000000000000" pitchFamily="2" charset="-78"/>
              </a:rPr>
              <a:t>Of met de wil om aan het einde van die</a:t>
            </a:r>
            <a:br>
              <a:rPr lang="nl-NL" sz="2800" i="1" dirty="0">
                <a:latin typeface="Aldhabi" panose="01000000000000000000" pitchFamily="2" charset="-78"/>
                <a:cs typeface="Aldhabi" panose="01000000000000000000" pitchFamily="2" charset="-78"/>
              </a:rPr>
            </a:br>
            <a:r>
              <a:rPr lang="nl-NL" sz="2800" i="1" dirty="0">
                <a:latin typeface="Aldhabi" panose="01000000000000000000" pitchFamily="2" charset="-78"/>
                <a:cs typeface="Aldhabi" panose="01000000000000000000" pitchFamily="2" charset="-78"/>
              </a:rPr>
              <a:t>weg milder te zijn en wijzer, dan aan het begin. De weg koos jou, kies jij ook hem?</a:t>
            </a:r>
            <a:endParaRPr lang="nl-NL" sz="2800" dirty="0">
              <a:latin typeface="Aldhabi" panose="01000000000000000000" pitchFamily="2" charset="-78"/>
              <a:cs typeface="Aldhabi" panose="01000000000000000000" pitchFamily="2" charset="-78"/>
            </a:endParaRPr>
          </a:p>
          <a:p>
            <a:pPr marL="0" indent="0" algn="ctr">
              <a:buNone/>
            </a:pPr>
            <a:r>
              <a:rPr lang="nl-NL" sz="2800" i="1" dirty="0">
                <a:latin typeface="Aldhabi" panose="01000000000000000000" pitchFamily="2" charset="-78"/>
                <a:cs typeface="Aldhabi" panose="01000000000000000000" pitchFamily="2" charset="-78"/>
              </a:rPr>
              <a:t>Hans Stolp</a:t>
            </a:r>
            <a:br>
              <a:rPr lang="nl-NL" sz="2800" i="1" dirty="0">
                <a:latin typeface="Aldhabi" panose="01000000000000000000" pitchFamily="2" charset="-78"/>
                <a:cs typeface="Aldhabi" panose="01000000000000000000" pitchFamily="2" charset="-78"/>
              </a:rPr>
            </a:br>
            <a:r>
              <a:rPr lang="nl-NL" sz="2800" i="1" dirty="0">
                <a:latin typeface="Aldhabi" panose="01000000000000000000" pitchFamily="2" charset="-78"/>
                <a:cs typeface="Aldhabi" panose="01000000000000000000" pitchFamily="2" charset="-78"/>
              </a:rPr>
              <a:t>naar Dag </a:t>
            </a:r>
            <a:r>
              <a:rPr lang="nl-NL" sz="2800" i="1" dirty="0" err="1">
                <a:latin typeface="Aldhabi" panose="01000000000000000000" pitchFamily="2" charset="-78"/>
                <a:cs typeface="Aldhabi" panose="01000000000000000000" pitchFamily="2" charset="-78"/>
              </a:rPr>
              <a:t>Hammarskjöld</a:t>
            </a:r>
            <a:endParaRPr lang="nl-NL" sz="2800" dirty="0">
              <a:latin typeface="Aldhabi" panose="01000000000000000000" pitchFamily="2" charset="-78"/>
              <a:cs typeface="Aldhabi" panose="01000000000000000000" pitchFamily="2" charset="-78"/>
            </a:endParaRPr>
          </a:p>
          <a:p>
            <a:pPr marL="0" indent="0" fontAlgn="auto">
              <a:spcAft>
                <a:spcPts val="0"/>
              </a:spcAft>
              <a:buClr>
                <a:schemeClr val="accent1">
                  <a:lumMod val="75000"/>
                </a:schemeClr>
              </a:buClr>
              <a:buFont typeface="Wingdings" panose="05000000000000000000" pitchFamily="2" charset="2"/>
              <a:buNone/>
              <a:defRPr/>
            </a:pPr>
            <a:endParaRPr lang="nl-NL" sz="2600"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11834215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sz="3600" dirty="0"/>
              <a:t> Determinisme</a:t>
            </a:r>
          </a:p>
        </p:txBody>
      </p:sp>
      <p:sp>
        <p:nvSpPr>
          <p:cNvPr id="3" name="Tijdelijke aanduiding voor inhoud 2"/>
          <p:cNvSpPr>
            <a:spLocks noGrp="1"/>
          </p:cNvSpPr>
          <p:nvPr>
            <p:ph idx="1"/>
          </p:nvPr>
        </p:nvSpPr>
        <p:spPr>
          <a:xfrm>
            <a:off x="2327641" y="2258000"/>
            <a:ext cx="8229600" cy="4525963"/>
          </a:xfrm>
        </p:spPr>
        <p:txBody>
          <a:bodyPr>
            <a:normAutofit/>
          </a:bodyPr>
          <a:lstStyle/>
          <a:p>
            <a:pPr algn="ctr"/>
            <a:r>
              <a:rPr lang="nl-NL" dirty="0"/>
              <a:t>Oorzakelijkheid,  onvermijdelijkheid</a:t>
            </a:r>
          </a:p>
          <a:p>
            <a:pPr marL="0" indent="0" algn="ctr">
              <a:buNone/>
            </a:pPr>
            <a:r>
              <a:rPr lang="nl-NL" dirty="0"/>
              <a:t> &gt;&gt;&gt;</a:t>
            </a:r>
            <a:r>
              <a:rPr lang="nl-NL" b="1" dirty="0"/>
              <a:t>geen vrije wil</a:t>
            </a:r>
          </a:p>
          <a:p>
            <a:pPr>
              <a:buNone/>
            </a:pPr>
            <a:endParaRPr lang="nl-NL" b="1" dirty="0"/>
          </a:p>
          <a:p>
            <a:pPr>
              <a:buNone/>
            </a:pPr>
            <a:endParaRPr lang="en-US" b="1" dirty="0"/>
          </a:p>
          <a:p>
            <a:pPr>
              <a:buNone/>
            </a:pPr>
            <a:endParaRPr lang="nl-NL" b="1" dirty="0"/>
          </a:p>
          <a:p>
            <a:pPr algn="ctr"/>
            <a:r>
              <a:rPr lang="nl-NL" dirty="0"/>
              <a:t>Filosofie: </a:t>
            </a:r>
            <a:r>
              <a:rPr lang="nl-NL" dirty="0" err="1"/>
              <a:t>Democritus</a:t>
            </a:r>
            <a:r>
              <a:rPr lang="nl-NL" dirty="0"/>
              <a:t>, Schopenhauer</a:t>
            </a:r>
          </a:p>
          <a:p>
            <a:pPr algn="ctr"/>
            <a:r>
              <a:rPr lang="nl-NL" dirty="0"/>
              <a:t>Wetenschap: Newton</a:t>
            </a:r>
          </a:p>
          <a:p>
            <a:pPr algn="ctr"/>
            <a:r>
              <a:rPr lang="nl-NL" dirty="0"/>
              <a:t>Religie: Islam, Protestantisme</a:t>
            </a:r>
            <a:endParaRPr lang="nl-NL" b="1" dirty="0"/>
          </a:p>
          <a:p>
            <a:pPr algn="ctr"/>
            <a:endParaRPr lang="nl-NL" dirty="0"/>
          </a:p>
        </p:txBody>
      </p:sp>
      <p:pic>
        <p:nvPicPr>
          <p:cNvPr id="1029" name="Picture 5"/>
          <p:cNvPicPr>
            <a:picLocks noChangeAspect="1" noChangeArrowheads="1"/>
          </p:cNvPicPr>
          <p:nvPr/>
        </p:nvPicPr>
        <p:blipFill>
          <a:blip r:embed="rId3" cstate="print"/>
          <a:srcRect/>
          <a:stretch>
            <a:fillRect/>
          </a:stretch>
        </p:blipFill>
        <p:spPr bwMode="auto">
          <a:xfrm>
            <a:off x="4979995" y="3309820"/>
            <a:ext cx="1152128" cy="942644"/>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6635942" y="3072011"/>
            <a:ext cx="1291555" cy="1180453"/>
          </a:xfrm>
          <a:prstGeom prst="rect">
            <a:avLst/>
          </a:prstGeom>
          <a:noFill/>
          <a:ln w="9525">
            <a:noFill/>
            <a:miter lim="800000"/>
            <a:headEnd/>
            <a:tailEnd/>
          </a:ln>
        </p:spPr>
      </p:pic>
    </p:spTree>
    <p:extLst>
      <p:ext uri="{BB962C8B-B14F-4D97-AF65-F5344CB8AC3E}">
        <p14:creationId xmlns:p14="http://schemas.microsoft.com/office/powerpoint/2010/main" val="110551483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EB709A9-45CF-4325-941F-BBDC8BE696F5}"/>
              </a:ext>
            </a:extLst>
          </p:cNvPr>
          <p:cNvSpPr txBox="1">
            <a:spLocks/>
          </p:cNvSpPr>
          <p:nvPr/>
        </p:nvSpPr>
        <p:spPr>
          <a:xfrm>
            <a:off x="508000" y="484188"/>
            <a:ext cx="10363200" cy="1609725"/>
          </a:xfrm>
          <a:prstGeom prst="rect">
            <a:avLst/>
          </a:prstGeom>
        </p:spPr>
        <p:txBody>
          <a:bodyPr/>
          <a:lstStyle>
            <a:lvl1pPr algn="l" defTabSz="685800" rtl="0" fontAlgn="base">
              <a:spcBef>
                <a:spcPct val="0"/>
              </a:spcBef>
              <a:spcAft>
                <a:spcPct val="0"/>
              </a:spcAft>
              <a:defRPr sz="4000" kern="1200">
                <a:solidFill>
                  <a:schemeClr val="tx1"/>
                </a:solidFill>
                <a:latin typeface="+mj-lt"/>
                <a:ea typeface="+mj-ea"/>
                <a:cs typeface="+mj-cs"/>
              </a:defRPr>
            </a:lvl1pPr>
            <a:lvl2pPr algn="l" defTabSz="685800" rtl="0" fontAlgn="base">
              <a:spcBef>
                <a:spcPct val="0"/>
              </a:spcBef>
              <a:spcAft>
                <a:spcPct val="0"/>
              </a:spcAft>
              <a:defRPr sz="4000">
                <a:solidFill>
                  <a:schemeClr val="tx1"/>
                </a:solidFill>
                <a:latin typeface="The Serif Hand Black" panose="03070902030502020204" pitchFamily="66" charset="0"/>
              </a:defRPr>
            </a:lvl2pPr>
            <a:lvl3pPr algn="l" defTabSz="685800" rtl="0" fontAlgn="base">
              <a:spcBef>
                <a:spcPct val="0"/>
              </a:spcBef>
              <a:spcAft>
                <a:spcPct val="0"/>
              </a:spcAft>
              <a:defRPr sz="4000">
                <a:solidFill>
                  <a:schemeClr val="tx1"/>
                </a:solidFill>
                <a:latin typeface="The Serif Hand Black" panose="03070902030502020204" pitchFamily="66" charset="0"/>
              </a:defRPr>
            </a:lvl3pPr>
            <a:lvl4pPr algn="l" defTabSz="685800" rtl="0" fontAlgn="base">
              <a:spcBef>
                <a:spcPct val="0"/>
              </a:spcBef>
              <a:spcAft>
                <a:spcPct val="0"/>
              </a:spcAft>
              <a:defRPr sz="4000">
                <a:solidFill>
                  <a:schemeClr val="tx1"/>
                </a:solidFill>
                <a:latin typeface="The Serif Hand Black" panose="03070902030502020204" pitchFamily="66" charset="0"/>
              </a:defRPr>
            </a:lvl4pPr>
            <a:lvl5pPr algn="l" defTabSz="685800" rtl="0" fontAlgn="base">
              <a:spcBef>
                <a:spcPct val="0"/>
              </a:spcBef>
              <a:spcAft>
                <a:spcPct val="0"/>
              </a:spcAft>
              <a:defRPr sz="4000">
                <a:solidFill>
                  <a:schemeClr val="tx1"/>
                </a:solidFill>
                <a:latin typeface="The Serif Hand Black" panose="03070902030502020204" pitchFamily="66" charset="0"/>
              </a:defRPr>
            </a:lvl5pPr>
            <a:lvl6pPr marL="457200" algn="l" defTabSz="685800" rtl="0" fontAlgn="base">
              <a:spcBef>
                <a:spcPct val="0"/>
              </a:spcBef>
              <a:spcAft>
                <a:spcPct val="0"/>
              </a:spcAft>
              <a:defRPr sz="4000">
                <a:solidFill>
                  <a:schemeClr val="tx1"/>
                </a:solidFill>
                <a:latin typeface="The Serif Hand Black" panose="03070902030502020204" pitchFamily="66" charset="0"/>
              </a:defRPr>
            </a:lvl6pPr>
            <a:lvl7pPr marL="914400" algn="l" defTabSz="685800" rtl="0" fontAlgn="base">
              <a:spcBef>
                <a:spcPct val="0"/>
              </a:spcBef>
              <a:spcAft>
                <a:spcPct val="0"/>
              </a:spcAft>
              <a:defRPr sz="4000">
                <a:solidFill>
                  <a:schemeClr val="tx1"/>
                </a:solidFill>
                <a:latin typeface="The Serif Hand Black" panose="03070902030502020204" pitchFamily="66" charset="0"/>
              </a:defRPr>
            </a:lvl7pPr>
            <a:lvl8pPr marL="1371600" algn="l" defTabSz="685800" rtl="0" fontAlgn="base">
              <a:spcBef>
                <a:spcPct val="0"/>
              </a:spcBef>
              <a:spcAft>
                <a:spcPct val="0"/>
              </a:spcAft>
              <a:defRPr sz="4000">
                <a:solidFill>
                  <a:schemeClr val="tx1"/>
                </a:solidFill>
                <a:latin typeface="The Serif Hand Black" panose="03070902030502020204" pitchFamily="66" charset="0"/>
              </a:defRPr>
            </a:lvl8pPr>
            <a:lvl9pPr marL="1828800" algn="l" defTabSz="685800" rtl="0" fontAlgn="base">
              <a:spcBef>
                <a:spcPct val="0"/>
              </a:spcBef>
              <a:spcAft>
                <a:spcPct val="0"/>
              </a:spcAft>
              <a:defRPr sz="4000">
                <a:solidFill>
                  <a:schemeClr val="tx1"/>
                </a:solidFill>
                <a:latin typeface="The Serif Hand Black" panose="03070902030502020204" pitchFamily="66" charset="0"/>
              </a:defRPr>
            </a:lvl9pPr>
          </a:lstStyle>
          <a:p>
            <a:pPr eaLnBrk="1" hangingPunct="1"/>
            <a:r>
              <a:rPr lang="nl-NL" sz="4200" b="1" dirty="0">
                <a:solidFill>
                  <a:schemeClr val="accent3"/>
                </a:solidFill>
                <a:latin typeface="Rockwell" panose="02060603020205020403" pitchFamily="18" charset="0"/>
              </a:rPr>
              <a:t>Accepterende Wil</a:t>
            </a:r>
          </a:p>
        </p:txBody>
      </p:sp>
      <p:sp>
        <p:nvSpPr>
          <p:cNvPr id="4" name="Tekstvak 3">
            <a:extLst>
              <a:ext uri="{FF2B5EF4-FFF2-40B4-BE49-F238E27FC236}">
                <a16:creationId xmlns:a16="http://schemas.microsoft.com/office/drawing/2014/main" id="{7A8424B7-C69E-426A-B18E-C6AA3449D1CD}"/>
              </a:ext>
            </a:extLst>
          </p:cNvPr>
          <p:cNvSpPr txBox="1"/>
          <p:nvPr/>
        </p:nvSpPr>
        <p:spPr>
          <a:xfrm>
            <a:off x="508000" y="1691983"/>
            <a:ext cx="9867900" cy="6740307"/>
          </a:xfrm>
          <a:prstGeom prst="rect">
            <a:avLst/>
          </a:prstGeom>
          <a:noFill/>
        </p:spPr>
        <p:txBody>
          <a:bodyPr wrap="square" rtlCol="0">
            <a:spAutoFit/>
          </a:bodyPr>
          <a:lstStyle/>
          <a:p>
            <a:endParaRPr lang="nl-NL" dirty="0"/>
          </a:p>
          <a:p>
            <a:pPr marL="285750" indent="-285750">
              <a:buFont typeface="Arial" panose="020B0604020202020204" pitchFamily="34" charset="0"/>
              <a:buChar char="•"/>
            </a:pPr>
            <a:r>
              <a:rPr lang="nl-NL" b="1" dirty="0">
                <a:solidFill>
                  <a:srgbClr val="0070C0"/>
                </a:solidFill>
              </a:rPr>
              <a:t>Angst:</a:t>
            </a:r>
            <a:r>
              <a:rPr lang="nl-NL" dirty="0">
                <a:solidFill>
                  <a:srgbClr val="0070C0"/>
                </a:solidFill>
              </a:rPr>
              <a:t> 			Veroordeling</a:t>
            </a:r>
          </a:p>
          <a:p>
            <a:endParaRPr lang="nl-NL" dirty="0"/>
          </a:p>
          <a:p>
            <a:pPr marL="285750" indent="-285750">
              <a:buFont typeface="Arial" panose="020B0604020202020204" pitchFamily="34" charset="0"/>
              <a:buChar char="•"/>
            </a:pPr>
            <a:r>
              <a:rPr lang="nl-NL" b="1" dirty="0">
                <a:solidFill>
                  <a:srgbClr val="FF0000"/>
                </a:solidFill>
              </a:rPr>
              <a:t>Verlangen	</a:t>
            </a:r>
            <a:r>
              <a:rPr lang="nl-NL" dirty="0">
                <a:solidFill>
                  <a:srgbClr val="FF0000"/>
                </a:solidFill>
              </a:rPr>
              <a:t> 		n.v.t.</a:t>
            </a:r>
          </a:p>
          <a:p>
            <a:endParaRPr lang="nl-NL" dirty="0">
              <a:solidFill>
                <a:srgbClr val="C00000"/>
              </a:solidFill>
            </a:endParaRPr>
          </a:p>
          <a:p>
            <a:pPr marL="285750" indent="-285750">
              <a:buFont typeface="Arial" panose="020B0604020202020204" pitchFamily="34" charset="0"/>
              <a:buChar char="•"/>
            </a:pPr>
            <a:r>
              <a:rPr lang="nl-NL" b="1" dirty="0">
                <a:solidFill>
                  <a:srgbClr val="C00000"/>
                </a:solidFill>
              </a:rPr>
              <a:t>Pathologie:</a:t>
            </a:r>
            <a:r>
              <a:rPr lang="nl-NL" dirty="0">
                <a:solidFill>
                  <a:srgbClr val="C00000"/>
                </a:solidFill>
              </a:rPr>
              <a:t>  			Dissociatie</a:t>
            </a:r>
          </a:p>
          <a:p>
            <a:pPr marL="285750" indent="-285750">
              <a:buFont typeface="Arial" panose="020B0604020202020204" pitchFamily="34" charset="0"/>
              <a:buChar char="•"/>
            </a:pPr>
            <a:endParaRPr lang="nl-NL" dirty="0">
              <a:solidFill>
                <a:srgbClr val="C00000"/>
              </a:solidFill>
            </a:endParaRPr>
          </a:p>
          <a:p>
            <a:pPr marL="285750" indent="-285750">
              <a:buFont typeface="Arial" panose="020B0604020202020204" pitchFamily="34" charset="0"/>
              <a:buChar char="•"/>
            </a:pPr>
            <a:r>
              <a:rPr lang="nl-NL" b="1" dirty="0" err="1">
                <a:solidFill>
                  <a:schemeClr val="accent3"/>
                </a:solidFill>
              </a:rPr>
              <a:t>Oerouderschap</a:t>
            </a:r>
            <a:r>
              <a:rPr lang="nl-NL" dirty="0">
                <a:solidFill>
                  <a:schemeClr val="accent3"/>
                </a:solidFill>
              </a:rPr>
              <a:t>: 		(Zelf)Acceptatie, Humor</a:t>
            </a:r>
          </a:p>
          <a:p>
            <a:pPr marL="285750" indent="-285750">
              <a:buFont typeface="Arial" panose="020B0604020202020204" pitchFamily="34" charset="0"/>
              <a:buChar char="•"/>
            </a:pPr>
            <a:endParaRPr lang="nl-NL" dirty="0">
              <a:solidFill>
                <a:srgbClr val="C00000"/>
              </a:solidFill>
            </a:endParaRPr>
          </a:p>
          <a:p>
            <a:endParaRPr lang="nl-NL" dirty="0">
              <a:solidFill>
                <a:schemeClr val="accent3"/>
              </a:solidFill>
            </a:endParaRPr>
          </a:p>
          <a:p>
            <a:pPr marL="285750" indent="-285750">
              <a:buFont typeface="Arial" panose="020B0604020202020204" pitchFamily="34" charset="0"/>
              <a:buChar char="•"/>
            </a:pPr>
            <a:r>
              <a:rPr lang="nl-NL" b="1" dirty="0">
                <a:solidFill>
                  <a:schemeClr val="accent3"/>
                </a:solidFill>
              </a:rPr>
              <a:t>(Zelf)Heling:			</a:t>
            </a:r>
            <a:r>
              <a:rPr lang="nl-NL" dirty="0">
                <a:solidFill>
                  <a:schemeClr val="accent3"/>
                </a:solidFill>
              </a:rPr>
              <a:t>Natuur</a:t>
            </a:r>
          </a:p>
          <a:p>
            <a:pPr lvl="7"/>
            <a:r>
              <a:rPr lang="nl-NL" dirty="0">
                <a:solidFill>
                  <a:schemeClr val="accent3"/>
                </a:solidFill>
              </a:rPr>
              <a:t>	‘Biecht’</a:t>
            </a:r>
          </a:p>
          <a:p>
            <a:pPr lvl="7"/>
            <a:r>
              <a:rPr lang="nl-NL" dirty="0">
                <a:solidFill>
                  <a:schemeClr val="accent3"/>
                </a:solidFill>
              </a:rPr>
              <a:t>	Het Wonder van Vergeving</a:t>
            </a:r>
          </a:p>
          <a:p>
            <a:pPr lvl="7"/>
            <a:r>
              <a:rPr lang="nl-NL" dirty="0">
                <a:solidFill>
                  <a:schemeClr val="accent3"/>
                </a:solidFill>
              </a:rPr>
              <a:t>	</a:t>
            </a:r>
          </a:p>
          <a:p>
            <a:r>
              <a:rPr lang="nl-NL" dirty="0"/>
              <a:t> 				</a:t>
            </a:r>
          </a:p>
          <a:p>
            <a:pPr marL="285750" indent="-285750">
              <a:buFont typeface="Arial" panose="020B0604020202020204" pitchFamily="34" charset="0"/>
              <a:buChar char="•"/>
            </a:pPr>
            <a:r>
              <a:rPr lang="nl-NL" b="1" dirty="0">
                <a:solidFill>
                  <a:schemeClr val="accent3"/>
                </a:solidFill>
              </a:rPr>
              <a:t>Ondersteuning</a:t>
            </a:r>
            <a:r>
              <a:rPr lang="nl-NL" b="1" dirty="0"/>
              <a:t>		</a:t>
            </a:r>
            <a:r>
              <a:rPr lang="nl-NL" dirty="0">
                <a:solidFill>
                  <a:schemeClr val="accent3"/>
                </a:solidFill>
              </a:rPr>
              <a:t>Geestelijk Verzorger</a:t>
            </a:r>
            <a:r>
              <a:rPr lang="nl-NL" dirty="0"/>
              <a:t>                          		</a:t>
            </a:r>
          </a:p>
          <a:p>
            <a:r>
              <a:rPr lang="nl-NL" dirty="0"/>
              <a:t>		      		</a:t>
            </a:r>
            <a:r>
              <a:rPr lang="nl-NL" dirty="0">
                <a:solidFill>
                  <a:schemeClr val="accent3"/>
                </a:solidFill>
              </a:rPr>
              <a:t>ACT</a:t>
            </a:r>
          </a:p>
          <a:p>
            <a:r>
              <a:rPr lang="nl-NL" dirty="0"/>
              <a:t>                                       		</a:t>
            </a:r>
            <a:r>
              <a:rPr lang="nl-NL" dirty="0">
                <a:solidFill>
                  <a:schemeClr val="accent3"/>
                </a:solidFill>
              </a:rPr>
              <a:t>Zijns-</a:t>
            </a:r>
            <a:r>
              <a:rPr lang="nl-NL" dirty="0" err="1">
                <a:solidFill>
                  <a:schemeClr val="accent3"/>
                </a:solidFill>
              </a:rPr>
              <a:t>orientatie</a:t>
            </a:r>
            <a:endParaRPr lang="nl-NL" b="1" dirty="0">
              <a:solidFill>
                <a:schemeClr val="accent3"/>
              </a:solidFill>
            </a:endParaRPr>
          </a:p>
          <a:p>
            <a:r>
              <a:rPr lang="nl-NL" dirty="0"/>
              <a:t>	</a:t>
            </a:r>
          </a:p>
          <a:p>
            <a:r>
              <a:rPr lang="nl-NL" dirty="0"/>
              <a:t>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5" name="Hart 4">
            <a:extLst>
              <a:ext uri="{FF2B5EF4-FFF2-40B4-BE49-F238E27FC236}">
                <a16:creationId xmlns:a16="http://schemas.microsoft.com/office/drawing/2014/main" id="{94F6229C-D614-496E-B842-BF65949E4C03}"/>
              </a:ext>
            </a:extLst>
          </p:cNvPr>
          <p:cNvSpPr/>
          <p:nvPr/>
        </p:nvSpPr>
        <p:spPr>
          <a:xfrm>
            <a:off x="3419203" y="3667957"/>
            <a:ext cx="389774" cy="382929"/>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er: 5 punten 6">
            <a:extLst>
              <a:ext uri="{FF2B5EF4-FFF2-40B4-BE49-F238E27FC236}">
                <a16:creationId xmlns:a16="http://schemas.microsoft.com/office/drawing/2014/main" id="{90AE5ADC-4173-4E5B-8B68-44A96D9E8DC7}"/>
              </a:ext>
            </a:extLst>
          </p:cNvPr>
          <p:cNvSpPr/>
          <p:nvPr/>
        </p:nvSpPr>
        <p:spPr>
          <a:xfrm>
            <a:off x="3372501" y="1994942"/>
            <a:ext cx="542925" cy="339273"/>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Lint: omhoog gekanteld 7">
            <a:extLst>
              <a:ext uri="{FF2B5EF4-FFF2-40B4-BE49-F238E27FC236}">
                <a16:creationId xmlns:a16="http://schemas.microsoft.com/office/drawing/2014/main" id="{D416133B-AE84-438E-B24A-9D88D4408B3D}"/>
              </a:ext>
            </a:extLst>
          </p:cNvPr>
          <p:cNvSpPr/>
          <p:nvPr/>
        </p:nvSpPr>
        <p:spPr>
          <a:xfrm>
            <a:off x="3292502" y="2503818"/>
            <a:ext cx="652150" cy="339273"/>
          </a:xfrm>
          <a:prstGeom prst="ribbon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76" name="Picture 4" descr="12 Stappen naar Vergeving">
            <a:extLst>
              <a:ext uri="{FF2B5EF4-FFF2-40B4-BE49-F238E27FC236}">
                <a16:creationId xmlns:a16="http://schemas.microsoft.com/office/drawing/2014/main" id="{BAEBFB1C-2918-43C4-A9F6-F05440150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3413" y="4392142"/>
            <a:ext cx="2617787"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Onvoorwaardelijke acceptatie">
            <a:extLst>
              <a:ext uri="{FF2B5EF4-FFF2-40B4-BE49-F238E27FC236}">
                <a16:creationId xmlns:a16="http://schemas.microsoft.com/office/drawing/2014/main" id="{CD05254F-EC5C-43D6-A105-40393484E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8718" y="2009229"/>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46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4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7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p:txBody>
          <a:bodyPr/>
          <a:lstStyle/>
          <a:p>
            <a:r>
              <a:rPr lang="nl-NL" dirty="0">
                <a:solidFill>
                  <a:srgbClr val="C00000"/>
                </a:solidFill>
              </a:rPr>
              <a:t>DE INSTINCTIEVE WIL: </a:t>
            </a:r>
            <a:r>
              <a:rPr lang="nl-NL" i="1" dirty="0">
                <a:solidFill>
                  <a:srgbClr val="C00000"/>
                </a:solidFill>
              </a:rPr>
              <a:t>Overleven</a:t>
            </a:r>
            <a:endParaRPr lang="nl-NL" dirty="0">
              <a:solidFill>
                <a:srgbClr val="C00000"/>
              </a:solidFill>
            </a:endParaRPr>
          </a:p>
        </p:txBody>
      </p:sp>
      <p:sp>
        <p:nvSpPr>
          <p:cNvPr id="4" name="Tekstvak 3">
            <a:extLst>
              <a:ext uri="{FF2B5EF4-FFF2-40B4-BE49-F238E27FC236}">
                <a16:creationId xmlns:a16="http://schemas.microsoft.com/office/drawing/2014/main" id="{8D0CCFC9-4C0A-4484-A316-43B2B84D0F98}"/>
              </a:ext>
            </a:extLst>
          </p:cNvPr>
          <p:cNvSpPr txBox="1"/>
          <p:nvPr/>
        </p:nvSpPr>
        <p:spPr>
          <a:xfrm>
            <a:off x="2002791" y="2709916"/>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Vechten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5" name="Tekstvak 4">
            <a:extLst>
              <a:ext uri="{FF2B5EF4-FFF2-40B4-BE49-F238E27FC236}">
                <a16:creationId xmlns:a16="http://schemas.microsoft.com/office/drawing/2014/main" id="{D6DD6D56-C071-4B6C-ABF2-B423F4BC6079}"/>
              </a:ext>
            </a:extLst>
          </p:cNvPr>
          <p:cNvSpPr txBox="1"/>
          <p:nvPr/>
        </p:nvSpPr>
        <p:spPr>
          <a:xfrm>
            <a:off x="3486071" y="3382184"/>
            <a:ext cx="335280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Overleven</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6" name="Tekstvak 5">
            <a:extLst>
              <a:ext uri="{FF2B5EF4-FFF2-40B4-BE49-F238E27FC236}">
                <a16:creationId xmlns:a16="http://schemas.microsoft.com/office/drawing/2014/main" id="{77A7E319-91C8-4192-B263-6413F812A88C}"/>
              </a:ext>
            </a:extLst>
          </p:cNvPr>
          <p:cNvSpPr txBox="1"/>
          <p:nvPr/>
        </p:nvSpPr>
        <p:spPr>
          <a:xfrm>
            <a:off x="1409700" y="4210326"/>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Vluchten</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7" name="Tekstvak 6">
            <a:extLst>
              <a:ext uri="{FF2B5EF4-FFF2-40B4-BE49-F238E27FC236}">
                <a16:creationId xmlns:a16="http://schemas.microsoft.com/office/drawing/2014/main" id="{A7E28050-026E-4713-A86B-1AAB9CDACF50}"/>
              </a:ext>
            </a:extLst>
          </p:cNvPr>
          <p:cNvSpPr txBox="1"/>
          <p:nvPr/>
        </p:nvSpPr>
        <p:spPr>
          <a:xfrm>
            <a:off x="653733" y="3382184"/>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Stress</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8" name="Tekstvak 7">
            <a:extLst>
              <a:ext uri="{FF2B5EF4-FFF2-40B4-BE49-F238E27FC236}">
                <a16:creationId xmlns:a16="http://schemas.microsoft.com/office/drawing/2014/main" id="{0152E223-9FFA-4448-A20F-66F5F2870DEF}"/>
              </a:ext>
            </a:extLst>
          </p:cNvPr>
          <p:cNvSpPr txBox="1"/>
          <p:nvPr/>
        </p:nvSpPr>
        <p:spPr>
          <a:xfrm>
            <a:off x="6962775" y="3936360"/>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Spierspanning</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9" name="Tekstvak 8">
            <a:extLst>
              <a:ext uri="{FF2B5EF4-FFF2-40B4-BE49-F238E27FC236}">
                <a16:creationId xmlns:a16="http://schemas.microsoft.com/office/drawing/2014/main" id="{7A2A2007-E009-467C-94A4-38716DC6F1D9}"/>
              </a:ext>
            </a:extLst>
          </p:cNvPr>
          <p:cNvSpPr txBox="1"/>
          <p:nvPr/>
        </p:nvSpPr>
        <p:spPr>
          <a:xfrm>
            <a:off x="6464694" y="3076829"/>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Adrenaline</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0" name="Tekstvak 9">
            <a:extLst>
              <a:ext uri="{FF2B5EF4-FFF2-40B4-BE49-F238E27FC236}">
                <a16:creationId xmlns:a16="http://schemas.microsoft.com/office/drawing/2014/main" id="{0C3AE514-E0A1-4E37-AEA8-6907ECE0C81F}"/>
              </a:ext>
            </a:extLst>
          </p:cNvPr>
          <p:cNvSpPr txBox="1"/>
          <p:nvPr/>
        </p:nvSpPr>
        <p:spPr>
          <a:xfrm>
            <a:off x="5079205" y="2319389"/>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Ademhaling</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1" name="Tekstvak 10">
            <a:extLst>
              <a:ext uri="{FF2B5EF4-FFF2-40B4-BE49-F238E27FC236}">
                <a16:creationId xmlns:a16="http://schemas.microsoft.com/office/drawing/2014/main" id="{92053CAB-E157-4AB8-9C23-20A51B1000C0}"/>
              </a:ext>
            </a:extLst>
          </p:cNvPr>
          <p:cNvSpPr txBox="1"/>
          <p:nvPr/>
        </p:nvSpPr>
        <p:spPr>
          <a:xfrm>
            <a:off x="9961798" y="495275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Doden</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3" name="Tekstvak 2">
            <a:extLst>
              <a:ext uri="{FF2B5EF4-FFF2-40B4-BE49-F238E27FC236}">
                <a16:creationId xmlns:a16="http://schemas.microsoft.com/office/drawing/2014/main" id="{DE9506FC-842A-443B-B841-ABA25D1039D9}"/>
              </a:ext>
            </a:extLst>
          </p:cNvPr>
          <p:cNvSpPr txBox="1"/>
          <p:nvPr/>
        </p:nvSpPr>
        <p:spPr>
          <a:xfrm>
            <a:off x="3875245" y="4718157"/>
            <a:ext cx="22002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Transpireren</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3" name="Tekstvak 12">
            <a:extLst>
              <a:ext uri="{FF2B5EF4-FFF2-40B4-BE49-F238E27FC236}">
                <a16:creationId xmlns:a16="http://schemas.microsoft.com/office/drawing/2014/main" id="{E1FD8BB6-3E6B-4971-B08A-67BFA31BF677}"/>
              </a:ext>
            </a:extLst>
          </p:cNvPr>
          <p:cNvSpPr txBox="1"/>
          <p:nvPr/>
        </p:nvSpPr>
        <p:spPr>
          <a:xfrm>
            <a:off x="10196512" y="3814171"/>
            <a:ext cx="1995488" cy="369332"/>
          </a:xfrm>
          <a:prstGeom prst="rect">
            <a:avLst/>
          </a:prstGeom>
          <a:noFill/>
        </p:spPr>
        <p:txBody>
          <a:bodyPr wrap="square" rtlCol="0">
            <a:spAutoFit/>
          </a:bodyPr>
          <a:lstStyle/>
          <a:p>
            <a:r>
              <a:rPr lang="nl-NL" dirty="0"/>
              <a:t>Bevriezen</a:t>
            </a:r>
          </a:p>
        </p:txBody>
      </p:sp>
      <p:pic>
        <p:nvPicPr>
          <p:cNvPr id="18434" name="Picture 2" descr="Maternal instinct is a myth: Mothers and fathers are equally good at  recognising their baby's cry | Daily Mail Online">
            <a:extLst>
              <a:ext uri="{FF2B5EF4-FFF2-40B4-BE49-F238E27FC236}">
                <a16:creationId xmlns:a16="http://schemas.microsoft.com/office/drawing/2014/main" id="{1770C62A-B9DF-4EAA-8778-2CF5EF0C1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13" y="5087489"/>
            <a:ext cx="2224088" cy="142468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6 richtlijnen om disruptie te overleven">
            <a:extLst>
              <a:ext uri="{FF2B5EF4-FFF2-40B4-BE49-F238E27FC236}">
                <a16:creationId xmlns:a16="http://schemas.microsoft.com/office/drawing/2014/main" id="{0EA3838E-8114-4A48-A9FD-A62E2741C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299" y="5071124"/>
            <a:ext cx="2552701" cy="1517585"/>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AEFFA331-4B0D-43B4-A109-49C9DC709D9A}"/>
              </a:ext>
            </a:extLst>
          </p:cNvPr>
          <p:cNvSpPr txBox="1"/>
          <p:nvPr/>
        </p:nvSpPr>
        <p:spPr>
          <a:xfrm>
            <a:off x="8138160" y="2449896"/>
            <a:ext cx="1534160" cy="369332"/>
          </a:xfrm>
          <a:prstGeom prst="rect">
            <a:avLst/>
          </a:prstGeom>
          <a:noFill/>
        </p:spPr>
        <p:txBody>
          <a:bodyPr wrap="square" rtlCol="0">
            <a:spAutoFit/>
          </a:bodyPr>
          <a:lstStyle/>
          <a:p>
            <a:r>
              <a:rPr lang="nl-NL" dirty="0"/>
              <a:t>Alert</a:t>
            </a:r>
          </a:p>
        </p:txBody>
      </p:sp>
    </p:spTree>
    <p:extLst>
      <p:ext uri="{BB962C8B-B14F-4D97-AF65-F5344CB8AC3E}">
        <p14:creationId xmlns:p14="http://schemas.microsoft.com/office/powerpoint/2010/main" val="62026325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EB709A9-45CF-4325-941F-BBDC8BE696F5}"/>
              </a:ext>
            </a:extLst>
          </p:cNvPr>
          <p:cNvSpPr txBox="1">
            <a:spLocks/>
          </p:cNvSpPr>
          <p:nvPr/>
        </p:nvSpPr>
        <p:spPr>
          <a:xfrm>
            <a:off x="508000" y="484188"/>
            <a:ext cx="10363200" cy="1609725"/>
          </a:xfrm>
          <a:prstGeom prst="rect">
            <a:avLst/>
          </a:prstGeom>
        </p:spPr>
        <p:txBody>
          <a:bodyPr/>
          <a:lstStyle>
            <a:lvl1pPr algn="l" defTabSz="685800" rtl="0" fontAlgn="base">
              <a:spcBef>
                <a:spcPct val="0"/>
              </a:spcBef>
              <a:spcAft>
                <a:spcPct val="0"/>
              </a:spcAft>
              <a:defRPr sz="4000" kern="1200">
                <a:solidFill>
                  <a:schemeClr val="tx1"/>
                </a:solidFill>
                <a:latin typeface="+mj-lt"/>
                <a:ea typeface="+mj-ea"/>
                <a:cs typeface="+mj-cs"/>
              </a:defRPr>
            </a:lvl1pPr>
            <a:lvl2pPr algn="l" defTabSz="685800" rtl="0" fontAlgn="base">
              <a:spcBef>
                <a:spcPct val="0"/>
              </a:spcBef>
              <a:spcAft>
                <a:spcPct val="0"/>
              </a:spcAft>
              <a:defRPr sz="4000">
                <a:solidFill>
                  <a:schemeClr val="tx1"/>
                </a:solidFill>
                <a:latin typeface="The Serif Hand Black" panose="03070902030502020204" pitchFamily="66" charset="0"/>
              </a:defRPr>
            </a:lvl2pPr>
            <a:lvl3pPr algn="l" defTabSz="685800" rtl="0" fontAlgn="base">
              <a:spcBef>
                <a:spcPct val="0"/>
              </a:spcBef>
              <a:spcAft>
                <a:spcPct val="0"/>
              </a:spcAft>
              <a:defRPr sz="4000">
                <a:solidFill>
                  <a:schemeClr val="tx1"/>
                </a:solidFill>
                <a:latin typeface="The Serif Hand Black" panose="03070902030502020204" pitchFamily="66" charset="0"/>
              </a:defRPr>
            </a:lvl3pPr>
            <a:lvl4pPr algn="l" defTabSz="685800" rtl="0" fontAlgn="base">
              <a:spcBef>
                <a:spcPct val="0"/>
              </a:spcBef>
              <a:spcAft>
                <a:spcPct val="0"/>
              </a:spcAft>
              <a:defRPr sz="4000">
                <a:solidFill>
                  <a:schemeClr val="tx1"/>
                </a:solidFill>
                <a:latin typeface="The Serif Hand Black" panose="03070902030502020204" pitchFamily="66" charset="0"/>
              </a:defRPr>
            </a:lvl4pPr>
            <a:lvl5pPr algn="l" defTabSz="685800" rtl="0" fontAlgn="base">
              <a:spcBef>
                <a:spcPct val="0"/>
              </a:spcBef>
              <a:spcAft>
                <a:spcPct val="0"/>
              </a:spcAft>
              <a:defRPr sz="4000">
                <a:solidFill>
                  <a:schemeClr val="tx1"/>
                </a:solidFill>
                <a:latin typeface="The Serif Hand Black" panose="03070902030502020204" pitchFamily="66" charset="0"/>
              </a:defRPr>
            </a:lvl5pPr>
            <a:lvl6pPr marL="457200" algn="l" defTabSz="685800" rtl="0" fontAlgn="base">
              <a:spcBef>
                <a:spcPct val="0"/>
              </a:spcBef>
              <a:spcAft>
                <a:spcPct val="0"/>
              </a:spcAft>
              <a:defRPr sz="4000">
                <a:solidFill>
                  <a:schemeClr val="tx1"/>
                </a:solidFill>
                <a:latin typeface="The Serif Hand Black" panose="03070902030502020204" pitchFamily="66" charset="0"/>
              </a:defRPr>
            </a:lvl6pPr>
            <a:lvl7pPr marL="914400" algn="l" defTabSz="685800" rtl="0" fontAlgn="base">
              <a:spcBef>
                <a:spcPct val="0"/>
              </a:spcBef>
              <a:spcAft>
                <a:spcPct val="0"/>
              </a:spcAft>
              <a:defRPr sz="4000">
                <a:solidFill>
                  <a:schemeClr val="tx1"/>
                </a:solidFill>
                <a:latin typeface="The Serif Hand Black" panose="03070902030502020204" pitchFamily="66" charset="0"/>
              </a:defRPr>
            </a:lvl7pPr>
            <a:lvl8pPr marL="1371600" algn="l" defTabSz="685800" rtl="0" fontAlgn="base">
              <a:spcBef>
                <a:spcPct val="0"/>
              </a:spcBef>
              <a:spcAft>
                <a:spcPct val="0"/>
              </a:spcAft>
              <a:defRPr sz="4000">
                <a:solidFill>
                  <a:schemeClr val="tx1"/>
                </a:solidFill>
                <a:latin typeface="The Serif Hand Black" panose="03070902030502020204" pitchFamily="66" charset="0"/>
              </a:defRPr>
            </a:lvl8pPr>
            <a:lvl9pPr marL="1828800" algn="l" defTabSz="685800" rtl="0" fontAlgn="base">
              <a:spcBef>
                <a:spcPct val="0"/>
              </a:spcBef>
              <a:spcAft>
                <a:spcPct val="0"/>
              </a:spcAft>
              <a:defRPr sz="4000">
                <a:solidFill>
                  <a:schemeClr val="tx1"/>
                </a:solidFill>
                <a:latin typeface="The Serif Hand Black" panose="03070902030502020204" pitchFamily="66" charset="0"/>
              </a:defRPr>
            </a:lvl9pPr>
          </a:lstStyle>
          <a:p>
            <a:pPr eaLnBrk="1" hangingPunct="1"/>
            <a:r>
              <a:rPr lang="nl-NL" sz="4200" b="1" dirty="0">
                <a:solidFill>
                  <a:srgbClr val="C00000"/>
                </a:solidFill>
                <a:latin typeface="Rockwell" panose="02060603020205020403" pitchFamily="18" charset="0"/>
              </a:rPr>
              <a:t>Instinctieve Wil</a:t>
            </a:r>
          </a:p>
        </p:txBody>
      </p:sp>
      <p:sp>
        <p:nvSpPr>
          <p:cNvPr id="4" name="Tekstvak 3">
            <a:extLst>
              <a:ext uri="{FF2B5EF4-FFF2-40B4-BE49-F238E27FC236}">
                <a16:creationId xmlns:a16="http://schemas.microsoft.com/office/drawing/2014/main" id="{7A8424B7-C69E-426A-B18E-C6AA3449D1CD}"/>
              </a:ext>
            </a:extLst>
          </p:cNvPr>
          <p:cNvSpPr txBox="1"/>
          <p:nvPr/>
        </p:nvSpPr>
        <p:spPr>
          <a:xfrm>
            <a:off x="508000" y="1691983"/>
            <a:ext cx="9867900" cy="6463308"/>
          </a:xfrm>
          <a:prstGeom prst="rect">
            <a:avLst/>
          </a:prstGeom>
          <a:noFill/>
        </p:spPr>
        <p:txBody>
          <a:bodyPr wrap="square" rtlCol="0">
            <a:spAutoFit/>
          </a:bodyPr>
          <a:lstStyle/>
          <a:p>
            <a:pPr marL="285750" indent="-285750">
              <a:buFont typeface="Arial" panose="020B0604020202020204" pitchFamily="34" charset="0"/>
              <a:buChar char="•"/>
            </a:pPr>
            <a:r>
              <a:rPr lang="nl-NL" b="1" dirty="0" err="1">
                <a:solidFill>
                  <a:schemeClr val="accent3"/>
                </a:solidFill>
              </a:rPr>
              <a:t>Oerouderschap</a:t>
            </a:r>
            <a:r>
              <a:rPr lang="nl-NL" dirty="0">
                <a:solidFill>
                  <a:schemeClr val="accent3"/>
                </a:solidFill>
              </a:rPr>
              <a:t>: 		Bestaansrecht</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b="1" dirty="0">
                <a:solidFill>
                  <a:srgbClr val="0070C0"/>
                </a:solidFill>
              </a:rPr>
              <a:t>Trauma:</a:t>
            </a:r>
            <a:r>
              <a:rPr lang="nl-NL" dirty="0">
                <a:solidFill>
                  <a:srgbClr val="0070C0"/>
                </a:solidFill>
              </a:rPr>
              <a:t> 			niet-(welkom) Zijn, Dood</a:t>
            </a:r>
          </a:p>
          <a:p>
            <a:endParaRPr lang="nl-NL" dirty="0"/>
          </a:p>
          <a:p>
            <a:pPr marL="285750" indent="-285750">
              <a:buFont typeface="Arial" panose="020B0604020202020204" pitchFamily="34" charset="0"/>
              <a:buChar char="•"/>
            </a:pPr>
            <a:r>
              <a:rPr lang="nl-NL" b="1" dirty="0">
                <a:solidFill>
                  <a:srgbClr val="FF0000"/>
                </a:solidFill>
              </a:rPr>
              <a:t>Verlangen	</a:t>
            </a:r>
            <a:r>
              <a:rPr lang="nl-NL" dirty="0">
                <a:solidFill>
                  <a:srgbClr val="FF0000"/>
                </a:solidFill>
              </a:rPr>
              <a:t> 		Overleven</a:t>
            </a:r>
          </a:p>
          <a:p>
            <a:endParaRPr lang="nl-NL" dirty="0">
              <a:solidFill>
                <a:srgbClr val="C00000"/>
              </a:solidFill>
            </a:endParaRPr>
          </a:p>
          <a:p>
            <a:pPr marL="285750" indent="-285750">
              <a:buFont typeface="Arial" panose="020B0604020202020204" pitchFamily="34" charset="0"/>
              <a:buChar char="•"/>
            </a:pPr>
            <a:r>
              <a:rPr lang="nl-NL" b="1" dirty="0">
                <a:solidFill>
                  <a:srgbClr val="C00000"/>
                </a:solidFill>
              </a:rPr>
              <a:t>Pathologie:</a:t>
            </a:r>
            <a:r>
              <a:rPr lang="nl-NL" dirty="0">
                <a:solidFill>
                  <a:srgbClr val="C00000"/>
                </a:solidFill>
              </a:rPr>
              <a:t>  			PTSS</a:t>
            </a:r>
          </a:p>
          <a:p>
            <a:pPr marL="285750" indent="-285750">
              <a:buFont typeface="Arial" panose="020B0604020202020204" pitchFamily="34" charset="0"/>
              <a:buChar char="•"/>
            </a:pPr>
            <a:endParaRPr lang="nl-NL" dirty="0">
              <a:solidFill>
                <a:srgbClr val="C00000"/>
              </a:solidFill>
            </a:endParaRPr>
          </a:p>
          <a:p>
            <a:endParaRPr lang="nl-NL" dirty="0">
              <a:solidFill>
                <a:schemeClr val="accent3"/>
              </a:solidFill>
            </a:endParaRPr>
          </a:p>
          <a:p>
            <a:pPr marL="285750" indent="-285750">
              <a:buFont typeface="Arial" panose="020B0604020202020204" pitchFamily="34" charset="0"/>
              <a:buChar char="•"/>
            </a:pPr>
            <a:r>
              <a:rPr lang="nl-NL" b="1" dirty="0">
                <a:solidFill>
                  <a:schemeClr val="accent3"/>
                </a:solidFill>
              </a:rPr>
              <a:t>(Zelf)Heling:			</a:t>
            </a:r>
            <a:r>
              <a:rPr lang="nl-NL" dirty="0">
                <a:solidFill>
                  <a:schemeClr val="accent3"/>
                </a:solidFill>
              </a:rPr>
              <a:t>Transcendente Meditatie</a:t>
            </a:r>
          </a:p>
          <a:p>
            <a:r>
              <a:rPr lang="nl-NL" b="1" dirty="0">
                <a:solidFill>
                  <a:schemeClr val="accent3"/>
                </a:solidFill>
              </a:rPr>
              <a:t>				</a:t>
            </a:r>
            <a:r>
              <a:rPr lang="nl-NL" dirty="0">
                <a:solidFill>
                  <a:schemeClr val="accent3"/>
                </a:solidFill>
              </a:rPr>
              <a:t>Hart Coherentie</a:t>
            </a:r>
          </a:p>
          <a:p>
            <a:r>
              <a:rPr lang="nl-NL" dirty="0">
                <a:solidFill>
                  <a:schemeClr val="accent3"/>
                </a:solidFill>
              </a:rPr>
              <a:t>				</a:t>
            </a:r>
            <a:r>
              <a:rPr lang="nl-NL" dirty="0" err="1">
                <a:solidFill>
                  <a:schemeClr val="accent3"/>
                </a:solidFill>
              </a:rPr>
              <a:t>Binaural</a:t>
            </a:r>
            <a:r>
              <a:rPr lang="nl-NL" dirty="0">
                <a:solidFill>
                  <a:schemeClr val="accent3"/>
                </a:solidFill>
              </a:rPr>
              <a:t> Beats</a:t>
            </a:r>
          </a:p>
          <a:p>
            <a:pPr lvl="8"/>
            <a:r>
              <a:rPr lang="nl-NL" dirty="0">
                <a:solidFill>
                  <a:schemeClr val="accent3"/>
                </a:solidFill>
              </a:rPr>
              <a:t>De Tijger Ontwaakt</a:t>
            </a:r>
          </a:p>
          <a:p>
            <a:r>
              <a:rPr lang="nl-NL" b="1" dirty="0">
                <a:solidFill>
                  <a:schemeClr val="accent3"/>
                </a:solidFill>
              </a:rPr>
              <a:t>				</a:t>
            </a:r>
            <a:r>
              <a:rPr lang="nl-NL" dirty="0"/>
              <a:t> 				</a:t>
            </a:r>
          </a:p>
          <a:p>
            <a:pPr marL="285750" indent="-285750">
              <a:buFont typeface="Arial" panose="020B0604020202020204" pitchFamily="34" charset="0"/>
              <a:buChar char="•"/>
            </a:pPr>
            <a:r>
              <a:rPr lang="nl-NL" b="1" dirty="0">
                <a:solidFill>
                  <a:schemeClr val="accent3"/>
                </a:solidFill>
              </a:rPr>
              <a:t>Ondersteuning</a:t>
            </a:r>
            <a:r>
              <a:rPr lang="nl-NL" b="1" dirty="0"/>
              <a:t>		</a:t>
            </a:r>
            <a:r>
              <a:rPr lang="nl-NL" dirty="0" err="1">
                <a:solidFill>
                  <a:schemeClr val="accent3"/>
                </a:solidFill>
              </a:rPr>
              <a:t>Somatic</a:t>
            </a:r>
            <a:r>
              <a:rPr lang="nl-NL" dirty="0">
                <a:solidFill>
                  <a:schemeClr val="accent3"/>
                </a:solidFill>
              </a:rPr>
              <a:t> </a:t>
            </a:r>
            <a:r>
              <a:rPr lang="nl-NL" dirty="0" err="1">
                <a:solidFill>
                  <a:schemeClr val="accent3"/>
                </a:solidFill>
              </a:rPr>
              <a:t>Experience</a:t>
            </a:r>
            <a:endParaRPr lang="nl-NL" dirty="0">
              <a:solidFill>
                <a:schemeClr val="accent3"/>
              </a:solidFill>
            </a:endParaRPr>
          </a:p>
          <a:p>
            <a:r>
              <a:rPr lang="nl-NL" dirty="0"/>
              <a:t>                                      		</a:t>
            </a:r>
            <a:r>
              <a:rPr lang="nl-NL" dirty="0" err="1">
                <a:solidFill>
                  <a:schemeClr val="accent3"/>
                </a:solidFill>
              </a:rPr>
              <a:t>Gestalt</a:t>
            </a:r>
            <a:r>
              <a:rPr lang="nl-NL" dirty="0">
                <a:solidFill>
                  <a:schemeClr val="accent3"/>
                </a:solidFill>
              </a:rPr>
              <a:t> Therapie</a:t>
            </a:r>
          </a:p>
          <a:p>
            <a:r>
              <a:rPr lang="nl-NL" dirty="0">
                <a:solidFill>
                  <a:schemeClr val="accent3"/>
                </a:solidFill>
              </a:rPr>
              <a:t>				Regressie therapie</a:t>
            </a:r>
            <a:r>
              <a:rPr lang="nl-NL" dirty="0"/>
              <a:t> </a:t>
            </a:r>
          </a:p>
          <a:p>
            <a:r>
              <a:rPr lang="nl-NL" dirty="0"/>
              <a:t>				</a:t>
            </a:r>
            <a:r>
              <a:rPr lang="nl-NL" dirty="0">
                <a:solidFill>
                  <a:schemeClr val="accent3"/>
                </a:solidFill>
              </a:rPr>
              <a:t>   </a:t>
            </a:r>
            <a:r>
              <a:rPr lang="nl-NL" dirty="0"/>
              <a:t>                                 		</a:t>
            </a:r>
          </a:p>
          <a:p>
            <a:r>
              <a:rPr lang="nl-NL" dirty="0"/>
              <a:t>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5" name="Hart 4">
            <a:extLst>
              <a:ext uri="{FF2B5EF4-FFF2-40B4-BE49-F238E27FC236}">
                <a16:creationId xmlns:a16="http://schemas.microsoft.com/office/drawing/2014/main" id="{94F6229C-D614-496E-B842-BF65949E4C03}"/>
              </a:ext>
            </a:extLst>
          </p:cNvPr>
          <p:cNvSpPr/>
          <p:nvPr/>
        </p:nvSpPr>
        <p:spPr>
          <a:xfrm>
            <a:off x="3521528" y="1691983"/>
            <a:ext cx="389774" cy="382929"/>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er: 5 punten 6">
            <a:extLst>
              <a:ext uri="{FF2B5EF4-FFF2-40B4-BE49-F238E27FC236}">
                <a16:creationId xmlns:a16="http://schemas.microsoft.com/office/drawing/2014/main" id="{90AE5ADC-4173-4E5B-8B68-44A96D9E8DC7}"/>
              </a:ext>
            </a:extLst>
          </p:cNvPr>
          <p:cNvSpPr/>
          <p:nvPr/>
        </p:nvSpPr>
        <p:spPr>
          <a:xfrm>
            <a:off x="3444952" y="2204641"/>
            <a:ext cx="542925" cy="339273"/>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Lint: omhoog gekanteld 7">
            <a:extLst>
              <a:ext uri="{FF2B5EF4-FFF2-40B4-BE49-F238E27FC236}">
                <a16:creationId xmlns:a16="http://schemas.microsoft.com/office/drawing/2014/main" id="{D416133B-AE84-438E-B24A-9D88D4408B3D}"/>
              </a:ext>
            </a:extLst>
          </p:cNvPr>
          <p:cNvSpPr/>
          <p:nvPr/>
        </p:nvSpPr>
        <p:spPr>
          <a:xfrm>
            <a:off x="3390339" y="2740366"/>
            <a:ext cx="652150" cy="339273"/>
          </a:xfrm>
          <a:prstGeom prst="ribbon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Vechten-Vluchten-Bevriezen: doe jij het soms ook? - Changing your beliefs">
            <a:extLst>
              <a:ext uri="{FF2B5EF4-FFF2-40B4-BE49-F238E27FC236}">
                <a16:creationId xmlns:a16="http://schemas.microsoft.com/office/drawing/2014/main" id="{01DD7261-4A77-4027-A111-D82BD4907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26" y="2294478"/>
            <a:ext cx="2165287" cy="1440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tijger ontwaakt - Praktijk 4 You">
            <a:extLst>
              <a:ext uri="{FF2B5EF4-FFF2-40B4-BE49-F238E27FC236}">
                <a16:creationId xmlns:a16="http://schemas.microsoft.com/office/drawing/2014/main" id="{4253102D-30B8-4042-BFA2-04147F3075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9412" y="4690068"/>
            <a:ext cx="2376488" cy="152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83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Universele liefde 02; De taak van de man(nelijke energie) - Nuria Steeman  In Licht &amp; Kracht">
            <a:extLst>
              <a:ext uri="{FF2B5EF4-FFF2-40B4-BE49-F238E27FC236}">
                <a16:creationId xmlns:a16="http://schemas.microsoft.com/office/drawing/2014/main" id="{AC442163-99C1-4DFC-B365-7970E900B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53" b="17647"/>
          <a:stretch>
            <a:fillRect/>
          </a:stretch>
        </p:blipFill>
        <p:spPr bwMode="auto">
          <a:xfrm>
            <a:off x="-952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B12955F9-5D1D-4CFA-BD3B-02063DC769D0}"/>
              </a:ext>
            </a:extLst>
          </p:cNvPr>
          <p:cNvSpPr>
            <a:spLocks noGrp="1"/>
          </p:cNvSpPr>
          <p:nvPr>
            <p:ph type="ctrTitle"/>
          </p:nvPr>
        </p:nvSpPr>
        <p:spPr>
          <a:xfrm>
            <a:off x="2006600" y="2200275"/>
            <a:ext cx="8178800" cy="1987550"/>
          </a:xfrm>
          <a:effectLst>
            <a:outerShdw blurRad="50800" dist="38100" dir="2700000" algn="tl" rotWithShape="0">
              <a:prstClr val="black">
                <a:alpha val="40000"/>
              </a:prstClr>
            </a:outerShdw>
          </a:effectLst>
        </p:spPr>
        <p:txBody>
          <a:bodyPr>
            <a:normAutofit/>
          </a:bodyPr>
          <a:lstStyle/>
          <a:p>
            <a:pPr algn="ctr" fontAlgn="auto">
              <a:spcAft>
                <a:spcPts val="0"/>
              </a:spcAft>
              <a:defRPr/>
            </a:pPr>
            <a:r>
              <a:rPr lang="nl-NL" dirty="0">
                <a:solidFill>
                  <a:schemeClr val="bg1"/>
                </a:solidFill>
              </a:rPr>
              <a:t>Oer-wil</a:t>
            </a:r>
          </a:p>
        </p:txBody>
      </p:sp>
      <p:sp>
        <p:nvSpPr>
          <p:cNvPr id="3" name="Ondertitel 2">
            <a:extLst>
              <a:ext uri="{FF2B5EF4-FFF2-40B4-BE49-F238E27FC236}">
                <a16:creationId xmlns:a16="http://schemas.microsoft.com/office/drawing/2014/main" id="{6C5B6065-3C70-4FC9-BF36-BFDB18401F19}"/>
              </a:ext>
            </a:extLst>
          </p:cNvPr>
          <p:cNvSpPr>
            <a:spLocks noGrp="1"/>
          </p:cNvSpPr>
          <p:nvPr>
            <p:ph type="subTitle" idx="1"/>
          </p:nvPr>
        </p:nvSpPr>
        <p:spPr>
          <a:xfrm>
            <a:off x="277813" y="6183313"/>
            <a:ext cx="5541962" cy="757237"/>
          </a:xfrm>
          <a:effectLst>
            <a:outerShdw blurRad="50800" dist="38100" dir="2700000" algn="tl" rotWithShape="0">
              <a:prstClr val="black">
                <a:alpha val="40000"/>
              </a:prstClr>
            </a:outerShdw>
          </a:effectLst>
        </p:spPr>
        <p:txBody>
          <a:bodyPr rtlCol="0"/>
          <a:lstStyle/>
          <a:p>
            <a:pPr fontAlgn="auto">
              <a:spcAft>
                <a:spcPts val="0"/>
              </a:spcAft>
              <a:buClr>
                <a:schemeClr val="accent1">
                  <a:lumMod val="75000"/>
                </a:schemeClr>
              </a:buClr>
              <a:defRPr/>
            </a:pPr>
            <a:r>
              <a:rPr lang="nl-NL" sz="3600" dirty="0">
                <a:solidFill>
                  <a:schemeClr val="bg1"/>
                </a:solidFill>
              </a:rPr>
              <a:t>Trauma van de Identiteit</a:t>
            </a:r>
          </a:p>
        </p:txBody>
      </p:sp>
      <p:sp>
        <p:nvSpPr>
          <p:cNvPr id="11" name="Ondertitel 2">
            <a:extLst>
              <a:ext uri="{FF2B5EF4-FFF2-40B4-BE49-F238E27FC236}">
                <a16:creationId xmlns:a16="http://schemas.microsoft.com/office/drawing/2014/main" id="{E24ABCA6-48FC-4643-8E26-D1CEC433D701}"/>
              </a:ext>
            </a:extLst>
          </p:cNvPr>
          <p:cNvSpPr txBox="1">
            <a:spLocks/>
          </p:cNvSpPr>
          <p:nvPr/>
        </p:nvSpPr>
        <p:spPr>
          <a:xfrm>
            <a:off x="544513" y="111125"/>
            <a:ext cx="4360862" cy="906463"/>
          </a:xfrm>
          <a:prstGeom prst="rect">
            <a:avLst/>
          </a:prstGeom>
        </p:spPr>
        <p:txBody>
          <a:bodyPr lIns="68580" tIns="34290" rIns="68580" bIns="3429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dirty="0">
                <a:solidFill>
                  <a:prstClr val="white"/>
                </a:solidFill>
              </a:rPr>
              <a:t>Trauma van de Liefde </a:t>
            </a:r>
          </a:p>
        </p:txBody>
      </p:sp>
      <p:sp>
        <p:nvSpPr>
          <p:cNvPr id="4" name="Ovaal 3">
            <a:extLst>
              <a:ext uri="{FF2B5EF4-FFF2-40B4-BE49-F238E27FC236}">
                <a16:creationId xmlns:a16="http://schemas.microsoft.com/office/drawing/2014/main" id="{C03DA590-1F6C-444D-987B-68945C8E7812}"/>
              </a:ext>
            </a:extLst>
          </p:cNvPr>
          <p:cNvSpPr/>
          <p:nvPr/>
        </p:nvSpPr>
        <p:spPr>
          <a:xfrm>
            <a:off x="1622425" y="4240213"/>
            <a:ext cx="3946525" cy="1873250"/>
          </a:xfrm>
          <a:prstGeom prst="ellipse">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  (Be)grijpende wil</a:t>
            </a:r>
          </a:p>
          <a:p>
            <a:pPr algn="ctr" eaLnBrk="1" fontAlgn="auto" hangingPunct="1">
              <a:spcBef>
                <a:spcPts val="0"/>
              </a:spcBef>
              <a:spcAft>
                <a:spcPts val="0"/>
              </a:spcAft>
              <a:defRPr/>
            </a:pPr>
            <a:r>
              <a:rPr lang="nl-NL" sz="1350" dirty="0">
                <a:solidFill>
                  <a:prstClr val="white"/>
                </a:solidFill>
              </a:rPr>
              <a:t>Afkeer: irrationaliteit, emotie</a:t>
            </a:r>
          </a:p>
          <a:p>
            <a:pPr algn="ctr" eaLnBrk="1" fontAlgn="auto" hangingPunct="1">
              <a:spcBef>
                <a:spcPts val="0"/>
              </a:spcBef>
              <a:spcAft>
                <a:spcPts val="0"/>
              </a:spcAft>
              <a:defRPr/>
            </a:pPr>
            <a:r>
              <a:rPr lang="nl-NL" sz="1350" dirty="0">
                <a:solidFill>
                  <a:prstClr val="white"/>
                </a:solidFill>
              </a:rPr>
              <a:t>Verlangen: kennis</a:t>
            </a:r>
          </a:p>
        </p:txBody>
      </p:sp>
      <p:sp>
        <p:nvSpPr>
          <p:cNvPr id="6" name="Ovaal 5">
            <a:extLst>
              <a:ext uri="{FF2B5EF4-FFF2-40B4-BE49-F238E27FC236}">
                <a16:creationId xmlns:a16="http://schemas.microsoft.com/office/drawing/2014/main" id="{8FD1D8C6-C0D0-4DDA-ACFD-0E7D3FFDAABA}"/>
              </a:ext>
            </a:extLst>
          </p:cNvPr>
          <p:cNvSpPr/>
          <p:nvPr/>
        </p:nvSpPr>
        <p:spPr>
          <a:xfrm>
            <a:off x="1182349" y="1618854"/>
            <a:ext cx="3303588" cy="1720850"/>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Dominante Wil</a:t>
            </a:r>
          </a:p>
          <a:p>
            <a:pPr algn="ctr" eaLnBrk="1" fontAlgn="auto" hangingPunct="1">
              <a:spcBef>
                <a:spcPts val="0"/>
              </a:spcBef>
              <a:spcAft>
                <a:spcPts val="0"/>
              </a:spcAft>
              <a:defRPr/>
            </a:pPr>
            <a:r>
              <a:rPr lang="nl-NL" sz="1350" dirty="0">
                <a:solidFill>
                  <a:prstClr val="white"/>
                </a:solidFill>
              </a:rPr>
              <a:t>Afkeer: machteloosheid</a:t>
            </a:r>
          </a:p>
          <a:p>
            <a:pPr algn="ctr" eaLnBrk="1" fontAlgn="auto" hangingPunct="1">
              <a:spcBef>
                <a:spcPts val="0"/>
              </a:spcBef>
              <a:spcAft>
                <a:spcPts val="0"/>
              </a:spcAft>
              <a:defRPr/>
            </a:pPr>
            <a:r>
              <a:rPr lang="nl-NL" sz="1350" dirty="0">
                <a:solidFill>
                  <a:prstClr val="white"/>
                </a:solidFill>
              </a:rPr>
              <a:t>Verlangen: macht</a:t>
            </a:r>
          </a:p>
        </p:txBody>
      </p:sp>
      <p:sp>
        <p:nvSpPr>
          <p:cNvPr id="7" name="Ovaal 6">
            <a:extLst>
              <a:ext uri="{FF2B5EF4-FFF2-40B4-BE49-F238E27FC236}">
                <a16:creationId xmlns:a16="http://schemas.microsoft.com/office/drawing/2014/main" id="{D5FDAAD8-C08D-490B-A88C-4A0A82849531}"/>
              </a:ext>
            </a:extLst>
          </p:cNvPr>
          <p:cNvSpPr/>
          <p:nvPr/>
        </p:nvSpPr>
        <p:spPr>
          <a:xfrm>
            <a:off x="7970838" y="1968500"/>
            <a:ext cx="3186112" cy="1992313"/>
          </a:xfrm>
          <a:prstGeom prst="ellipse">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Avontuurlijke Wil</a:t>
            </a:r>
          </a:p>
          <a:p>
            <a:pPr algn="ctr" eaLnBrk="1" fontAlgn="auto" hangingPunct="1">
              <a:spcBef>
                <a:spcPts val="0"/>
              </a:spcBef>
              <a:spcAft>
                <a:spcPts val="0"/>
              </a:spcAft>
              <a:defRPr/>
            </a:pPr>
            <a:r>
              <a:rPr lang="nl-NL" sz="1350" dirty="0">
                <a:solidFill>
                  <a:prstClr val="white"/>
                </a:solidFill>
              </a:rPr>
              <a:t>Afkeer: verveling</a:t>
            </a:r>
          </a:p>
          <a:p>
            <a:pPr algn="ctr" eaLnBrk="1" fontAlgn="auto" hangingPunct="1">
              <a:spcBef>
                <a:spcPts val="0"/>
              </a:spcBef>
              <a:spcAft>
                <a:spcPts val="0"/>
              </a:spcAft>
              <a:defRPr/>
            </a:pPr>
            <a:r>
              <a:rPr lang="nl-NL" sz="1350" dirty="0">
                <a:solidFill>
                  <a:prstClr val="white"/>
                </a:solidFill>
              </a:rPr>
              <a:t>Verlangen: spanning</a:t>
            </a:r>
          </a:p>
        </p:txBody>
      </p:sp>
      <p:sp>
        <p:nvSpPr>
          <p:cNvPr id="9" name="Ovaal 8">
            <a:extLst>
              <a:ext uri="{FF2B5EF4-FFF2-40B4-BE49-F238E27FC236}">
                <a16:creationId xmlns:a16="http://schemas.microsoft.com/office/drawing/2014/main" id="{E1DB7E75-463E-47C2-AF2D-132C72739289}"/>
              </a:ext>
            </a:extLst>
          </p:cNvPr>
          <p:cNvSpPr/>
          <p:nvPr/>
        </p:nvSpPr>
        <p:spPr>
          <a:xfrm>
            <a:off x="7116763" y="3713163"/>
            <a:ext cx="4308475" cy="1892300"/>
          </a:xfrm>
          <a:prstGeom prst="ellipse">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Competitieve Wil</a:t>
            </a:r>
          </a:p>
          <a:p>
            <a:pPr algn="ctr" eaLnBrk="1" fontAlgn="auto" hangingPunct="1">
              <a:spcBef>
                <a:spcPts val="0"/>
              </a:spcBef>
              <a:spcAft>
                <a:spcPts val="0"/>
              </a:spcAft>
              <a:defRPr/>
            </a:pPr>
            <a:r>
              <a:rPr lang="nl-NL" sz="1350" dirty="0">
                <a:solidFill>
                  <a:prstClr val="white"/>
                </a:solidFill>
              </a:rPr>
              <a:t>Afkeer: falen, mislukken</a:t>
            </a:r>
          </a:p>
          <a:p>
            <a:pPr algn="ctr" eaLnBrk="1" fontAlgn="auto" hangingPunct="1">
              <a:spcBef>
                <a:spcPts val="0"/>
              </a:spcBef>
              <a:spcAft>
                <a:spcPts val="0"/>
              </a:spcAft>
              <a:defRPr/>
            </a:pPr>
            <a:r>
              <a:rPr lang="nl-NL" sz="1350" dirty="0">
                <a:solidFill>
                  <a:prstClr val="white"/>
                </a:solidFill>
              </a:rPr>
              <a:t>Verlangen: succes</a:t>
            </a:r>
          </a:p>
        </p:txBody>
      </p:sp>
      <p:sp>
        <p:nvSpPr>
          <p:cNvPr id="13" name="Ovaal 12">
            <a:extLst>
              <a:ext uri="{FF2B5EF4-FFF2-40B4-BE49-F238E27FC236}">
                <a16:creationId xmlns:a16="http://schemas.microsoft.com/office/drawing/2014/main" id="{71982D66-061B-4F9D-815D-61F532AD2C12}"/>
              </a:ext>
            </a:extLst>
          </p:cNvPr>
          <p:cNvSpPr/>
          <p:nvPr/>
        </p:nvSpPr>
        <p:spPr>
          <a:xfrm>
            <a:off x="5804694" y="1050529"/>
            <a:ext cx="3206750" cy="1809750"/>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Afgeleide Wil:</a:t>
            </a:r>
          </a:p>
          <a:p>
            <a:pPr algn="ctr" eaLnBrk="1" fontAlgn="auto" hangingPunct="1">
              <a:spcBef>
                <a:spcPts val="0"/>
              </a:spcBef>
              <a:spcAft>
                <a:spcPts val="0"/>
              </a:spcAft>
              <a:defRPr/>
            </a:pPr>
            <a:r>
              <a:rPr lang="nl-NL" sz="1350" dirty="0">
                <a:solidFill>
                  <a:prstClr val="white"/>
                </a:solidFill>
              </a:rPr>
              <a:t>Afkeer: afkeuring</a:t>
            </a:r>
          </a:p>
          <a:p>
            <a:pPr algn="ctr" eaLnBrk="1" fontAlgn="auto" hangingPunct="1">
              <a:spcBef>
                <a:spcPts val="0"/>
              </a:spcBef>
              <a:spcAft>
                <a:spcPts val="0"/>
              </a:spcAft>
              <a:defRPr/>
            </a:pPr>
            <a:r>
              <a:rPr lang="nl-NL" sz="1350" dirty="0">
                <a:solidFill>
                  <a:prstClr val="white"/>
                </a:solidFill>
              </a:rPr>
              <a:t>Verlangen: goedkeuring</a:t>
            </a:r>
          </a:p>
        </p:txBody>
      </p:sp>
      <p:sp>
        <p:nvSpPr>
          <p:cNvPr id="15" name="Ovaal 14">
            <a:extLst>
              <a:ext uri="{FF2B5EF4-FFF2-40B4-BE49-F238E27FC236}">
                <a16:creationId xmlns:a16="http://schemas.microsoft.com/office/drawing/2014/main" id="{5FE2B68B-C8B9-472A-8861-3EC4BD9F558B}"/>
              </a:ext>
            </a:extLst>
          </p:cNvPr>
          <p:cNvSpPr/>
          <p:nvPr/>
        </p:nvSpPr>
        <p:spPr>
          <a:xfrm>
            <a:off x="4850834" y="4234657"/>
            <a:ext cx="3452813" cy="1862137"/>
          </a:xfrm>
          <a:prstGeom prst="ellipse">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 Ontketende Wil:</a:t>
            </a:r>
          </a:p>
          <a:p>
            <a:pPr algn="ctr" eaLnBrk="1" fontAlgn="auto" hangingPunct="1">
              <a:spcBef>
                <a:spcPts val="0"/>
              </a:spcBef>
              <a:spcAft>
                <a:spcPts val="0"/>
              </a:spcAft>
              <a:defRPr/>
            </a:pPr>
            <a:r>
              <a:rPr lang="nl-NL" sz="1350" dirty="0">
                <a:solidFill>
                  <a:prstClr val="white"/>
                </a:solidFill>
              </a:rPr>
              <a:t>Afkeer: grenzeloosheid</a:t>
            </a:r>
          </a:p>
          <a:p>
            <a:pPr algn="ctr" eaLnBrk="1" fontAlgn="auto" hangingPunct="1">
              <a:spcBef>
                <a:spcPts val="0"/>
              </a:spcBef>
              <a:spcAft>
                <a:spcPts val="0"/>
              </a:spcAft>
              <a:defRPr/>
            </a:pPr>
            <a:r>
              <a:rPr lang="nl-NL" sz="1350" dirty="0">
                <a:solidFill>
                  <a:prstClr val="white"/>
                </a:solidFill>
              </a:rPr>
              <a:t>Verlangen: privacy</a:t>
            </a:r>
          </a:p>
        </p:txBody>
      </p:sp>
      <p:sp>
        <p:nvSpPr>
          <p:cNvPr id="17" name="Ovaal 16">
            <a:extLst>
              <a:ext uri="{FF2B5EF4-FFF2-40B4-BE49-F238E27FC236}">
                <a16:creationId xmlns:a16="http://schemas.microsoft.com/office/drawing/2014/main" id="{0AAF4DAE-90C6-4B28-BA8F-1723E97C6D0B}"/>
              </a:ext>
            </a:extLst>
          </p:cNvPr>
          <p:cNvSpPr/>
          <p:nvPr/>
        </p:nvSpPr>
        <p:spPr>
          <a:xfrm>
            <a:off x="2981325" y="617538"/>
            <a:ext cx="3246438" cy="1989137"/>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Symbiotische Wil</a:t>
            </a:r>
          </a:p>
          <a:p>
            <a:pPr algn="ctr" eaLnBrk="1" fontAlgn="auto" hangingPunct="1">
              <a:spcBef>
                <a:spcPts val="0"/>
              </a:spcBef>
              <a:spcAft>
                <a:spcPts val="0"/>
              </a:spcAft>
              <a:defRPr/>
            </a:pPr>
            <a:r>
              <a:rPr lang="nl-NL" sz="1350" dirty="0">
                <a:solidFill>
                  <a:prstClr val="white"/>
                </a:solidFill>
              </a:rPr>
              <a:t>Afkeer: isolatie</a:t>
            </a:r>
          </a:p>
          <a:p>
            <a:pPr algn="ctr" eaLnBrk="1" fontAlgn="auto" hangingPunct="1">
              <a:spcBef>
                <a:spcPts val="0"/>
              </a:spcBef>
              <a:spcAft>
                <a:spcPts val="0"/>
              </a:spcAft>
              <a:defRPr/>
            </a:pPr>
            <a:r>
              <a:rPr lang="nl-NL" sz="1350" dirty="0">
                <a:solidFill>
                  <a:prstClr val="white"/>
                </a:solidFill>
              </a:rPr>
              <a:t>Verlangen: samensmelting</a:t>
            </a:r>
          </a:p>
        </p:txBody>
      </p:sp>
      <p:sp>
        <p:nvSpPr>
          <p:cNvPr id="19" name="Ovaal 18">
            <a:extLst>
              <a:ext uri="{FF2B5EF4-FFF2-40B4-BE49-F238E27FC236}">
                <a16:creationId xmlns:a16="http://schemas.microsoft.com/office/drawing/2014/main" id="{13E6AE1C-566A-44B0-ABB2-34EC80E6157C}"/>
              </a:ext>
            </a:extLst>
          </p:cNvPr>
          <p:cNvSpPr/>
          <p:nvPr/>
        </p:nvSpPr>
        <p:spPr>
          <a:xfrm>
            <a:off x="498985" y="2969022"/>
            <a:ext cx="4008438" cy="1958975"/>
          </a:xfrm>
          <a:prstGeom prst="ellipse">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Controlerende Wil</a:t>
            </a:r>
          </a:p>
          <a:p>
            <a:pPr algn="ctr" eaLnBrk="1" fontAlgn="auto" hangingPunct="1">
              <a:spcBef>
                <a:spcPts val="0"/>
              </a:spcBef>
              <a:spcAft>
                <a:spcPts val="0"/>
              </a:spcAft>
              <a:defRPr/>
            </a:pPr>
            <a:r>
              <a:rPr lang="nl-NL" sz="1350" dirty="0">
                <a:solidFill>
                  <a:prstClr val="white"/>
                </a:solidFill>
              </a:rPr>
              <a:t>Afkeer: controleverlies</a:t>
            </a:r>
          </a:p>
          <a:p>
            <a:pPr algn="ctr" eaLnBrk="1" fontAlgn="auto" hangingPunct="1">
              <a:spcBef>
                <a:spcPts val="0"/>
              </a:spcBef>
              <a:spcAft>
                <a:spcPts val="0"/>
              </a:spcAft>
              <a:defRPr/>
            </a:pPr>
            <a:r>
              <a:rPr lang="nl-NL" sz="1350" dirty="0">
                <a:solidFill>
                  <a:prstClr val="white"/>
                </a:solidFill>
              </a:rPr>
              <a:t>Verlangen: controle</a:t>
            </a:r>
          </a:p>
        </p:txBody>
      </p:sp>
      <p:sp>
        <p:nvSpPr>
          <p:cNvPr id="25" name="Ondertitel 2">
            <a:extLst>
              <a:ext uri="{FF2B5EF4-FFF2-40B4-BE49-F238E27FC236}">
                <a16:creationId xmlns:a16="http://schemas.microsoft.com/office/drawing/2014/main" id="{0DE46316-976A-4A0F-8FDF-6CF1F21C8079}"/>
              </a:ext>
            </a:extLst>
          </p:cNvPr>
          <p:cNvSpPr txBox="1">
            <a:spLocks/>
          </p:cNvSpPr>
          <p:nvPr/>
        </p:nvSpPr>
        <p:spPr>
          <a:xfrm>
            <a:off x="8636793" y="49214"/>
            <a:ext cx="5383212" cy="906462"/>
          </a:xfrm>
          <a:prstGeom prst="rect">
            <a:avLst/>
          </a:prstGeom>
        </p:spPr>
        <p:txBody>
          <a:bodyPr lIns="68580" tIns="34290" rIns="68580" bIns="3429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dirty="0">
                <a:solidFill>
                  <a:prstClr val="white"/>
                </a:solidFill>
              </a:rPr>
              <a:t>Trauma van de Seksualiteit </a:t>
            </a:r>
          </a:p>
        </p:txBody>
      </p:sp>
      <p:sp>
        <p:nvSpPr>
          <p:cNvPr id="33807" name="Ondertitel 2">
            <a:extLst>
              <a:ext uri="{FF2B5EF4-FFF2-40B4-BE49-F238E27FC236}">
                <a16:creationId xmlns:a16="http://schemas.microsoft.com/office/drawing/2014/main" id="{6BDCAE76-47D5-4791-92B7-07D8BE64089A}"/>
              </a:ext>
            </a:extLst>
          </p:cNvPr>
          <p:cNvSpPr txBox="1">
            <a:spLocks noChangeArrowheads="1"/>
          </p:cNvSpPr>
          <p:nvPr/>
        </p:nvSpPr>
        <p:spPr bwMode="auto">
          <a:xfrm>
            <a:off x="8565356" y="6229946"/>
            <a:ext cx="6107113"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dirty="0">
                <a:solidFill>
                  <a:schemeClr val="bg1"/>
                </a:solidFill>
                <a:latin typeface="+mn-lt"/>
              </a:rPr>
              <a:t>Trauma van het Daderschap </a:t>
            </a:r>
          </a:p>
        </p:txBody>
      </p:sp>
      <p:sp>
        <p:nvSpPr>
          <p:cNvPr id="33808" name="Ondertitel 2">
            <a:extLst>
              <a:ext uri="{FF2B5EF4-FFF2-40B4-BE49-F238E27FC236}">
                <a16:creationId xmlns:a16="http://schemas.microsoft.com/office/drawing/2014/main" id="{B301F4A9-CF45-4F66-A5F4-ACF4A9D01D4B}"/>
              </a:ext>
            </a:extLst>
          </p:cNvPr>
          <p:cNvSpPr txBox="1">
            <a:spLocks noChangeArrowheads="1"/>
          </p:cNvSpPr>
          <p:nvPr/>
        </p:nvSpPr>
        <p:spPr bwMode="auto">
          <a:xfrm>
            <a:off x="1087438" y="5738813"/>
            <a:ext cx="301783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dirty="0">
                <a:solidFill>
                  <a:srgbClr val="FFFFFF"/>
                </a:solidFill>
              </a:rPr>
              <a:t>Angst</a:t>
            </a:r>
          </a:p>
        </p:txBody>
      </p:sp>
      <p:sp>
        <p:nvSpPr>
          <p:cNvPr id="33809" name="Ondertitel 2">
            <a:extLst>
              <a:ext uri="{FF2B5EF4-FFF2-40B4-BE49-F238E27FC236}">
                <a16:creationId xmlns:a16="http://schemas.microsoft.com/office/drawing/2014/main" id="{39B667D3-E620-401D-8844-908A7EA1ADD7}"/>
              </a:ext>
            </a:extLst>
          </p:cNvPr>
          <p:cNvSpPr txBox="1">
            <a:spLocks noChangeArrowheads="1"/>
          </p:cNvSpPr>
          <p:nvPr/>
        </p:nvSpPr>
        <p:spPr bwMode="auto">
          <a:xfrm>
            <a:off x="1744663" y="563563"/>
            <a:ext cx="301783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dirty="0">
                <a:solidFill>
                  <a:srgbClr val="FFFFFF"/>
                </a:solidFill>
              </a:rPr>
              <a:t>Pijn</a:t>
            </a:r>
          </a:p>
        </p:txBody>
      </p:sp>
      <p:sp>
        <p:nvSpPr>
          <p:cNvPr id="33811" name="Ondertitel 2">
            <a:extLst>
              <a:ext uri="{FF2B5EF4-FFF2-40B4-BE49-F238E27FC236}">
                <a16:creationId xmlns:a16="http://schemas.microsoft.com/office/drawing/2014/main" id="{A30AB716-5F6F-4F4C-82FD-6202F8055755}"/>
              </a:ext>
            </a:extLst>
          </p:cNvPr>
          <p:cNvSpPr txBox="1">
            <a:spLocks noChangeArrowheads="1"/>
          </p:cNvSpPr>
          <p:nvPr/>
        </p:nvSpPr>
        <p:spPr bwMode="auto">
          <a:xfrm>
            <a:off x="8104188" y="1397000"/>
            <a:ext cx="237331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endParaRPr lang="nl-NL" altLang="nl-NL" sz="3600">
              <a:solidFill>
                <a:srgbClr val="FFFFFF"/>
              </a:solidFill>
            </a:endParaRPr>
          </a:p>
        </p:txBody>
      </p:sp>
      <p:sp>
        <p:nvSpPr>
          <p:cNvPr id="33812" name="Ondertitel 2">
            <a:extLst>
              <a:ext uri="{FF2B5EF4-FFF2-40B4-BE49-F238E27FC236}">
                <a16:creationId xmlns:a16="http://schemas.microsoft.com/office/drawing/2014/main" id="{79DFAA77-9B26-4281-A66A-31FC1253CBC7}"/>
              </a:ext>
            </a:extLst>
          </p:cNvPr>
          <p:cNvSpPr txBox="1">
            <a:spLocks noChangeArrowheads="1"/>
          </p:cNvSpPr>
          <p:nvPr/>
        </p:nvSpPr>
        <p:spPr bwMode="auto">
          <a:xfrm>
            <a:off x="9110663" y="488950"/>
            <a:ext cx="4046537"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dirty="0">
                <a:solidFill>
                  <a:srgbClr val="FFFFFF"/>
                </a:solidFill>
              </a:rPr>
              <a:t>Schaamte</a:t>
            </a:r>
          </a:p>
        </p:txBody>
      </p:sp>
      <p:sp>
        <p:nvSpPr>
          <p:cNvPr id="41" name="Ondertitel 2">
            <a:extLst>
              <a:ext uri="{FF2B5EF4-FFF2-40B4-BE49-F238E27FC236}">
                <a16:creationId xmlns:a16="http://schemas.microsoft.com/office/drawing/2014/main" id="{F4A57AD2-31B5-4BF8-B261-4485F35BA417}"/>
              </a:ext>
            </a:extLst>
          </p:cNvPr>
          <p:cNvSpPr txBox="1">
            <a:spLocks/>
          </p:cNvSpPr>
          <p:nvPr/>
        </p:nvSpPr>
        <p:spPr>
          <a:xfrm>
            <a:off x="5419953" y="2724944"/>
            <a:ext cx="2676525" cy="906462"/>
          </a:xfrm>
          <a:prstGeom prst="rect">
            <a:avLst/>
          </a:prstGeom>
        </p:spPr>
        <p:txBody>
          <a:bodyPr lIns="68580" tIns="34290" rIns="68580" bIns="3429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dirty="0">
                <a:solidFill>
                  <a:prstClr val="white"/>
                </a:solidFill>
              </a:rPr>
              <a:t>OER-Trauma</a:t>
            </a:r>
          </a:p>
        </p:txBody>
      </p:sp>
      <p:sp>
        <p:nvSpPr>
          <p:cNvPr id="5" name="Ovaal 4">
            <a:extLst>
              <a:ext uri="{FF2B5EF4-FFF2-40B4-BE49-F238E27FC236}">
                <a16:creationId xmlns:a16="http://schemas.microsoft.com/office/drawing/2014/main" id="{5819029D-156F-497F-AB10-E547C8DDD26E}"/>
              </a:ext>
            </a:extLst>
          </p:cNvPr>
          <p:cNvSpPr/>
          <p:nvPr/>
        </p:nvSpPr>
        <p:spPr>
          <a:xfrm>
            <a:off x="3479800" y="2251671"/>
            <a:ext cx="5121275" cy="2341562"/>
          </a:xfrm>
          <a:prstGeom prst="ellipse">
            <a:avLst/>
          </a:prstGeom>
          <a:solidFill>
            <a:schemeClr val="accent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500" dirty="0">
              <a:solidFill>
                <a:prstClr val="black">
                  <a:lumMod val="75000"/>
                  <a:lumOff val="25000"/>
                </a:prstClr>
              </a:solidFill>
            </a:endParaRPr>
          </a:p>
          <a:p>
            <a:pPr algn="ctr" eaLnBrk="1" fontAlgn="auto" hangingPunct="1">
              <a:spcBef>
                <a:spcPts val="0"/>
              </a:spcBef>
              <a:spcAft>
                <a:spcPts val="0"/>
              </a:spcAft>
              <a:defRPr/>
            </a:pPr>
            <a:r>
              <a:rPr lang="nl-NL" sz="1500" dirty="0">
                <a:solidFill>
                  <a:prstClr val="black">
                    <a:lumMod val="75000"/>
                    <a:lumOff val="25000"/>
                  </a:prstClr>
                </a:solidFill>
              </a:rPr>
              <a:t>      Instinctieve</a:t>
            </a:r>
            <a:r>
              <a:rPr lang="nl-NL" sz="2400" dirty="0">
                <a:solidFill>
                  <a:prstClr val="black">
                    <a:lumMod val="75000"/>
                    <a:lumOff val="25000"/>
                  </a:prstClr>
                </a:solidFill>
              </a:rPr>
              <a:t> </a:t>
            </a:r>
            <a:r>
              <a:rPr lang="nl-NL" sz="1500" dirty="0">
                <a:solidFill>
                  <a:prstClr val="black">
                    <a:lumMod val="75000"/>
                    <a:lumOff val="25000"/>
                  </a:prstClr>
                </a:solidFill>
              </a:rPr>
              <a:t>Wil:</a:t>
            </a:r>
          </a:p>
          <a:p>
            <a:pPr algn="ctr" eaLnBrk="1" fontAlgn="auto" hangingPunct="1">
              <a:spcBef>
                <a:spcPts val="0"/>
              </a:spcBef>
              <a:spcAft>
                <a:spcPts val="0"/>
              </a:spcAft>
              <a:defRPr/>
            </a:pPr>
            <a:r>
              <a:rPr lang="nl-NL" sz="1350" dirty="0">
                <a:solidFill>
                  <a:prstClr val="white"/>
                </a:solidFill>
              </a:rPr>
              <a:t>Afkeer: onveiligheid, sterven, dood</a:t>
            </a:r>
          </a:p>
          <a:p>
            <a:pPr algn="ctr" eaLnBrk="1" fontAlgn="auto" hangingPunct="1">
              <a:spcBef>
                <a:spcPts val="0"/>
              </a:spcBef>
              <a:spcAft>
                <a:spcPts val="0"/>
              </a:spcAft>
              <a:defRPr/>
            </a:pPr>
            <a:r>
              <a:rPr lang="nl-NL" sz="1350" dirty="0">
                <a:solidFill>
                  <a:prstClr val="white"/>
                </a:solidFill>
              </a:rPr>
              <a:t>Verlangen: veiligheid, (voort)leven</a:t>
            </a:r>
          </a:p>
        </p:txBody>
      </p:sp>
      <p:sp>
        <p:nvSpPr>
          <p:cNvPr id="33815" name="Ondertitel 2">
            <a:extLst>
              <a:ext uri="{FF2B5EF4-FFF2-40B4-BE49-F238E27FC236}">
                <a16:creationId xmlns:a16="http://schemas.microsoft.com/office/drawing/2014/main" id="{CEC9C9AC-92CF-4696-9C90-6E3AA6DE11CB}"/>
              </a:ext>
            </a:extLst>
          </p:cNvPr>
          <p:cNvSpPr txBox="1">
            <a:spLocks noChangeArrowheads="1"/>
          </p:cNvSpPr>
          <p:nvPr/>
        </p:nvSpPr>
        <p:spPr bwMode="auto">
          <a:xfrm>
            <a:off x="9011444" y="5696844"/>
            <a:ext cx="301783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a:solidFill>
                  <a:srgbClr val="FFFFFF"/>
                </a:solidFill>
              </a:rPr>
              <a:t>Schuld </a:t>
            </a:r>
          </a:p>
        </p:txBody>
      </p:sp>
    </p:spTree>
    <p:extLst>
      <p:ext uri="{BB962C8B-B14F-4D97-AF65-F5344CB8AC3E}">
        <p14:creationId xmlns:p14="http://schemas.microsoft.com/office/powerpoint/2010/main" val="80443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3815"/>
                                        </p:tgtEl>
                                      </p:cBhvr>
                                    </p:animEffect>
                                    <p:set>
                                      <p:cBhvr>
                                        <p:cTn id="47" dur="1" fill="hold">
                                          <p:stCondLst>
                                            <p:cond delay="499"/>
                                          </p:stCondLst>
                                        </p:cTn>
                                        <p:tgtEl>
                                          <p:spTgt spid="338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33807"/>
                                        </p:tgtEl>
                                      </p:cBhvr>
                                    </p:animEffect>
                                    <p:set>
                                      <p:cBhvr>
                                        <p:cTn id="52" dur="1" fill="hold">
                                          <p:stCondLst>
                                            <p:cond delay="499"/>
                                          </p:stCondLst>
                                        </p:cTn>
                                        <p:tgtEl>
                                          <p:spTgt spid="3380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33812"/>
                                        </p:tgtEl>
                                      </p:cBhvr>
                                    </p:animEffect>
                                    <p:set>
                                      <p:cBhvr>
                                        <p:cTn id="62" dur="1" fill="hold">
                                          <p:stCondLst>
                                            <p:cond delay="499"/>
                                          </p:stCondLst>
                                        </p:cTn>
                                        <p:tgtEl>
                                          <p:spTgt spid="338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3808"/>
                                        </p:tgtEl>
                                      </p:cBhvr>
                                    </p:animEffect>
                                    <p:set>
                                      <p:cBhvr>
                                        <p:cTn id="67" dur="1" fill="hold">
                                          <p:stCondLst>
                                            <p:cond delay="499"/>
                                          </p:stCondLst>
                                        </p:cTn>
                                        <p:tgtEl>
                                          <p:spTgt spid="3380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3">
                                            <p:txEl>
                                              <p:pRg st="0" end="0"/>
                                            </p:txEl>
                                          </p:spTgt>
                                        </p:tgtEl>
                                      </p:cBhvr>
                                    </p:animEffect>
                                    <p:set>
                                      <p:cBhvr>
                                        <p:cTn id="7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33809"/>
                                        </p:tgtEl>
                                      </p:cBhvr>
                                    </p:animEffect>
                                    <p:set>
                                      <p:cBhvr>
                                        <p:cTn id="82" dur="1" fill="hold">
                                          <p:stCondLst>
                                            <p:cond delay="499"/>
                                          </p:stCondLst>
                                        </p:cTn>
                                        <p:tgtEl>
                                          <p:spTgt spid="3380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4" grpId="0" animBg="1"/>
      <p:bldP spid="6" grpId="0" animBg="1"/>
      <p:bldP spid="7" grpId="0" animBg="1"/>
      <p:bldP spid="9" grpId="0" animBg="1"/>
      <p:bldP spid="13" grpId="0" animBg="1"/>
      <p:bldP spid="15" grpId="0" animBg="1"/>
      <p:bldP spid="17" grpId="0" animBg="1"/>
      <p:bldP spid="19" grpId="0" animBg="1"/>
      <p:bldP spid="25" grpId="0"/>
      <p:bldP spid="33807" grpId="0"/>
      <p:bldP spid="33808" grpId="0"/>
      <p:bldP spid="33809" grpId="0"/>
      <p:bldP spid="33812" grpId="0"/>
      <p:bldP spid="41" grpId="0"/>
      <p:bldP spid="5" grpId="0" animBg="1"/>
      <p:bldP spid="3381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a:xfrm>
            <a:off x="914400" y="511795"/>
            <a:ext cx="10363200" cy="1609725"/>
          </a:xfrm>
        </p:spPr>
        <p:txBody>
          <a:bodyPr/>
          <a:lstStyle/>
          <a:p>
            <a:r>
              <a:rPr lang="nl-NL" dirty="0">
                <a:solidFill>
                  <a:srgbClr val="00B050"/>
                </a:solidFill>
              </a:rPr>
              <a:t>DE TRANSPERSOONLIJKE WIL: </a:t>
            </a:r>
            <a:r>
              <a:rPr lang="nl-NL" i="1" dirty="0" err="1">
                <a:solidFill>
                  <a:srgbClr val="00B050"/>
                </a:solidFill>
              </a:rPr>
              <a:t>VErLICHTING</a:t>
            </a:r>
            <a:endParaRPr lang="nl-NL" dirty="0">
              <a:solidFill>
                <a:srgbClr val="00B050"/>
              </a:solidFill>
            </a:endParaRPr>
          </a:p>
        </p:txBody>
      </p:sp>
      <p:sp>
        <p:nvSpPr>
          <p:cNvPr id="4" name="Tekstvak 3">
            <a:extLst>
              <a:ext uri="{FF2B5EF4-FFF2-40B4-BE49-F238E27FC236}">
                <a16:creationId xmlns:a16="http://schemas.microsoft.com/office/drawing/2014/main" id="{8D0CCFC9-4C0A-4484-A316-43B2B84D0F98}"/>
              </a:ext>
            </a:extLst>
          </p:cNvPr>
          <p:cNvSpPr txBox="1"/>
          <p:nvPr/>
        </p:nvSpPr>
        <p:spPr>
          <a:xfrm>
            <a:off x="1281112"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Ziele-afspraken</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5" name="Tekstvak 4">
            <a:extLst>
              <a:ext uri="{FF2B5EF4-FFF2-40B4-BE49-F238E27FC236}">
                <a16:creationId xmlns:a16="http://schemas.microsoft.com/office/drawing/2014/main" id="{D6DD6D56-C071-4B6C-ABF2-B423F4BC6079}"/>
              </a:ext>
            </a:extLst>
          </p:cNvPr>
          <p:cNvSpPr txBox="1"/>
          <p:nvPr/>
        </p:nvSpPr>
        <p:spPr>
          <a:xfrm>
            <a:off x="4248150" y="4461268"/>
            <a:ext cx="3352800"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Zijn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6" name="Tekstvak 5">
            <a:extLst>
              <a:ext uri="{FF2B5EF4-FFF2-40B4-BE49-F238E27FC236}">
                <a16:creationId xmlns:a16="http://schemas.microsoft.com/office/drawing/2014/main" id="{77A7E319-91C8-4192-B263-6413F812A88C}"/>
              </a:ext>
            </a:extLst>
          </p:cNvPr>
          <p:cNvSpPr txBox="1"/>
          <p:nvPr/>
        </p:nvSpPr>
        <p:spPr>
          <a:xfrm>
            <a:off x="1290637" y="3600450"/>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Ziel</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7" name="Tekstvak 6">
            <a:extLst>
              <a:ext uri="{FF2B5EF4-FFF2-40B4-BE49-F238E27FC236}">
                <a16:creationId xmlns:a16="http://schemas.microsoft.com/office/drawing/2014/main" id="{A7E28050-026E-4713-A86B-1AAB9CDACF50}"/>
              </a:ext>
            </a:extLst>
          </p:cNvPr>
          <p:cNvSpPr txBox="1"/>
          <p:nvPr/>
        </p:nvSpPr>
        <p:spPr>
          <a:xfrm>
            <a:off x="5467350"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Uitdagingen</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8" name="Tekstvak 7">
            <a:extLst>
              <a:ext uri="{FF2B5EF4-FFF2-40B4-BE49-F238E27FC236}">
                <a16:creationId xmlns:a16="http://schemas.microsoft.com/office/drawing/2014/main" id="{0152E223-9FFA-4448-A20F-66F5F2870DEF}"/>
              </a:ext>
            </a:extLst>
          </p:cNvPr>
          <p:cNvSpPr txBox="1"/>
          <p:nvPr/>
        </p:nvSpPr>
        <p:spPr>
          <a:xfrm>
            <a:off x="6138864" y="3688931"/>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9" name="Tekstvak 8">
            <a:extLst>
              <a:ext uri="{FF2B5EF4-FFF2-40B4-BE49-F238E27FC236}">
                <a16:creationId xmlns:a16="http://schemas.microsoft.com/office/drawing/2014/main" id="{7A2A2007-E009-467C-94A4-38716DC6F1D9}"/>
              </a:ext>
            </a:extLst>
          </p:cNvPr>
          <p:cNvSpPr txBox="1"/>
          <p:nvPr/>
        </p:nvSpPr>
        <p:spPr>
          <a:xfrm>
            <a:off x="7853363" y="213797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0" name="Tekstvak 9">
            <a:extLst>
              <a:ext uri="{FF2B5EF4-FFF2-40B4-BE49-F238E27FC236}">
                <a16:creationId xmlns:a16="http://schemas.microsoft.com/office/drawing/2014/main" id="{0C3AE514-E0A1-4E37-AEA8-6907ECE0C81F}"/>
              </a:ext>
            </a:extLst>
          </p:cNvPr>
          <p:cNvSpPr txBox="1"/>
          <p:nvPr/>
        </p:nvSpPr>
        <p:spPr>
          <a:xfrm>
            <a:off x="4002882" y="544325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1" name="Tekstvak 10">
            <a:extLst>
              <a:ext uri="{FF2B5EF4-FFF2-40B4-BE49-F238E27FC236}">
                <a16:creationId xmlns:a16="http://schemas.microsoft.com/office/drawing/2014/main" id="{92053CAB-E157-4AB8-9C23-20A51B1000C0}"/>
              </a:ext>
            </a:extLst>
          </p:cNvPr>
          <p:cNvSpPr txBox="1"/>
          <p:nvPr/>
        </p:nvSpPr>
        <p:spPr>
          <a:xfrm>
            <a:off x="8825286" y="476824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6" name="Tekstvak 15">
            <a:extLst>
              <a:ext uri="{FF2B5EF4-FFF2-40B4-BE49-F238E27FC236}">
                <a16:creationId xmlns:a16="http://schemas.microsoft.com/office/drawing/2014/main" id="{AE10DCED-D726-46A5-A839-08D4B562FA03}"/>
              </a:ext>
            </a:extLst>
          </p:cNvPr>
          <p:cNvSpPr txBox="1"/>
          <p:nvPr/>
        </p:nvSpPr>
        <p:spPr>
          <a:xfrm>
            <a:off x="3464719" y="3358076"/>
            <a:ext cx="260984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Omstandigheden</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7" name="Tekstvak 16">
            <a:extLst>
              <a:ext uri="{FF2B5EF4-FFF2-40B4-BE49-F238E27FC236}">
                <a16:creationId xmlns:a16="http://schemas.microsoft.com/office/drawing/2014/main" id="{28E0330B-85A8-4E86-BB47-BBD34A63D9C6}"/>
              </a:ext>
            </a:extLst>
          </p:cNvPr>
          <p:cNvSpPr txBox="1"/>
          <p:nvPr/>
        </p:nvSpPr>
        <p:spPr>
          <a:xfrm>
            <a:off x="6498432" y="3845600"/>
            <a:ext cx="153828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Demonen</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5" name="Tekstvak 14">
            <a:extLst>
              <a:ext uri="{FF2B5EF4-FFF2-40B4-BE49-F238E27FC236}">
                <a16:creationId xmlns:a16="http://schemas.microsoft.com/office/drawing/2014/main" id="{5EAA7B7C-58A4-407B-B3CB-9E9CF8695393}"/>
              </a:ext>
            </a:extLst>
          </p:cNvPr>
          <p:cNvSpPr txBox="1"/>
          <p:nvPr/>
        </p:nvSpPr>
        <p:spPr>
          <a:xfrm>
            <a:off x="9480235" y="3536166"/>
            <a:ext cx="164737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Oorlog</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2" name="Tekstvak 11">
            <a:extLst>
              <a:ext uri="{FF2B5EF4-FFF2-40B4-BE49-F238E27FC236}">
                <a16:creationId xmlns:a16="http://schemas.microsoft.com/office/drawing/2014/main" id="{2DC1AF32-FFEB-458C-A2C0-6D39678E6C73}"/>
              </a:ext>
            </a:extLst>
          </p:cNvPr>
          <p:cNvSpPr txBox="1"/>
          <p:nvPr/>
        </p:nvSpPr>
        <p:spPr>
          <a:xfrm>
            <a:off x="5736431" y="3143250"/>
            <a:ext cx="914400" cy="9144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8" name="Tekstvak 17">
            <a:extLst>
              <a:ext uri="{FF2B5EF4-FFF2-40B4-BE49-F238E27FC236}">
                <a16:creationId xmlns:a16="http://schemas.microsoft.com/office/drawing/2014/main" id="{8D1CB90D-D780-4810-A62F-9DEF65C2E496}"/>
              </a:ext>
            </a:extLst>
          </p:cNvPr>
          <p:cNvSpPr txBox="1"/>
          <p:nvPr/>
        </p:nvSpPr>
        <p:spPr>
          <a:xfrm>
            <a:off x="9602117" y="5434940"/>
            <a:ext cx="98200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Trauma</a:t>
            </a:r>
          </a:p>
        </p:txBody>
      </p:sp>
      <p:sp>
        <p:nvSpPr>
          <p:cNvPr id="19" name="Tekstvak 18">
            <a:extLst>
              <a:ext uri="{FF2B5EF4-FFF2-40B4-BE49-F238E27FC236}">
                <a16:creationId xmlns:a16="http://schemas.microsoft.com/office/drawing/2014/main" id="{955DBA45-4D02-48CB-9AD1-74892D5BEAAE}"/>
              </a:ext>
            </a:extLst>
          </p:cNvPr>
          <p:cNvSpPr txBox="1"/>
          <p:nvPr/>
        </p:nvSpPr>
        <p:spPr>
          <a:xfrm>
            <a:off x="7600950" y="3143250"/>
            <a:ext cx="268804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Angsten</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3" name="Tekstvak 2">
            <a:extLst>
              <a:ext uri="{FF2B5EF4-FFF2-40B4-BE49-F238E27FC236}">
                <a16:creationId xmlns:a16="http://schemas.microsoft.com/office/drawing/2014/main" id="{4EDC11E6-D06B-418D-BD98-851F117B2902}"/>
              </a:ext>
            </a:extLst>
          </p:cNvPr>
          <p:cNvSpPr txBox="1"/>
          <p:nvPr/>
        </p:nvSpPr>
        <p:spPr>
          <a:xfrm>
            <a:off x="9432453" y="2458489"/>
            <a:ext cx="1148071" cy="369332"/>
          </a:xfrm>
          <a:prstGeom prst="rect">
            <a:avLst/>
          </a:prstGeom>
          <a:noFill/>
        </p:spPr>
        <p:txBody>
          <a:bodyPr wrap="none" rtlCol="0">
            <a:spAutoFit/>
          </a:bodyPr>
          <a:lstStyle/>
          <a:p>
            <a:r>
              <a:rPr lang="nl-NL" dirty="0"/>
              <a:t>Vijanden</a:t>
            </a:r>
          </a:p>
        </p:txBody>
      </p:sp>
      <p:sp>
        <p:nvSpPr>
          <p:cNvPr id="21" name="Tekstvak 20">
            <a:extLst>
              <a:ext uri="{FF2B5EF4-FFF2-40B4-BE49-F238E27FC236}">
                <a16:creationId xmlns:a16="http://schemas.microsoft.com/office/drawing/2014/main" id="{CF5B4DB8-46ED-4283-B21E-A2B1D1DD5E45}"/>
              </a:ext>
            </a:extLst>
          </p:cNvPr>
          <p:cNvSpPr txBox="1"/>
          <p:nvPr/>
        </p:nvSpPr>
        <p:spPr>
          <a:xfrm>
            <a:off x="10122436" y="4551311"/>
            <a:ext cx="145103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Rampspoed</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pic>
        <p:nvPicPr>
          <p:cNvPr id="1028" name="Picture 4" descr="Wat is de Ziel? Over de Ziel, het ontstaan en waar de ziel zich bevindt.">
            <a:extLst>
              <a:ext uri="{FF2B5EF4-FFF2-40B4-BE49-F238E27FC236}">
                <a16:creationId xmlns:a16="http://schemas.microsoft.com/office/drawing/2014/main" id="{0244335B-65C3-4092-A349-A9916CDDA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93" y="4706722"/>
            <a:ext cx="29622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e ben ik? De vedische beschrijving van de ziel – Amritvani">
            <a:extLst>
              <a:ext uri="{FF2B5EF4-FFF2-40B4-BE49-F238E27FC236}">
                <a16:creationId xmlns:a16="http://schemas.microsoft.com/office/drawing/2014/main" id="{363152C5-90EC-42ED-9FCB-AFE4FF238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137" y="4761394"/>
            <a:ext cx="2828925"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72101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EB709A9-45CF-4325-941F-BBDC8BE696F5}"/>
              </a:ext>
            </a:extLst>
          </p:cNvPr>
          <p:cNvSpPr txBox="1">
            <a:spLocks/>
          </p:cNvSpPr>
          <p:nvPr/>
        </p:nvSpPr>
        <p:spPr>
          <a:xfrm>
            <a:off x="508000" y="484188"/>
            <a:ext cx="10363200" cy="1609725"/>
          </a:xfrm>
          <a:prstGeom prst="rect">
            <a:avLst/>
          </a:prstGeom>
        </p:spPr>
        <p:txBody>
          <a:bodyPr/>
          <a:lstStyle>
            <a:lvl1pPr algn="l" defTabSz="685800" rtl="0" fontAlgn="base">
              <a:spcBef>
                <a:spcPct val="0"/>
              </a:spcBef>
              <a:spcAft>
                <a:spcPct val="0"/>
              </a:spcAft>
              <a:defRPr sz="4000" kern="1200">
                <a:solidFill>
                  <a:schemeClr val="tx1"/>
                </a:solidFill>
                <a:latin typeface="+mj-lt"/>
                <a:ea typeface="+mj-ea"/>
                <a:cs typeface="+mj-cs"/>
              </a:defRPr>
            </a:lvl1pPr>
            <a:lvl2pPr algn="l" defTabSz="685800" rtl="0" fontAlgn="base">
              <a:spcBef>
                <a:spcPct val="0"/>
              </a:spcBef>
              <a:spcAft>
                <a:spcPct val="0"/>
              </a:spcAft>
              <a:defRPr sz="4000">
                <a:solidFill>
                  <a:schemeClr val="tx1"/>
                </a:solidFill>
                <a:latin typeface="The Serif Hand Black" panose="03070902030502020204" pitchFamily="66" charset="0"/>
              </a:defRPr>
            </a:lvl2pPr>
            <a:lvl3pPr algn="l" defTabSz="685800" rtl="0" fontAlgn="base">
              <a:spcBef>
                <a:spcPct val="0"/>
              </a:spcBef>
              <a:spcAft>
                <a:spcPct val="0"/>
              </a:spcAft>
              <a:defRPr sz="4000">
                <a:solidFill>
                  <a:schemeClr val="tx1"/>
                </a:solidFill>
                <a:latin typeface="The Serif Hand Black" panose="03070902030502020204" pitchFamily="66" charset="0"/>
              </a:defRPr>
            </a:lvl3pPr>
            <a:lvl4pPr algn="l" defTabSz="685800" rtl="0" fontAlgn="base">
              <a:spcBef>
                <a:spcPct val="0"/>
              </a:spcBef>
              <a:spcAft>
                <a:spcPct val="0"/>
              </a:spcAft>
              <a:defRPr sz="4000">
                <a:solidFill>
                  <a:schemeClr val="tx1"/>
                </a:solidFill>
                <a:latin typeface="The Serif Hand Black" panose="03070902030502020204" pitchFamily="66" charset="0"/>
              </a:defRPr>
            </a:lvl4pPr>
            <a:lvl5pPr algn="l" defTabSz="685800" rtl="0" fontAlgn="base">
              <a:spcBef>
                <a:spcPct val="0"/>
              </a:spcBef>
              <a:spcAft>
                <a:spcPct val="0"/>
              </a:spcAft>
              <a:defRPr sz="4000">
                <a:solidFill>
                  <a:schemeClr val="tx1"/>
                </a:solidFill>
                <a:latin typeface="The Serif Hand Black" panose="03070902030502020204" pitchFamily="66" charset="0"/>
              </a:defRPr>
            </a:lvl5pPr>
            <a:lvl6pPr marL="457200" algn="l" defTabSz="685800" rtl="0" fontAlgn="base">
              <a:spcBef>
                <a:spcPct val="0"/>
              </a:spcBef>
              <a:spcAft>
                <a:spcPct val="0"/>
              </a:spcAft>
              <a:defRPr sz="4000">
                <a:solidFill>
                  <a:schemeClr val="tx1"/>
                </a:solidFill>
                <a:latin typeface="The Serif Hand Black" panose="03070902030502020204" pitchFamily="66" charset="0"/>
              </a:defRPr>
            </a:lvl6pPr>
            <a:lvl7pPr marL="914400" algn="l" defTabSz="685800" rtl="0" fontAlgn="base">
              <a:spcBef>
                <a:spcPct val="0"/>
              </a:spcBef>
              <a:spcAft>
                <a:spcPct val="0"/>
              </a:spcAft>
              <a:defRPr sz="4000">
                <a:solidFill>
                  <a:schemeClr val="tx1"/>
                </a:solidFill>
                <a:latin typeface="The Serif Hand Black" panose="03070902030502020204" pitchFamily="66" charset="0"/>
              </a:defRPr>
            </a:lvl7pPr>
            <a:lvl8pPr marL="1371600" algn="l" defTabSz="685800" rtl="0" fontAlgn="base">
              <a:spcBef>
                <a:spcPct val="0"/>
              </a:spcBef>
              <a:spcAft>
                <a:spcPct val="0"/>
              </a:spcAft>
              <a:defRPr sz="4000">
                <a:solidFill>
                  <a:schemeClr val="tx1"/>
                </a:solidFill>
                <a:latin typeface="The Serif Hand Black" panose="03070902030502020204" pitchFamily="66" charset="0"/>
              </a:defRPr>
            </a:lvl8pPr>
            <a:lvl9pPr marL="1828800" algn="l" defTabSz="685800" rtl="0" fontAlgn="base">
              <a:spcBef>
                <a:spcPct val="0"/>
              </a:spcBef>
              <a:spcAft>
                <a:spcPct val="0"/>
              </a:spcAft>
              <a:defRPr sz="4000">
                <a:solidFill>
                  <a:schemeClr val="tx1"/>
                </a:solidFill>
                <a:latin typeface="The Serif Hand Black" panose="03070902030502020204" pitchFamily="66"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lang="nl-NL" sz="4200" b="1" dirty="0">
                <a:solidFill>
                  <a:srgbClr val="09963B"/>
                </a:solidFill>
                <a:latin typeface="Rockwell" panose="02060603020205020403" pitchFamily="18" charset="0"/>
              </a:rPr>
              <a:t>Transpersoonlijke</a:t>
            </a:r>
            <a:r>
              <a:rPr kumimoji="0" lang="nl-NL" sz="4200" b="1" i="0" u="none" strike="noStrike" kern="1200" cap="none" spc="0" normalizeH="0" baseline="0" noProof="0" dirty="0">
                <a:ln>
                  <a:noFill/>
                </a:ln>
                <a:solidFill>
                  <a:srgbClr val="09963B"/>
                </a:solidFill>
                <a:effectLst/>
                <a:uLnTx/>
                <a:uFillTx/>
                <a:latin typeface="Rockwell" panose="02060603020205020403" pitchFamily="18" charset="0"/>
                <a:ea typeface="+mj-ea"/>
                <a:cs typeface="+mj-cs"/>
              </a:rPr>
              <a:t> Wil</a:t>
            </a:r>
          </a:p>
        </p:txBody>
      </p:sp>
      <p:sp>
        <p:nvSpPr>
          <p:cNvPr id="4" name="Tekstvak 3">
            <a:extLst>
              <a:ext uri="{FF2B5EF4-FFF2-40B4-BE49-F238E27FC236}">
                <a16:creationId xmlns:a16="http://schemas.microsoft.com/office/drawing/2014/main" id="{7A8424B7-C69E-426A-B18E-C6AA3449D1CD}"/>
              </a:ext>
            </a:extLst>
          </p:cNvPr>
          <p:cNvSpPr txBox="1"/>
          <p:nvPr/>
        </p:nvSpPr>
        <p:spPr>
          <a:xfrm>
            <a:off x="508000" y="1691983"/>
            <a:ext cx="9867900" cy="59093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1" i="0" u="none" strike="noStrike" kern="1200" cap="none" spc="0" normalizeH="0" baseline="0" noProof="0" dirty="0">
                <a:ln>
                  <a:noFill/>
                </a:ln>
                <a:solidFill>
                  <a:srgbClr val="0070C0"/>
                </a:solidFill>
                <a:effectLst/>
                <a:uLnTx/>
                <a:uFillTx/>
                <a:latin typeface="Rockwell" panose="02060603020205020403" pitchFamily="18" charset="0"/>
                <a:ea typeface="+mn-ea"/>
                <a:cs typeface="+mn-cs"/>
              </a:rPr>
              <a:t>Angst:</a:t>
            </a:r>
            <a:r>
              <a:rPr kumimoji="0" lang="nl-NL" sz="1800" b="0" i="0" u="none" strike="noStrike" kern="1200" cap="none" spc="0" normalizeH="0" baseline="0" noProof="0" dirty="0">
                <a:ln>
                  <a:noFill/>
                </a:ln>
                <a:solidFill>
                  <a:srgbClr val="0070C0"/>
                </a:solidFill>
                <a:effectLst/>
                <a:uLnTx/>
                <a:uFillTx/>
                <a:latin typeface="Rockwell" panose="02060603020205020403" pitchFamily="18" charset="0"/>
                <a:ea typeface="+mn-ea"/>
                <a:cs typeface="+mn-cs"/>
              </a:rPr>
              <a:t> 			</a:t>
            </a:r>
            <a:r>
              <a:rPr lang="nl-NL" noProof="0" dirty="0">
                <a:solidFill>
                  <a:srgbClr val="0070C0"/>
                </a:solidFill>
              </a:rPr>
              <a:t>Regressie</a:t>
            </a:r>
            <a:endParaRPr kumimoji="0" lang="nl-NL" sz="1800" b="0" i="0" u="none" strike="noStrike" kern="1200" cap="none" spc="0" normalizeH="0" baseline="0" noProof="0" dirty="0">
              <a:ln>
                <a:noFill/>
              </a:ln>
              <a:solidFill>
                <a:srgbClr val="0070C0"/>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1" i="0" u="none" strike="noStrike" kern="1200" cap="none" spc="0" normalizeH="0" baseline="0" noProof="0" dirty="0">
                <a:ln>
                  <a:noFill/>
                </a:ln>
                <a:solidFill>
                  <a:srgbClr val="FF0000"/>
                </a:solidFill>
                <a:effectLst/>
                <a:uLnTx/>
                <a:uFillTx/>
                <a:latin typeface="Rockwell" panose="02060603020205020403" pitchFamily="18" charset="0"/>
                <a:ea typeface="+mn-ea"/>
                <a:cs typeface="+mn-cs"/>
              </a:rPr>
              <a:t>Verlangen	</a:t>
            </a:r>
            <a:r>
              <a:rPr kumimoji="0" lang="nl-NL" sz="1800" b="0" i="0" u="none" strike="noStrike" kern="1200" cap="none" spc="0" normalizeH="0" baseline="0" noProof="0" dirty="0">
                <a:ln>
                  <a:noFill/>
                </a:ln>
                <a:solidFill>
                  <a:srgbClr val="FF0000"/>
                </a:solidFill>
                <a:effectLst/>
                <a:uLnTx/>
                <a:uFillTx/>
                <a:latin typeface="Rockwell" panose="02060603020205020403" pitchFamily="18" charset="0"/>
                <a:ea typeface="+mn-ea"/>
                <a:cs typeface="+mn-cs"/>
              </a:rPr>
              <a:t> 		n.v.t.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1"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Pathologie:</a:t>
            </a:r>
            <a:r>
              <a:rPr kumimoji="0" lang="nl-NL" sz="18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Depersonalisatie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1" i="0" u="none" strike="noStrike" kern="1200" cap="none" spc="0" normalizeH="0" baseline="0" noProof="0" dirty="0" err="1">
                <a:ln>
                  <a:noFill/>
                </a:ln>
                <a:solidFill>
                  <a:srgbClr val="09963B"/>
                </a:solidFill>
                <a:effectLst/>
                <a:uLnTx/>
                <a:uFillTx/>
                <a:latin typeface="Rockwell" panose="02060603020205020403" pitchFamily="18" charset="0"/>
                <a:ea typeface="+mn-ea"/>
                <a:cs typeface="+mn-cs"/>
              </a:rPr>
              <a:t>Oerouderschap</a:t>
            </a:r>
            <a:r>
              <a:rPr kumimoji="0" lang="nl-NL" sz="1800" b="0" i="0" u="none" strike="noStrike" kern="1200" cap="none" spc="0" normalizeH="0" baseline="0" noProof="0" dirty="0">
                <a:ln>
                  <a:noFill/>
                </a:ln>
                <a:solidFill>
                  <a:srgbClr val="09963B"/>
                </a:solidFill>
                <a:effectLst/>
                <a:uLnTx/>
                <a:uFillTx/>
                <a:latin typeface="Rockwell" panose="02060603020205020403" pitchFamily="18" charset="0"/>
                <a:ea typeface="+mn-ea"/>
                <a:cs typeface="+mn-cs"/>
              </a:rPr>
              <a:t>: 		</a:t>
            </a:r>
            <a:r>
              <a:rPr lang="nl-NL" dirty="0">
                <a:solidFill>
                  <a:srgbClr val="09963B"/>
                </a:solidFill>
              </a:rPr>
              <a:t>Kind = Spiegel/Leermeester</a:t>
            </a:r>
            <a:endParaRPr kumimoji="0" lang="nl-NL" sz="1800" b="0" i="0" u="none" strike="noStrike" kern="1200" cap="none" spc="0" normalizeH="0" baseline="0" noProof="0" dirty="0">
              <a:ln>
                <a:noFill/>
              </a:ln>
              <a:solidFill>
                <a:srgbClr val="09963B"/>
              </a:solidFill>
              <a:effectLst/>
              <a:uLnTx/>
              <a:uFillTx/>
              <a:latin typeface="Rockwell" panose="02060603020205020403" pitchFamily="18" charset="0"/>
              <a:ea typeface="+mn-ea"/>
              <a:cs typeface="+mn-cs"/>
            </a:endParaRPr>
          </a:p>
          <a:p>
            <a:pPr marR="0" lvl="0" algn="l" defTabSz="914400" rtl="0" eaLnBrk="0" fontAlgn="base" latinLnBrk="0" hangingPunct="0">
              <a:lnSpc>
                <a:spcPct val="100000"/>
              </a:lnSpc>
              <a:spcBef>
                <a:spcPct val="0"/>
              </a:spcBef>
              <a:spcAft>
                <a:spcPct val="0"/>
              </a:spcAft>
              <a:buClrTx/>
              <a:buSzTx/>
              <a:tabLst/>
              <a:defRPr/>
            </a:pPr>
            <a:r>
              <a:rPr kumimoji="0" lang="nl-NL" sz="18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lang="nl-NL" dirty="0">
                <a:solidFill>
                  <a:srgbClr val="09963B"/>
                </a:solidFill>
              </a:rPr>
              <a:t>Gelijkwaardigheid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srgbClr val="09963B"/>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1" i="0" u="none" strike="noStrike" kern="1200" cap="none" spc="0" normalizeH="0" baseline="0" noProof="0" dirty="0">
                <a:ln>
                  <a:noFill/>
                </a:ln>
                <a:solidFill>
                  <a:srgbClr val="09963B"/>
                </a:solidFill>
                <a:effectLst/>
                <a:uLnTx/>
                <a:uFillTx/>
                <a:latin typeface="Rockwell" panose="02060603020205020403" pitchFamily="18" charset="0"/>
                <a:ea typeface="+mn-ea"/>
                <a:cs typeface="+mn-cs"/>
              </a:rPr>
              <a:t>(Zelf)Heling:			</a:t>
            </a:r>
            <a:r>
              <a:rPr kumimoji="0" lang="nl-NL" sz="1800" b="0" i="0" u="none" strike="noStrike" kern="1200" cap="none" spc="0" normalizeH="0" baseline="0" noProof="0" dirty="0">
                <a:ln>
                  <a:noFill/>
                </a:ln>
                <a:solidFill>
                  <a:srgbClr val="09963B"/>
                </a:solidFill>
                <a:effectLst/>
                <a:uLnTx/>
                <a:uFillTx/>
                <a:latin typeface="Rockwell" panose="02060603020205020403" pitchFamily="18" charset="0"/>
                <a:ea typeface="+mn-ea"/>
                <a:cs typeface="+mn-cs"/>
              </a:rPr>
              <a:t>Sprookjes</a:t>
            </a:r>
            <a:r>
              <a:rPr kumimoji="0" lang="nl-NL" sz="1800" b="0" i="0" u="none" strike="noStrike" kern="1200" cap="none" spc="0" normalizeH="0" noProof="0" dirty="0">
                <a:ln>
                  <a:noFill/>
                </a:ln>
                <a:solidFill>
                  <a:srgbClr val="09963B"/>
                </a:solidFill>
                <a:effectLst/>
                <a:uLnTx/>
                <a:uFillTx/>
                <a:latin typeface="Rockwell" panose="02060603020205020403" pitchFamily="18" charset="0"/>
                <a:ea typeface="+mn-ea"/>
                <a:cs typeface="+mn-cs"/>
              </a:rPr>
              <a:t> en Mythen</a:t>
            </a:r>
            <a:endParaRPr kumimoji="0" lang="nl-NL" sz="1800" b="0" i="0" u="none" strike="noStrike" kern="1200" cap="none" spc="0" normalizeH="0" baseline="0" noProof="0" dirty="0">
              <a:ln>
                <a:noFill/>
              </a:ln>
              <a:solidFill>
                <a:srgbClr val="09963B"/>
              </a:solidFill>
              <a:effectLst/>
              <a:uLnTx/>
              <a:uFillTx/>
              <a:latin typeface="Rockwell" panose="02060603020205020403" pitchFamily="18" charset="0"/>
              <a:ea typeface="+mn-ea"/>
              <a:cs typeface="+mn-cs"/>
            </a:endParaRPr>
          </a:p>
          <a:p>
            <a:pPr marL="3200400" marR="0" lvl="7"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9963B"/>
                </a:solidFill>
                <a:effectLst/>
                <a:uLnTx/>
                <a:uFillTx/>
                <a:latin typeface="Rockwell" panose="02060603020205020403" pitchFamily="18" charset="0"/>
                <a:ea typeface="+mn-ea"/>
                <a:cs typeface="+mn-cs"/>
              </a:rPr>
              <a:t>	</a:t>
            </a:r>
            <a:r>
              <a:rPr kumimoji="0" lang="nl-NL" sz="1800" b="0" i="0" u="none" strike="noStrike" kern="1200" cap="none" spc="0" normalizeH="0" baseline="0" noProof="0" dirty="0" err="1">
                <a:ln>
                  <a:noFill/>
                </a:ln>
                <a:solidFill>
                  <a:srgbClr val="09963B"/>
                </a:solidFill>
                <a:effectLst/>
                <a:uLnTx/>
                <a:uFillTx/>
                <a:latin typeface="Rockwell" panose="02060603020205020403" pitchFamily="18" charset="0"/>
                <a:ea typeface="+mn-ea"/>
                <a:cs typeface="+mn-cs"/>
              </a:rPr>
              <a:t>Assagioli</a:t>
            </a:r>
            <a:endParaRPr kumimoji="0" lang="nl-NL" sz="1800" b="0" i="0" u="none" strike="noStrike" kern="1200" cap="none" spc="0" normalizeH="0" baseline="0" noProof="0" dirty="0">
              <a:ln>
                <a:noFill/>
              </a:ln>
              <a:solidFill>
                <a:srgbClr val="09963B"/>
              </a:solidFill>
              <a:effectLst/>
              <a:uLnTx/>
              <a:uFillTx/>
              <a:latin typeface="Rockwell" panose="02060603020205020403" pitchFamily="18" charset="0"/>
              <a:ea typeface="+mn-ea"/>
              <a:cs typeface="+mn-cs"/>
            </a:endParaRPr>
          </a:p>
          <a:p>
            <a:pPr marL="3200400" marR="0" lvl="7"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9963B"/>
                </a:solidFill>
                <a:effectLst/>
                <a:uLnTx/>
                <a:uFillTx/>
                <a:latin typeface="Rockwell" panose="02060603020205020403" pitchFamily="18" charset="0"/>
                <a:ea typeface="+mn-ea"/>
                <a:cs typeface="+mn-cs"/>
              </a:rPr>
              <a:t>		</a:t>
            </a:r>
          </a:p>
          <a:p>
            <a:pPr marL="3200400" marR="0" lvl="7"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1" i="0" u="none" strike="noStrike" kern="1200" cap="none" spc="0" normalizeH="0" baseline="0" noProof="0" dirty="0">
                <a:ln>
                  <a:noFill/>
                </a:ln>
                <a:solidFill>
                  <a:srgbClr val="09963B"/>
                </a:solidFill>
                <a:effectLst/>
                <a:uLnTx/>
                <a:uFillTx/>
                <a:latin typeface="Rockwell" panose="02060603020205020403" pitchFamily="18" charset="0"/>
                <a:ea typeface="+mn-ea"/>
                <a:cs typeface="+mn-cs"/>
              </a:rPr>
              <a:t>Ondersteuning</a:t>
            </a:r>
            <a:r>
              <a:rPr kumimoji="0" lang="nl-NL" sz="1800" b="1"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r>
              <a:rPr lang="nl-NL" noProof="0" dirty="0">
                <a:solidFill>
                  <a:srgbClr val="09963B"/>
                </a:solidFill>
              </a:rPr>
              <a:t>	</a:t>
            </a:r>
            <a:r>
              <a:rPr lang="nl-NL" dirty="0">
                <a:solidFill>
                  <a:srgbClr val="09963B"/>
                </a:solidFill>
              </a:rPr>
              <a:t>Transpersoonlijk Counselor</a:t>
            </a:r>
          </a:p>
          <a:p>
            <a:pPr marR="0" lvl="0" algn="l" defTabSz="914400" rtl="0" eaLnBrk="0" fontAlgn="base" latinLnBrk="0" hangingPunct="0">
              <a:lnSpc>
                <a:spcPct val="100000"/>
              </a:lnSpc>
              <a:spcBef>
                <a:spcPct val="0"/>
              </a:spcBef>
              <a:spcAft>
                <a:spcPct val="0"/>
              </a:spcAft>
              <a:buClrTx/>
              <a:buSzTx/>
              <a:tabLst/>
              <a:defRPr/>
            </a:pPr>
            <a:r>
              <a:rPr lang="nl-NL" dirty="0">
                <a:solidFill>
                  <a:srgbClr val="09963B"/>
                </a:solidFill>
              </a:rPr>
              <a:t>				Psychosynthese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5" name="Hart 4">
            <a:extLst>
              <a:ext uri="{FF2B5EF4-FFF2-40B4-BE49-F238E27FC236}">
                <a16:creationId xmlns:a16="http://schemas.microsoft.com/office/drawing/2014/main" id="{94F6229C-D614-496E-B842-BF65949E4C03}"/>
              </a:ext>
            </a:extLst>
          </p:cNvPr>
          <p:cNvSpPr/>
          <p:nvPr/>
        </p:nvSpPr>
        <p:spPr>
          <a:xfrm>
            <a:off x="3419203" y="3667957"/>
            <a:ext cx="389774" cy="382929"/>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7" name="Ster: 5 punten 6">
            <a:extLst>
              <a:ext uri="{FF2B5EF4-FFF2-40B4-BE49-F238E27FC236}">
                <a16:creationId xmlns:a16="http://schemas.microsoft.com/office/drawing/2014/main" id="{90AE5ADC-4173-4E5B-8B68-44A96D9E8DC7}"/>
              </a:ext>
            </a:extLst>
          </p:cNvPr>
          <p:cNvSpPr/>
          <p:nvPr/>
        </p:nvSpPr>
        <p:spPr>
          <a:xfrm>
            <a:off x="3372501" y="1994942"/>
            <a:ext cx="542925" cy="339273"/>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8" name="Lint: omhoog gekanteld 7">
            <a:extLst>
              <a:ext uri="{FF2B5EF4-FFF2-40B4-BE49-F238E27FC236}">
                <a16:creationId xmlns:a16="http://schemas.microsoft.com/office/drawing/2014/main" id="{D416133B-AE84-438E-B24A-9D88D4408B3D}"/>
              </a:ext>
            </a:extLst>
          </p:cNvPr>
          <p:cNvSpPr/>
          <p:nvPr/>
        </p:nvSpPr>
        <p:spPr>
          <a:xfrm>
            <a:off x="3292502" y="2503818"/>
            <a:ext cx="652150" cy="339273"/>
          </a:xfrm>
          <a:prstGeom prst="ribbon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2056" name="Picture 8" descr="Truus Kreeft">
            <a:extLst>
              <a:ext uri="{FF2B5EF4-FFF2-40B4-BE49-F238E27FC236}">
                <a16:creationId xmlns:a16="http://schemas.microsoft.com/office/drawing/2014/main" id="{80A1BD1B-F040-4F38-855E-C38AC5397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8418" y="4454617"/>
            <a:ext cx="1260987" cy="19191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ntmoet je kind voor de conceptie - Waarom je kindje nu al bij je is">
            <a:extLst>
              <a:ext uri="{FF2B5EF4-FFF2-40B4-BE49-F238E27FC236}">
                <a16:creationId xmlns:a16="http://schemas.microsoft.com/office/drawing/2014/main" id="{533BA6B2-C8EA-415E-AA06-FF6DCED67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1368" y="2155960"/>
            <a:ext cx="1260987" cy="18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32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a:xfrm>
            <a:off x="914400" y="511795"/>
            <a:ext cx="10363200" cy="1609725"/>
          </a:xfrm>
        </p:spPr>
        <p:txBody>
          <a:bodyPr/>
          <a:lstStyle/>
          <a:p>
            <a:r>
              <a:rPr lang="nl-NL" dirty="0">
                <a:solidFill>
                  <a:srgbClr val="00B050"/>
                </a:solidFill>
              </a:rPr>
              <a:t>DE UNIVERSELE WIL: </a:t>
            </a:r>
            <a:r>
              <a:rPr lang="nl-NL" i="1" dirty="0">
                <a:solidFill>
                  <a:srgbClr val="00B050"/>
                </a:solidFill>
              </a:rPr>
              <a:t>BEWUSTZIJN</a:t>
            </a:r>
            <a:endParaRPr lang="nl-NL" dirty="0">
              <a:solidFill>
                <a:srgbClr val="00B050"/>
              </a:solidFill>
            </a:endParaRPr>
          </a:p>
        </p:txBody>
      </p:sp>
      <p:sp>
        <p:nvSpPr>
          <p:cNvPr id="4" name="Tekstvak 3">
            <a:extLst>
              <a:ext uri="{FF2B5EF4-FFF2-40B4-BE49-F238E27FC236}">
                <a16:creationId xmlns:a16="http://schemas.microsoft.com/office/drawing/2014/main" id="{8D0CCFC9-4C0A-4484-A316-43B2B84D0F98}"/>
              </a:ext>
            </a:extLst>
          </p:cNvPr>
          <p:cNvSpPr txBox="1"/>
          <p:nvPr/>
        </p:nvSpPr>
        <p:spPr>
          <a:xfrm>
            <a:off x="1281112"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Energie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5" name="Tekstvak 4">
            <a:extLst>
              <a:ext uri="{FF2B5EF4-FFF2-40B4-BE49-F238E27FC236}">
                <a16:creationId xmlns:a16="http://schemas.microsoft.com/office/drawing/2014/main" id="{D6DD6D56-C071-4B6C-ABF2-B423F4BC6079}"/>
              </a:ext>
            </a:extLst>
          </p:cNvPr>
          <p:cNvSpPr txBox="1"/>
          <p:nvPr/>
        </p:nvSpPr>
        <p:spPr>
          <a:xfrm>
            <a:off x="4248150" y="4461268"/>
            <a:ext cx="3352800"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Natuur</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6" name="Tekstvak 5">
            <a:extLst>
              <a:ext uri="{FF2B5EF4-FFF2-40B4-BE49-F238E27FC236}">
                <a16:creationId xmlns:a16="http://schemas.microsoft.com/office/drawing/2014/main" id="{77A7E319-91C8-4192-B263-6413F812A88C}"/>
              </a:ext>
            </a:extLst>
          </p:cNvPr>
          <p:cNvSpPr txBox="1"/>
          <p:nvPr/>
        </p:nvSpPr>
        <p:spPr>
          <a:xfrm>
            <a:off x="1290637" y="3600450"/>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Al</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7" name="Tekstvak 6">
            <a:extLst>
              <a:ext uri="{FF2B5EF4-FFF2-40B4-BE49-F238E27FC236}">
                <a16:creationId xmlns:a16="http://schemas.microsoft.com/office/drawing/2014/main" id="{A7E28050-026E-4713-A86B-1AAB9CDACF50}"/>
              </a:ext>
            </a:extLst>
          </p:cNvPr>
          <p:cNvSpPr txBox="1"/>
          <p:nvPr/>
        </p:nvSpPr>
        <p:spPr>
          <a:xfrm>
            <a:off x="5467350"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Oceaan</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8" name="Tekstvak 7">
            <a:extLst>
              <a:ext uri="{FF2B5EF4-FFF2-40B4-BE49-F238E27FC236}">
                <a16:creationId xmlns:a16="http://schemas.microsoft.com/office/drawing/2014/main" id="{0152E223-9FFA-4448-A20F-66F5F2870DEF}"/>
              </a:ext>
            </a:extLst>
          </p:cNvPr>
          <p:cNvSpPr txBox="1"/>
          <p:nvPr/>
        </p:nvSpPr>
        <p:spPr>
          <a:xfrm>
            <a:off x="6138864" y="3688931"/>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9" name="Tekstvak 8">
            <a:extLst>
              <a:ext uri="{FF2B5EF4-FFF2-40B4-BE49-F238E27FC236}">
                <a16:creationId xmlns:a16="http://schemas.microsoft.com/office/drawing/2014/main" id="{7A2A2007-E009-467C-94A4-38716DC6F1D9}"/>
              </a:ext>
            </a:extLst>
          </p:cNvPr>
          <p:cNvSpPr txBox="1"/>
          <p:nvPr/>
        </p:nvSpPr>
        <p:spPr>
          <a:xfrm>
            <a:off x="7853363" y="213797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0" name="Tekstvak 9">
            <a:extLst>
              <a:ext uri="{FF2B5EF4-FFF2-40B4-BE49-F238E27FC236}">
                <a16:creationId xmlns:a16="http://schemas.microsoft.com/office/drawing/2014/main" id="{0C3AE514-E0A1-4E37-AEA8-6907ECE0C81F}"/>
              </a:ext>
            </a:extLst>
          </p:cNvPr>
          <p:cNvSpPr txBox="1"/>
          <p:nvPr/>
        </p:nvSpPr>
        <p:spPr>
          <a:xfrm>
            <a:off x="4002882" y="544325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1" name="Tekstvak 10">
            <a:extLst>
              <a:ext uri="{FF2B5EF4-FFF2-40B4-BE49-F238E27FC236}">
                <a16:creationId xmlns:a16="http://schemas.microsoft.com/office/drawing/2014/main" id="{92053CAB-E157-4AB8-9C23-20A51B1000C0}"/>
              </a:ext>
            </a:extLst>
          </p:cNvPr>
          <p:cNvSpPr txBox="1"/>
          <p:nvPr/>
        </p:nvSpPr>
        <p:spPr>
          <a:xfrm>
            <a:off x="8825286" y="476824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6" name="Tekstvak 15">
            <a:extLst>
              <a:ext uri="{FF2B5EF4-FFF2-40B4-BE49-F238E27FC236}">
                <a16:creationId xmlns:a16="http://schemas.microsoft.com/office/drawing/2014/main" id="{AE10DCED-D726-46A5-A839-08D4B562FA03}"/>
              </a:ext>
            </a:extLst>
          </p:cNvPr>
          <p:cNvSpPr txBox="1"/>
          <p:nvPr/>
        </p:nvSpPr>
        <p:spPr>
          <a:xfrm>
            <a:off x="4002882" y="3054769"/>
            <a:ext cx="260984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Oerknal</a:t>
            </a:r>
          </a:p>
        </p:txBody>
      </p:sp>
      <p:sp>
        <p:nvSpPr>
          <p:cNvPr id="17" name="Tekstvak 16">
            <a:extLst>
              <a:ext uri="{FF2B5EF4-FFF2-40B4-BE49-F238E27FC236}">
                <a16:creationId xmlns:a16="http://schemas.microsoft.com/office/drawing/2014/main" id="{28E0330B-85A8-4E86-BB47-BBD34A63D9C6}"/>
              </a:ext>
            </a:extLst>
          </p:cNvPr>
          <p:cNvSpPr txBox="1"/>
          <p:nvPr/>
        </p:nvSpPr>
        <p:spPr>
          <a:xfrm>
            <a:off x="6498432" y="3845600"/>
            <a:ext cx="153828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God</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5" name="Tekstvak 14">
            <a:extLst>
              <a:ext uri="{FF2B5EF4-FFF2-40B4-BE49-F238E27FC236}">
                <a16:creationId xmlns:a16="http://schemas.microsoft.com/office/drawing/2014/main" id="{5EAA7B7C-58A4-407B-B3CB-9E9CF8695393}"/>
              </a:ext>
            </a:extLst>
          </p:cNvPr>
          <p:cNvSpPr txBox="1"/>
          <p:nvPr/>
        </p:nvSpPr>
        <p:spPr>
          <a:xfrm>
            <a:off x="9480235" y="3536166"/>
            <a:ext cx="164737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Tao</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2" name="Tekstvak 11">
            <a:extLst>
              <a:ext uri="{FF2B5EF4-FFF2-40B4-BE49-F238E27FC236}">
                <a16:creationId xmlns:a16="http://schemas.microsoft.com/office/drawing/2014/main" id="{2DC1AF32-FFEB-458C-A2C0-6D39678E6C73}"/>
              </a:ext>
            </a:extLst>
          </p:cNvPr>
          <p:cNvSpPr txBox="1"/>
          <p:nvPr/>
        </p:nvSpPr>
        <p:spPr>
          <a:xfrm>
            <a:off x="5736431" y="3143250"/>
            <a:ext cx="914400" cy="9144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8" name="Tekstvak 17">
            <a:extLst>
              <a:ext uri="{FF2B5EF4-FFF2-40B4-BE49-F238E27FC236}">
                <a16:creationId xmlns:a16="http://schemas.microsoft.com/office/drawing/2014/main" id="{8D1CB90D-D780-4810-A62F-9DEF65C2E496}"/>
              </a:ext>
            </a:extLst>
          </p:cNvPr>
          <p:cNvSpPr txBox="1"/>
          <p:nvPr/>
        </p:nvSpPr>
        <p:spPr>
          <a:xfrm>
            <a:off x="8848727" y="5276074"/>
            <a:ext cx="73609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Allah</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3" name="Tekstvak 2">
            <a:extLst>
              <a:ext uri="{FF2B5EF4-FFF2-40B4-BE49-F238E27FC236}">
                <a16:creationId xmlns:a16="http://schemas.microsoft.com/office/drawing/2014/main" id="{4EDC11E6-D06B-418D-BD98-851F117B2902}"/>
              </a:ext>
            </a:extLst>
          </p:cNvPr>
          <p:cNvSpPr txBox="1"/>
          <p:nvPr/>
        </p:nvSpPr>
        <p:spPr>
          <a:xfrm>
            <a:off x="2656676" y="3901072"/>
            <a:ext cx="142237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Regenboog</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21" name="Tekstvak 20">
            <a:extLst>
              <a:ext uri="{FF2B5EF4-FFF2-40B4-BE49-F238E27FC236}">
                <a16:creationId xmlns:a16="http://schemas.microsoft.com/office/drawing/2014/main" id="{CF5B4DB8-46ED-4283-B21E-A2B1D1DD5E45}"/>
              </a:ext>
            </a:extLst>
          </p:cNvPr>
          <p:cNvSpPr txBox="1"/>
          <p:nvPr/>
        </p:nvSpPr>
        <p:spPr>
          <a:xfrm>
            <a:off x="10122436" y="4551311"/>
            <a:ext cx="111985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err="1">
                <a:solidFill>
                  <a:prstClr val="black"/>
                </a:solidFill>
              </a:rPr>
              <a:t>Brahman</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3" name="Tekstvak 12">
            <a:extLst>
              <a:ext uri="{FF2B5EF4-FFF2-40B4-BE49-F238E27FC236}">
                <a16:creationId xmlns:a16="http://schemas.microsoft.com/office/drawing/2014/main" id="{61E35AB5-A855-419A-977A-82BD43186365}"/>
              </a:ext>
            </a:extLst>
          </p:cNvPr>
          <p:cNvSpPr txBox="1"/>
          <p:nvPr/>
        </p:nvSpPr>
        <p:spPr>
          <a:xfrm>
            <a:off x="8717280" y="2529840"/>
            <a:ext cx="1405156" cy="369332"/>
          </a:xfrm>
          <a:prstGeom prst="rect">
            <a:avLst/>
          </a:prstGeom>
          <a:noFill/>
        </p:spPr>
        <p:txBody>
          <a:bodyPr wrap="square" rtlCol="0">
            <a:spAutoFit/>
          </a:bodyPr>
          <a:lstStyle/>
          <a:p>
            <a:r>
              <a:rPr lang="nl-NL" dirty="0"/>
              <a:t>Jahweh</a:t>
            </a:r>
          </a:p>
        </p:txBody>
      </p:sp>
      <p:pic>
        <p:nvPicPr>
          <p:cNvPr id="3074" name="Picture 2" descr="Donkere materie bestond mogelijk al vóór de oerknal">
            <a:extLst>
              <a:ext uri="{FF2B5EF4-FFF2-40B4-BE49-F238E27FC236}">
                <a16:creationId xmlns:a16="http://schemas.microsoft.com/office/drawing/2014/main" id="{36FF10FD-794B-450A-8EEA-14085F5BC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426" y="4768243"/>
            <a:ext cx="2507960" cy="15919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e magische natuur van IJsland | PlusOnline">
            <a:extLst>
              <a:ext uri="{FF2B5EF4-FFF2-40B4-BE49-F238E27FC236}">
                <a16:creationId xmlns:a16="http://schemas.microsoft.com/office/drawing/2014/main" id="{FC3E8508-869C-439E-B70A-E3397AA84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0137" y="4967890"/>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EA381938-4B00-417B-8837-8968C97DFE11}"/>
              </a:ext>
            </a:extLst>
          </p:cNvPr>
          <p:cNvSpPr txBox="1"/>
          <p:nvPr/>
        </p:nvSpPr>
        <p:spPr>
          <a:xfrm>
            <a:off x="6603684" y="3092642"/>
            <a:ext cx="1072730" cy="369332"/>
          </a:xfrm>
          <a:prstGeom prst="rect">
            <a:avLst/>
          </a:prstGeom>
          <a:noFill/>
        </p:spPr>
        <p:txBody>
          <a:bodyPr wrap="none" rtlCol="0">
            <a:spAutoFit/>
          </a:bodyPr>
          <a:lstStyle/>
          <a:p>
            <a:r>
              <a:rPr lang="nl-NL" dirty="0"/>
              <a:t>Eenheid</a:t>
            </a:r>
          </a:p>
        </p:txBody>
      </p:sp>
    </p:spTree>
    <p:extLst>
      <p:ext uri="{BB962C8B-B14F-4D97-AF65-F5344CB8AC3E}">
        <p14:creationId xmlns:p14="http://schemas.microsoft.com/office/powerpoint/2010/main" val="288272477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A494A-95B7-4CC2-B852-379841CF94E7}"/>
              </a:ext>
            </a:extLst>
          </p:cNvPr>
          <p:cNvSpPr>
            <a:spLocks noGrp="1"/>
          </p:cNvSpPr>
          <p:nvPr>
            <p:ph type="title"/>
          </p:nvPr>
        </p:nvSpPr>
        <p:spPr>
          <a:xfrm>
            <a:off x="914400" y="484632"/>
            <a:ext cx="10363200" cy="1609344"/>
          </a:xfrm>
        </p:spPr>
        <p:txBody>
          <a:bodyPr/>
          <a:lstStyle/>
          <a:p>
            <a:pPr algn="just" fontAlgn="auto">
              <a:spcAft>
                <a:spcPts val="0"/>
              </a:spcAft>
              <a:defRPr/>
            </a:pPr>
            <a:r>
              <a:rPr lang="nl-NL" sz="4800" dirty="0"/>
              <a:t>     Vrije Wil?</a:t>
            </a:r>
          </a:p>
        </p:txBody>
      </p:sp>
      <p:sp>
        <p:nvSpPr>
          <p:cNvPr id="3" name="Tijdelijke aanduiding voor inhoud 2">
            <a:extLst>
              <a:ext uri="{FF2B5EF4-FFF2-40B4-BE49-F238E27FC236}">
                <a16:creationId xmlns:a16="http://schemas.microsoft.com/office/drawing/2014/main" id="{6C92A39A-FD8D-450C-8B1D-71D9C2A8FEC8}"/>
              </a:ext>
            </a:extLst>
          </p:cNvPr>
          <p:cNvSpPr>
            <a:spLocks noGrp="1"/>
          </p:cNvSpPr>
          <p:nvPr>
            <p:ph idx="1"/>
          </p:nvPr>
        </p:nvSpPr>
        <p:spPr>
          <a:xfrm>
            <a:off x="4428260" y="4232488"/>
            <a:ext cx="5459017" cy="3522593"/>
          </a:xfrm>
        </p:spPr>
        <p:txBody>
          <a:bodyPr rtlCol="0">
            <a:normAutofit/>
          </a:bodyPr>
          <a:lstStyle/>
          <a:p>
            <a:pPr marL="182880" indent="-182880" fontAlgn="auto">
              <a:spcAft>
                <a:spcPts val="0"/>
              </a:spcAft>
              <a:buClr>
                <a:schemeClr val="accent1">
                  <a:lumMod val="75000"/>
                </a:schemeClr>
              </a:buClr>
              <a:defRPr/>
            </a:pPr>
            <a:endParaRPr lang="nl-NL" i="1" dirty="0"/>
          </a:p>
          <a:p>
            <a:pPr marL="0" indent="0" algn="ctr" fontAlgn="auto">
              <a:spcAft>
                <a:spcPts val="0"/>
              </a:spcAft>
              <a:buClr>
                <a:schemeClr val="accent1">
                  <a:lumMod val="75000"/>
                </a:schemeClr>
              </a:buClr>
              <a:buFont typeface="Wingdings" panose="05000000000000000000" pitchFamily="2" charset="2"/>
              <a:buNone/>
              <a:defRPr/>
            </a:pPr>
            <a:endParaRPr lang="nl-NL" sz="2800" i="1" dirty="0"/>
          </a:p>
          <a:p>
            <a:pPr marL="0" indent="0" algn="ctr" fontAlgn="auto">
              <a:spcAft>
                <a:spcPts val="0"/>
              </a:spcAft>
              <a:buClr>
                <a:schemeClr val="accent1">
                  <a:lumMod val="75000"/>
                </a:schemeClr>
              </a:buClr>
              <a:buFont typeface="Wingdings" panose="05000000000000000000" pitchFamily="2" charset="2"/>
              <a:buNone/>
              <a:defRPr/>
            </a:pPr>
            <a:endParaRPr lang="nl-NL" sz="2800" dirty="0"/>
          </a:p>
        </p:txBody>
      </p:sp>
      <p:sp>
        <p:nvSpPr>
          <p:cNvPr id="5" name="Tekstvak 4">
            <a:extLst>
              <a:ext uri="{FF2B5EF4-FFF2-40B4-BE49-F238E27FC236}">
                <a16:creationId xmlns:a16="http://schemas.microsoft.com/office/drawing/2014/main" id="{C6C0EA72-BA66-44F0-99F9-B3ED1586FF4C}"/>
              </a:ext>
            </a:extLst>
          </p:cNvPr>
          <p:cNvSpPr txBox="1"/>
          <p:nvPr/>
        </p:nvSpPr>
        <p:spPr>
          <a:xfrm>
            <a:off x="1026160" y="2367280"/>
            <a:ext cx="7355840" cy="3139321"/>
          </a:xfrm>
          <a:prstGeom prst="rect">
            <a:avLst/>
          </a:prstGeom>
          <a:noFill/>
        </p:spPr>
        <p:txBody>
          <a:bodyPr wrap="square" rtlCol="0">
            <a:spAutoFit/>
          </a:bodyPr>
          <a:lstStyle/>
          <a:p>
            <a:r>
              <a:rPr lang="nl-NL" dirty="0"/>
              <a:t>Onze Persoonlijkheid ervaart van wel (maar is het niet)</a:t>
            </a:r>
          </a:p>
          <a:p>
            <a:endParaRPr lang="nl-NL" dirty="0"/>
          </a:p>
          <a:p>
            <a:r>
              <a:rPr lang="nl-NL" dirty="0"/>
              <a:t>De Ziel ervaren we niet, maar kiest wel</a:t>
            </a:r>
          </a:p>
          <a:p>
            <a:endParaRPr lang="nl-NL" dirty="0"/>
          </a:p>
          <a:p>
            <a:r>
              <a:rPr lang="nl-NL" dirty="0"/>
              <a:t>Toch is de Ziel ook weer een onderdeel van een groter geheel</a:t>
            </a:r>
          </a:p>
          <a:p>
            <a:endParaRPr lang="nl-NL" dirty="0"/>
          </a:p>
          <a:p>
            <a:r>
              <a:rPr lang="nl-NL" dirty="0"/>
              <a:t>Alleen de Universele Wil is vrij</a:t>
            </a:r>
          </a:p>
          <a:p>
            <a:endParaRPr lang="nl-NL" dirty="0"/>
          </a:p>
          <a:p>
            <a:r>
              <a:rPr lang="nl-NL" dirty="0"/>
              <a:t>Maar de Universele Wil is alles en is in alles</a:t>
            </a:r>
          </a:p>
          <a:p>
            <a:endParaRPr lang="nl-NL" dirty="0"/>
          </a:p>
          <a:p>
            <a:r>
              <a:rPr lang="nl-NL" dirty="0"/>
              <a:t>Dus we zijn absoluut Vrij!</a:t>
            </a:r>
          </a:p>
        </p:txBody>
      </p:sp>
    </p:spTree>
    <p:extLst>
      <p:ext uri="{BB962C8B-B14F-4D97-AF65-F5344CB8AC3E}">
        <p14:creationId xmlns:p14="http://schemas.microsoft.com/office/powerpoint/2010/main" val="140332488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32622C54-95C4-4DA6-B797-828D9D222747}"/>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7989944" y="4152654"/>
            <a:ext cx="3598156" cy="2023962"/>
          </a:xfrm>
          <a:prstGeom prst="rect">
            <a:avLst/>
          </a:prstGeom>
        </p:spPr>
      </p:pic>
      <p:sp>
        <p:nvSpPr>
          <p:cNvPr id="2" name="Titel 1">
            <a:extLst>
              <a:ext uri="{FF2B5EF4-FFF2-40B4-BE49-F238E27FC236}">
                <a16:creationId xmlns:a16="http://schemas.microsoft.com/office/drawing/2014/main" id="{929A494A-95B7-4CC2-B852-379841CF94E7}"/>
              </a:ext>
            </a:extLst>
          </p:cNvPr>
          <p:cNvSpPr>
            <a:spLocks noGrp="1"/>
          </p:cNvSpPr>
          <p:nvPr>
            <p:ph type="title"/>
          </p:nvPr>
        </p:nvSpPr>
        <p:spPr>
          <a:xfrm>
            <a:off x="914400" y="484632"/>
            <a:ext cx="10363200" cy="1609344"/>
          </a:xfrm>
        </p:spPr>
        <p:txBody>
          <a:bodyPr/>
          <a:lstStyle/>
          <a:p>
            <a:pPr algn="just" fontAlgn="auto">
              <a:spcAft>
                <a:spcPts val="0"/>
              </a:spcAft>
              <a:defRPr/>
            </a:pPr>
            <a:r>
              <a:rPr lang="nl-NL" sz="4800" dirty="0"/>
              <a:t> Meer Van Dit?</a:t>
            </a:r>
          </a:p>
        </p:txBody>
      </p:sp>
      <p:sp>
        <p:nvSpPr>
          <p:cNvPr id="3" name="Tijdelijke aanduiding voor inhoud 2">
            <a:extLst>
              <a:ext uri="{FF2B5EF4-FFF2-40B4-BE49-F238E27FC236}">
                <a16:creationId xmlns:a16="http://schemas.microsoft.com/office/drawing/2014/main" id="{6C92A39A-FD8D-450C-8B1D-71D9C2A8FEC8}"/>
              </a:ext>
            </a:extLst>
          </p:cNvPr>
          <p:cNvSpPr>
            <a:spLocks noGrp="1"/>
          </p:cNvSpPr>
          <p:nvPr>
            <p:ph idx="1"/>
          </p:nvPr>
        </p:nvSpPr>
        <p:spPr>
          <a:xfrm>
            <a:off x="4428260" y="4232488"/>
            <a:ext cx="5459017" cy="3522593"/>
          </a:xfrm>
        </p:spPr>
        <p:txBody>
          <a:bodyPr rtlCol="0">
            <a:normAutofit/>
          </a:bodyPr>
          <a:lstStyle/>
          <a:p>
            <a:pPr marL="182880" indent="-182880" fontAlgn="auto">
              <a:spcAft>
                <a:spcPts val="0"/>
              </a:spcAft>
              <a:buClr>
                <a:schemeClr val="accent1">
                  <a:lumMod val="75000"/>
                </a:schemeClr>
              </a:buClr>
              <a:defRPr/>
            </a:pPr>
            <a:endParaRPr lang="nl-NL" i="1" dirty="0"/>
          </a:p>
          <a:p>
            <a:pPr marL="0" indent="0" algn="ctr" fontAlgn="auto">
              <a:spcAft>
                <a:spcPts val="0"/>
              </a:spcAft>
              <a:buClr>
                <a:schemeClr val="accent1">
                  <a:lumMod val="75000"/>
                </a:schemeClr>
              </a:buClr>
              <a:buFont typeface="Wingdings" panose="05000000000000000000" pitchFamily="2" charset="2"/>
              <a:buNone/>
              <a:defRPr/>
            </a:pPr>
            <a:endParaRPr lang="nl-NL" sz="2800" i="1" dirty="0"/>
          </a:p>
          <a:p>
            <a:pPr marL="0" indent="0" algn="ctr" fontAlgn="auto">
              <a:spcAft>
                <a:spcPts val="0"/>
              </a:spcAft>
              <a:buClr>
                <a:schemeClr val="accent1">
                  <a:lumMod val="75000"/>
                </a:schemeClr>
              </a:buClr>
              <a:buFont typeface="Wingdings" panose="05000000000000000000" pitchFamily="2" charset="2"/>
              <a:buNone/>
              <a:defRPr/>
            </a:pPr>
            <a:endParaRPr lang="nl-NL" sz="2800" dirty="0"/>
          </a:p>
        </p:txBody>
      </p:sp>
      <p:sp>
        <p:nvSpPr>
          <p:cNvPr id="5" name="Tekstvak 4">
            <a:extLst>
              <a:ext uri="{FF2B5EF4-FFF2-40B4-BE49-F238E27FC236}">
                <a16:creationId xmlns:a16="http://schemas.microsoft.com/office/drawing/2014/main" id="{C6C0EA72-BA66-44F0-99F9-B3ED1586FF4C}"/>
              </a:ext>
            </a:extLst>
          </p:cNvPr>
          <p:cNvSpPr txBox="1"/>
          <p:nvPr/>
        </p:nvSpPr>
        <p:spPr>
          <a:xfrm>
            <a:off x="1255311" y="2079077"/>
            <a:ext cx="7355840" cy="3416320"/>
          </a:xfrm>
          <a:prstGeom prst="rect">
            <a:avLst/>
          </a:prstGeom>
          <a:noFill/>
        </p:spPr>
        <p:txBody>
          <a:bodyPr wrap="square" rtlCol="0">
            <a:spAutoFit/>
          </a:bodyPr>
          <a:lstStyle/>
          <a:p>
            <a:r>
              <a:rPr lang="nl-NL">
                <a:hlinkClick r:id="rId4"/>
              </a:rPr>
              <a:t>www.zovrijalsikwil</a:t>
            </a:r>
            <a:r>
              <a:rPr lang="nl-NL" dirty="0">
                <a:hlinkClick r:id="rId4"/>
              </a:rPr>
              <a:t>.com</a:t>
            </a:r>
            <a:endParaRPr lang="nl-NL" dirty="0"/>
          </a:p>
          <a:p>
            <a:endParaRPr lang="nl-NL" dirty="0"/>
          </a:p>
          <a:p>
            <a:endParaRPr lang="nl-NL" dirty="0">
              <a:solidFill>
                <a:srgbClr val="009644"/>
              </a:solidFill>
            </a:endParaRPr>
          </a:p>
          <a:p>
            <a:r>
              <a:rPr lang="nl-NL" b="1" dirty="0">
                <a:solidFill>
                  <a:srgbClr val="009644"/>
                </a:solidFill>
              </a:rPr>
              <a:t>Nieuwe Tijds Bewustzijnsschool</a:t>
            </a:r>
          </a:p>
          <a:p>
            <a:endParaRPr lang="nl-NL" dirty="0"/>
          </a:p>
          <a:p>
            <a:pPr marL="285750" indent="-285750">
              <a:buFont typeface="Arial" panose="020B0604020202020204" pitchFamily="34" charset="0"/>
              <a:buChar char="•"/>
            </a:pPr>
            <a:r>
              <a:rPr lang="nl-NL" i="1" dirty="0"/>
              <a:t>Het Autonome Pad</a:t>
            </a:r>
          </a:p>
          <a:p>
            <a:endParaRPr lang="nl-NL" i="1" dirty="0"/>
          </a:p>
          <a:p>
            <a:pPr marL="285750" indent="-285750">
              <a:buFont typeface="Arial" panose="020B0604020202020204" pitchFamily="34" charset="0"/>
              <a:buChar char="•"/>
            </a:pPr>
            <a:r>
              <a:rPr lang="nl-NL" i="1" dirty="0" err="1"/>
              <a:t>SoulRetrieval</a:t>
            </a:r>
            <a:endParaRPr lang="nl-NL" i="1" dirty="0"/>
          </a:p>
          <a:p>
            <a:endParaRPr lang="nl-NL" i="1" dirty="0"/>
          </a:p>
          <a:p>
            <a:pPr marL="285750" indent="-285750">
              <a:buFont typeface="Arial" panose="020B0604020202020204" pitchFamily="34" charset="0"/>
              <a:buChar char="•"/>
            </a:pPr>
            <a:r>
              <a:rPr lang="nl-NL" i="1" dirty="0" err="1"/>
              <a:t>OerOuderschap</a:t>
            </a:r>
            <a:endParaRPr lang="nl-NL" i="1" dirty="0"/>
          </a:p>
          <a:p>
            <a:endParaRPr lang="nl-NL" i="1" dirty="0"/>
          </a:p>
          <a:p>
            <a:pPr marL="285750" indent="-285750">
              <a:buFont typeface="Arial" panose="020B0604020202020204" pitchFamily="34" charset="0"/>
              <a:buChar char="•"/>
            </a:pPr>
            <a:r>
              <a:rPr lang="nl-NL" i="1" dirty="0"/>
              <a:t>Re-</a:t>
            </a:r>
            <a:r>
              <a:rPr lang="nl-NL" i="1" dirty="0" err="1"/>
              <a:t>Aligning</a:t>
            </a:r>
            <a:r>
              <a:rPr lang="nl-NL" i="1" dirty="0"/>
              <a:t> Partnerships</a:t>
            </a:r>
          </a:p>
        </p:txBody>
      </p:sp>
      <p:pic>
        <p:nvPicPr>
          <p:cNvPr id="12" name="Afbeelding 11">
            <a:extLst>
              <a:ext uri="{FF2B5EF4-FFF2-40B4-BE49-F238E27FC236}">
                <a16:creationId xmlns:a16="http://schemas.microsoft.com/office/drawing/2014/main" id="{9B209A39-FAA7-4829-913F-B36F84522A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6131" y="3429000"/>
            <a:ext cx="1365980" cy="1884841"/>
          </a:xfrm>
          <a:prstGeom prst="rect">
            <a:avLst/>
          </a:prstGeom>
        </p:spPr>
      </p:pic>
      <p:pic>
        <p:nvPicPr>
          <p:cNvPr id="14" name="Afbeelding 13" descr="Afbeelding met venster, binnen, levend, kamer&#10;&#10;Automatisch gegenereerde beschrijving">
            <a:extLst>
              <a:ext uri="{FF2B5EF4-FFF2-40B4-BE49-F238E27FC236}">
                <a16:creationId xmlns:a16="http://schemas.microsoft.com/office/drawing/2014/main" id="{21D994D4-0C7E-4132-96F4-C1C96F6CC5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3309" y="1871235"/>
            <a:ext cx="1428750" cy="1066800"/>
          </a:xfrm>
          <a:prstGeom prst="rect">
            <a:avLst/>
          </a:prstGeom>
        </p:spPr>
      </p:pic>
      <p:pic>
        <p:nvPicPr>
          <p:cNvPr id="16" name="Afbeelding 15" descr="Afbeelding met buiten, strand, lucht, natuur&#10;&#10;Automatisch gegenereerde beschrijving">
            <a:extLst>
              <a:ext uri="{FF2B5EF4-FFF2-40B4-BE49-F238E27FC236}">
                <a16:creationId xmlns:a16="http://schemas.microsoft.com/office/drawing/2014/main" id="{08A443A9-B901-41F7-9726-1D8F6D055E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0464" y="2516005"/>
            <a:ext cx="1428750" cy="1066800"/>
          </a:xfrm>
          <a:prstGeom prst="rect">
            <a:avLst/>
          </a:prstGeom>
        </p:spPr>
      </p:pic>
    </p:spTree>
    <p:extLst>
      <p:ext uri="{BB962C8B-B14F-4D97-AF65-F5344CB8AC3E}">
        <p14:creationId xmlns:p14="http://schemas.microsoft.com/office/powerpoint/2010/main" val="7254960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dirty="0"/>
              <a:t>    </a:t>
            </a:r>
            <a:r>
              <a:rPr lang="nl-NL" sz="3600" dirty="0" err="1"/>
              <a:t>Libertarisme</a:t>
            </a:r>
            <a:r>
              <a:rPr lang="nl-NL" dirty="0"/>
              <a:t>	</a:t>
            </a:r>
          </a:p>
        </p:txBody>
      </p:sp>
      <p:sp>
        <p:nvSpPr>
          <p:cNvPr id="4" name="Tijdelijke aanduiding voor inhoud 3"/>
          <p:cNvSpPr>
            <a:spLocks noGrp="1"/>
          </p:cNvSpPr>
          <p:nvPr>
            <p:ph idx="1"/>
          </p:nvPr>
        </p:nvSpPr>
        <p:spPr>
          <a:xfrm>
            <a:off x="1884473" y="2242420"/>
            <a:ext cx="8229600" cy="4525963"/>
          </a:xfrm>
        </p:spPr>
        <p:txBody>
          <a:bodyPr>
            <a:normAutofit/>
          </a:bodyPr>
          <a:lstStyle/>
          <a:p>
            <a:pPr algn="ctr"/>
            <a:r>
              <a:rPr lang="nl-NL" dirty="0"/>
              <a:t>Niet alles is gedetermineerd </a:t>
            </a:r>
          </a:p>
          <a:p>
            <a:pPr algn="ctr">
              <a:buNone/>
            </a:pPr>
            <a:r>
              <a:rPr lang="nl-NL" dirty="0"/>
              <a:t>	</a:t>
            </a:r>
            <a:r>
              <a:rPr lang="nl-NL" b="1" dirty="0"/>
              <a:t>&gt;&gt;&gt;vrije wil bestaat</a:t>
            </a:r>
          </a:p>
          <a:p>
            <a:pPr>
              <a:buNone/>
            </a:pPr>
            <a:endParaRPr lang="nl-NL" b="1" dirty="0"/>
          </a:p>
          <a:p>
            <a:pPr algn="ctr"/>
            <a:r>
              <a:rPr lang="nl-NL" dirty="0"/>
              <a:t>Filosofie: Kant, </a:t>
            </a:r>
            <a:r>
              <a:rPr lang="nl-NL" dirty="0" err="1"/>
              <a:t>Sartre</a:t>
            </a:r>
            <a:endParaRPr lang="nl-NL" dirty="0"/>
          </a:p>
          <a:p>
            <a:pPr algn="ctr"/>
            <a:r>
              <a:rPr lang="nl-NL" dirty="0"/>
              <a:t>Wetenschap: -</a:t>
            </a:r>
          </a:p>
          <a:p>
            <a:pPr algn="ctr"/>
            <a:r>
              <a:rPr lang="nl-NL" dirty="0"/>
              <a:t>Religie: Jodendom</a:t>
            </a:r>
          </a:p>
          <a:p>
            <a:endParaRPr lang="nl-NL" dirty="0"/>
          </a:p>
          <a:p>
            <a:pPr>
              <a:buNone/>
            </a:pPr>
            <a:endParaRPr lang="nl-NL" dirty="0"/>
          </a:p>
          <a:p>
            <a:endParaRPr lang="nl-NL" dirty="0"/>
          </a:p>
          <a:p>
            <a:pPr>
              <a:buNone/>
            </a:pPr>
            <a:r>
              <a:rPr lang="nl-NL" dirty="0"/>
              <a:t>	 </a:t>
            </a:r>
          </a:p>
        </p:txBody>
      </p:sp>
      <p:pic>
        <p:nvPicPr>
          <p:cNvPr id="5" name="Picture 2" descr="image001"/>
          <p:cNvPicPr>
            <a:picLocks noChangeAspect="1" noChangeArrowheads="1"/>
          </p:cNvPicPr>
          <p:nvPr/>
        </p:nvPicPr>
        <p:blipFill>
          <a:blip r:embed="rId3" cstate="print"/>
          <a:srcRect/>
          <a:stretch>
            <a:fillRect/>
          </a:stretch>
        </p:blipFill>
        <p:spPr bwMode="auto">
          <a:xfrm>
            <a:off x="2774396" y="2963660"/>
            <a:ext cx="1368148" cy="1652466"/>
          </a:xfrm>
          <a:prstGeom prst="rect">
            <a:avLst/>
          </a:prstGeom>
          <a:noFill/>
          <a:ln w="9525">
            <a:noFill/>
            <a:miter lim="800000"/>
            <a:headEnd/>
            <a:tailEnd/>
          </a:ln>
        </p:spPr>
      </p:pic>
      <p:pic>
        <p:nvPicPr>
          <p:cNvPr id="6" name="Picture 3" descr="image001"/>
          <p:cNvPicPr>
            <a:picLocks noChangeAspect="1" noChangeArrowheads="1"/>
          </p:cNvPicPr>
          <p:nvPr/>
        </p:nvPicPr>
        <p:blipFill>
          <a:blip r:embed="rId4" cstate="print"/>
          <a:srcRect/>
          <a:stretch>
            <a:fillRect/>
          </a:stretch>
        </p:blipFill>
        <p:spPr bwMode="auto">
          <a:xfrm>
            <a:off x="8330131" y="3074384"/>
            <a:ext cx="1584176" cy="1541742"/>
          </a:xfrm>
          <a:prstGeom prst="rect">
            <a:avLst/>
          </a:prstGeom>
          <a:noFill/>
          <a:ln w="9525">
            <a:noFill/>
            <a:miter lim="800000"/>
            <a:headEnd/>
            <a:tailEnd/>
          </a:ln>
        </p:spPr>
      </p:pic>
    </p:spTree>
    <p:extLst>
      <p:ext uri="{BB962C8B-B14F-4D97-AF65-F5344CB8AC3E}">
        <p14:creationId xmlns:p14="http://schemas.microsoft.com/office/powerpoint/2010/main" val="253191205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9192" y="188640"/>
            <a:ext cx="8229600" cy="1600200"/>
          </a:xfrm>
        </p:spPr>
        <p:txBody>
          <a:bodyPr/>
          <a:lstStyle/>
          <a:p>
            <a:pPr algn="ctr"/>
            <a:r>
              <a:rPr lang="nl-NL" dirty="0"/>
              <a:t> </a:t>
            </a:r>
            <a:r>
              <a:rPr lang="nl-NL" sz="3600" dirty="0" err="1"/>
              <a:t>Compatibilisme</a:t>
            </a:r>
            <a:endParaRPr lang="nl-NL" sz="3600" dirty="0"/>
          </a:p>
        </p:txBody>
      </p:sp>
      <p:sp>
        <p:nvSpPr>
          <p:cNvPr id="3" name="Tijdelijke aanduiding voor inhoud 2"/>
          <p:cNvSpPr>
            <a:spLocks noGrp="1"/>
          </p:cNvSpPr>
          <p:nvPr>
            <p:ph idx="1"/>
          </p:nvPr>
        </p:nvSpPr>
        <p:spPr>
          <a:xfrm>
            <a:off x="1991544" y="2060849"/>
            <a:ext cx="8229600" cy="4525963"/>
          </a:xfrm>
        </p:spPr>
        <p:txBody>
          <a:bodyPr>
            <a:normAutofit/>
          </a:bodyPr>
          <a:lstStyle/>
          <a:p>
            <a:pPr algn="ctr"/>
            <a:r>
              <a:rPr lang="nl-NL" dirty="0"/>
              <a:t>Alles is oorzakelijk bepaald </a:t>
            </a:r>
          </a:p>
          <a:p>
            <a:pPr algn="ctr">
              <a:buNone/>
            </a:pPr>
            <a:r>
              <a:rPr lang="nl-NL" dirty="0"/>
              <a:t>&gt;&gt;&gt; </a:t>
            </a:r>
            <a:r>
              <a:rPr lang="nl-NL" b="1" dirty="0"/>
              <a:t>toch vrije wil</a:t>
            </a:r>
          </a:p>
          <a:p>
            <a:pPr>
              <a:buNone/>
            </a:pPr>
            <a:endParaRPr lang="nl-NL" b="1" dirty="0"/>
          </a:p>
          <a:p>
            <a:pPr algn="ctr"/>
            <a:r>
              <a:rPr lang="nl-NL" dirty="0"/>
              <a:t>Filosofie: </a:t>
            </a:r>
            <a:r>
              <a:rPr lang="nl-NL" dirty="0" err="1"/>
              <a:t>Epictetus</a:t>
            </a:r>
            <a:r>
              <a:rPr lang="nl-NL" dirty="0"/>
              <a:t>, </a:t>
            </a:r>
            <a:r>
              <a:rPr lang="nl-NL" dirty="0" err="1"/>
              <a:t>Frankl</a:t>
            </a:r>
            <a:r>
              <a:rPr lang="nl-NL" dirty="0"/>
              <a:t>, </a:t>
            </a:r>
            <a:r>
              <a:rPr lang="nl-NL" dirty="0" err="1"/>
              <a:t>Assagioli</a:t>
            </a:r>
            <a:r>
              <a:rPr lang="nl-NL" dirty="0"/>
              <a:t>, </a:t>
            </a:r>
            <a:r>
              <a:rPr lang="nl-NL" dirty="0" err="1">
                <a:hlinkClick r:id="rId3">
                  <a:extLst>
                    <a:ext uri="{A12FA001-AC4F-418D-AE19-62706E023703}">
                      <ahyp:hlinkClr xmlns:ahyp="http://schemas.microsoft.com/office/drawing/2018/hyperlinkcolor" val="tx"/>
                    </a:ext>
                  </a:extLst>
                </a:hlinkClick>
              </a:rPr>
              <a:t>Denett</a:t>
            </a:r>
            <a:endParaRPr lang="nl-NL" dirty="0"/>
          </a:p>
          <a:p>
            <a:pPr algn="ctr"/>
            <a:r>
              <a:rPr lang="nl-NL" dirty="0"/>
              <a:t>Wetenschap: Heisenberg</a:t>
            </a:r>
          </a:p>
          <a:p>
            <a:pPr algn="ctr"/>
            <a:r>
              <a:rPr lang="nl-NL" dirty="0"/>
              <a:t>Religie: Hindoeïsme en Boeddhisme</a:t>
            </a:r>
          </a:p>
          <a:p>
            <a:endParaRPr lang="nl-NL" dirty="0"/>
          </a:p>
          <a:p>
            <a:pPr>
              <a:buNone/>
            </a:pPr>
            <a:r>
              <a:rPr lang="nl-NL" dirty="0"/>
              <a:t>    </a:t>
            </a:r>
          </a:p>
        </p:txBody>
      </p:sp>
      <p:pic>
        <p:nvPicPr>
          <p:cNvPr id="8" name="Picture 2"/>
          <p:cNvPicPr>
            <a:picLocks noChangeAspect="1" noChangeArrowheads="1"/>
          </p:cNvPicPr>
          <p:nvPr/>
        </p:nvPicPr>
        <p:blipFill>
          <a:blip r:embed="rId4" cstate="print"/>
          <a:stretch>
            <a:fillRect/>
          </a:stretch>
        </p:blipFill>
        <p:spPr bwMode="auto">
          <a:xfrm>
            <a:off x="5087888" y="4941168"/>
            <a:ext cx="1872208" cy="1281742"/>
          </a:xfrm>
          <a:prstGeom prst="rect">
            <a:avLst/>
          </a:prstGeom>
          <a:noFill/>
          <a:ln w="9525">
            <a:noFill/>
            <a:miter lim="800000"/>
            <a:headEnd/>
            <a:tailEnd/>
          </a:ln>
        </p:spPr>
      </p:pic>
    </p:spTree>
    <p:extLst>
      <p:ext uri="{BB962C8B-B14F-4D97-AF65-F5344CB8AC3E}">
        <p14:creationId xmlns:p14="http://schemas.microsoft.com/office/powerpoint/2010/main" val="159170047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0"/>
            <a:ext cx="8229600" cy="1412776"/>
          </a:xfrm>
        </p:spPr>
        <p:txBody>
          <a:bodyPr>
            <a:normAutofit/>
          </a:bodyPr>
          <a:lstStyle/>
          <a:p>
            <a:r>
              <a:rPr lang="nl-NL" sz="3600" dirty="0"/>
              <a:t>                  </a:t>
            </a:r>
            <a:r>
              <a:rPr lang="nl-NL" sz="3600" dirty="0" err="1"/>
              <a:t>WilPUZZEL</a:t>
            </a:r>
            <a:endParaRPr lang="nl-NL" sz="3600" dirty="0"/>
          </a:p>
        </p:txBody>
      </p:sp>
      <p:sp>
        <p:nvSpPr>
          <p:cNvPr id="3" name="Tijdelijke aanduiding voor inhoud 2"/>
          <p:cNvSpPr>
            <a:spLocks noGrp="1"/>
          </p:cNvSpPr>
          <p:nvPr>
            <p:ph idx="1"/>
          </p:nvPr>
        </p:nvSpPr>
        <p:spPr>
          <a:xfrm>
            <a:off x="1798818" y="1556792"/>
            <a:ext cx="8503920" cy="4572000"/>
          </a:xfrm>
        </p:spPr>
        <p:txBody>
          <a:bodyPr>
            <a:normAutofit/>
          </a:bodyPr>
          <a:lstStyle/>
          <a:p>
            <a:pPr algn="ctr"/>
            <a:r>
              <a:rPr lang="nl-NL" dirty="0"/>
              <a:t>Integrale Visie op de Wil</a:t>
            </a:r>
          </a:p>
          <a:p>
            <a:pPr algn="ctr"/>
            <a:r>
              <a:rPr lang="nl-NL" dirty="0"/>
              <a:t>Westerse psychologie: Freud, Jung, Maslow, </a:t>
            </a:r>
            <a:r>
              <a:rPr lang="nl-NL" dirty="0" err="1"/>
              <a:t>Yalom</a:t>
            </a:r>
            <a:r>
              <a:rPr lang="nl-NL" dirty="0"/>
              <a:t>, Rupert</a:t>
            </a:r>
          </a:p>
          <a:p>
            <a:pPr>
              <a:buNone/>
            </a:pPr>
            <a:r>
              <a:rPr lang="nl-NL" i="1" dirty="0"/>
              <a:t>     </a:t>
            </a:r>
            <a:endParaRPr lang="nl-NL" dirty="0"/>
          </a:p>
          <a:p>
            <a:pPr>
              <a:buNone/>
            </a:pPr>
            <a:r>
              <a:rPr lang="nl-NL" dirty="0"/>
              <a:t> </a:t>
            </a:r>
          </a:p>
          <a:p>
            <a:pPr>
              <a:buNone/>
            </a:pPr>
            <a:endParaRPr lang="nl-NL" dirty="0"/>
          </a:p>
        </p:txBody>
      </p:sp>
      <p:pic>
        <p:nvPicPr>
          <p:cNvPr id="358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9539" y="5103840"/>
            <a:ext cx="1712224"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3057" y="2546648"/>
            <a:ext cx="1145188"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hoek 3"/>
          <p:cNvSpPr/>
          <p:nvPr/>
        </p:nvSpPr>
        <p:spPr>
          <a:xfrm>
            <a:off x="1480589" y="4309428"/>
            <a:ext cx="8503920" cy="1046440"/>
          </a:xfrm>
          <a:prstGeom prst="rect">
            <a:avLst/>
          </a:prstGeom>
        </p:spPr>
        <p:txBody>
          <a:bodyPr wrap="square">
            <a:spAutoFit/>
          </a:bodyPr>
          <a:lstStyle/>
          <a:p>
            <a:pPr marL="285750" indent="-285750" algn="ctr">
              <a:buFont typeface="Arial" panose="020B0604020202020204" pitchFamily="34" charset="0"/>
              <a:buChar char="•"/>
            </a:pPr>
            <a:r>
              <a:rPr lang="nl-NL" sz="2000" dirty="0">
                <a:latin typeface="+mn-lt"/>
              </a:rPr>
              <a:t>Oosterse filosofie: </a:t>
            </a:r>
            <a:r>
              <a:rPr lang="nl-NL" sz="2000" dirty="0" err="1">
                <a:latin typeface="+mn-lt"/>
              </a:rPr>
              <a:t>Boeddisme</a:t>
            </a:r>
            <a:r>
              <a:rPr lang="nl-NL" sz="2000" dirty="0">
                <a:latin typeface="+mn-lt"/>
              </a:rPr>
              <a:t>, Yoga-traditie, Veda’s, Chakraleer</a:t>
            </a:r>
          </a:p>
          <a:p>
            <a:endParaRPr lang="nl-NL" sz="2400" dirty="0">
              <a:solidFill>
                <a:schemeClr val="tx1">
                  <a:lumMod val="50000"/>
                  <a:lumOff val="50000"/>
                </a:schemeClr>
              </a:solidFill>
              <a:latin typeface="+mj-lt"/>
            </a:endParaRPr>
          </a:p>
          <a:p>
            <a:endParaRPr lang="en-US" dirty="0"/>
          </a:p>
        </p:txBody>
      </p:sp>
    </p:spTree>
    <p:extLst>
      <p:ext uri="{BB962C8B-B14F-4D97-AF65-F5344CB8AC3E}">
        <p14:creationId xmlns:p14="http://schemas.microsoft.com/office/powerpoint/2010/main" val="224679339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3600" dirty="0"/>
              <a:t>WEBINARS</a:t>
            </a:r>
          </a:p>
        </p:txBody>
      </p:sp>
      <p:sp>
        <p:nvSpPr>
          <p:cNvPr id="3" name="Tijdelijke aanduiding voor inhoud 2"/>
          <p:cNvSpPr>
            <a:spLocks noGrp="1"/>
          </p:cNvSpPr>
          <p:nvPr>
            <p:ph idx="1"/>
          </p:nvPr>
        </p:nvSpPr>
        <p:spPr>
          <a:xfrm>
            <a:off x="1173019" y="1952073"/>
            <a:ext cx="9559636" cy="4572000"/>
          </a:xfrm>
        </p:spPr>
        <p:txBody>
          <a:bodyPr>
            <a:normAutofit fontScale="92500" lnSpcReduction="20000"/>
          </a:bodyPr>
          <a:lstStyle/>
          <a:p>
            <a:r>
              <a:rPr lang="nl-NL" i="1" dirty="0"/>
              <a:t>1) </a:t>
            </a:r>
            <a:r>
              <a:rPr lang="nl-NL" i="1" dirty="0">
                <a:solidFill>
                  <a:srgbClr val="B5CF31"/>
                </a:solidFill>
              </a:rPr>
              <a:t>Zo Vrij Als Ik Wil? My Way or </a:t>
            </a:r>
            <a:r>
              <a:rPr lang="nl-NL" i="1" dirty="0" err="1">
                <a:solidFill>
                  <a:srgbClr val="B5CF31"/>
                </a:solidFill>
              </a:rPr>
              <a:t>the</a:t>
            </a:r>
            <a:r>
              <a:rPr lang="nl-NL" i="1" dirty="0">
                <a:solidFill>
                  <a:srgbClr val="B5CF31"/>
                </a:solidFill>
              </a:rPr>
              <a:t> High Way</a:t>
            </a:r>
          </a:p>
          <a:p>
            <a:pPr marL="274637" lvl="1" indent="0">
              <a:buNone/>
            </a:pPr>
            <a:r>
              <a:rPr lang="nl-NL" i="1" dirty="0"/>
              <a:t>    De metafoor van de Snelweg en het Autonome Pad</a:t>
            </a:r>
          </a:p>
          <a:p>
            <a:pPr marL="274637" lvl="1" indent="0">
              <a:buNone/>
            </a:pPr>
            <a:r>
              <a:rPr lang="nl-NL" i="1" dirty="0"/>
              <a:t>    De Wil in vogelvlucht	</a:t>
            </a:r>
          </a:p>
          <a:p>
            <a:pPr marL="274637" lvl="1" indent="0">
              <a:buNone/>
            </a:pPr>
            <a:endParaRPr lang="nl-NL" i="1" dirty="0"/>
          </a:p>
          <a:p>
            <a:r>
              <a:rPr lang="nl-NL" i="1" dirty="0"/>
              <a:t>2) </a:t>
            </a:r>
            <a:r>
              <a:rPr lang="nl-NL" i="1" dirty="0">
                <a:solidFill>
                  <a:srgbClr val="0070C0"/>
                </a:solidFill>
              </a:rPr>
              <a:t>De Traumatisering van de Wil  </a:t>
            </a:r>
          </a:p>
          <a:p>
            <a:pPr marL="274637" lvl="1" indent="0">
              <a:buNone/>
            </a:pPr>
            <a:r>
              <a:rPr lang="nl-NL" i="1" dirty="0"/>
              <a:t>    De trauma Olifant in de kamer uitgediept</a:t>
            </a:r>
          </a:p>
          <a:p>
            <a:pPr marL="274637" lvl="1" indent="0">
              <a:buNone/>
            </a:pPr>
            <a:r>
              <a:rPr lang="nl-NL" i="1" dirty="0"/>
              <a:t>    Ontworteling van de Wil     </a:t>
            </a:r>
          </a:p>
          <a:p>
            <a:pPr marL="0" indent="0">
              <a:buNone/>
            </a:pPr>
            <a:endParaRPr lang="nl-NL" i="1" dirty="0"/>
          </a:p>
          <a:p>
            <a:r>
              <a:rPr lang="nl-NL" i="1" dirty="0"/>
              <a:t>3) </a:t>
            </a:r>
            <a:r>
              <a:rPr lang="nl-NL" i="1" dirty="0">
                <a:solidFill>
                  <a:schemeClr val="accent1">
                    <a:lumMod val="75000"/>
                  </a:schemeClr>
                </a:solidFill>
              </a:rPr>
              <a:t>De Bevrijding van de Wil</a:t>
            </a:r>
          </a:p>
          <a:p>
            <a:pPr marL="274637" lvl="1" indent="0">
              <a:buNone/>
            </a:pPr>
            <a:r>
              <a:rPr lang="nl-NL" i="1" dirty="0"/>
              <a:t>   Nadere analyse van de Ontwortelde Wil</a:t>
            </a:r>
          </a:p>
          <a:p>
            <a:pPr marL="274637" lvl="1" indent="0">
              <a:buNone/>
            </a:pPr>
            <a:r>
              <a:rPr lang="nl-NL" i="1" dirty="0"/>
              <a:t>   Tips en handvatten voor de Bevrijding van de Wil</a:t>
            </a:r>
          </a:p>
          <a:p>
            <a:pPr marL="274637" lvl="1" indent="0">
              <a:buNone/>
            </a:pPr>
            <a:endParaRPr lang="nl-NL" i="1" dirty="0"/>
          </a:p>
          <a:p>
            <a:r>
              <a:rPr lang="nl-NL" i="1" dirty="0"/>
              <a:t>4) </a:t>
            </a:r>
            <a:r>
              <a:rPr lang="nl-NL" i="1" dirty="0">
                <a:solidFill>
                  <a:srgbClr val="92D050"/>
                </a:solidFill>
              </a:rPr>
              <a:t>De Bezieling van de Wil</a:t>
            </a:r>
          </a:p>
          <a:p>
            <a:pPr marL="274637" lvl="1" indent="0">
              <a:buNone/>
            </a:pPr>
            <a:r>
              <a:rPr lang="nl-NL" i="1" dirty="0"/>
              <a:t>   De Wil na haar bevrijding</a:t>
            </a:r>
          </a:p>
          <a:p>
            <a:pPr marL="274637" lvl="1" indent="0">
              <a:buNone/>
            </a:pPr>
            <a:r>
              <a:rPr lang="nl-NL" i="1" dirty="0"/>
              <a:t>   Scheppende Wil &amp; Accepterende Wil	</a:t>
            </a:r>
          </a:p>
          <a:p>
            <a:endParaRPr lang="nl-NL" i="1" dirty="0"/>
          </a:p>
        </p:txBody>
      </p:sp>
      <p:pic>
        <p:nvPicPr>
          <p:cNvPr id="5" name="Afbeelding 4" descr="Afbeelding met tekst&#10;&#10;Automatisch gegenereerde beschrijving">
            <a:extLst>
              <a:ext uri="{FF2B5EF4-FFF2-40B4-BE49-F238E27FC236}">
                <a16:creationId xmlns:a16="http://schemas.microsoft.com/office/drawing/2014/main" id="{574AFE2D-35DE-48EC-AC1D-B4027230D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570" y="3429000"/>
            <a:ext cx="3696101" cy="2079057"/>
          </a:xfrm>
          <a:prstGeom prst="rect">
            <a:avLst/>
          </a:prstGeom>
        </p:spPr>
      </p:pic>
    </p:spTree>
    <p:extLst>
      <p:ext uri="{BB962C8B-B14F-4D97-AF65-F5344CB8AC3E}">
        <p14:creationId xmlns:p14="http://schemas.microsoft.com/office/powerpoint/2010/main" val="334059322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7683" y="2444317"/>
            <a:ext cx="10363200" cy="1609725"/>
          </a:xfrm>
        </p:spPr>
        <p:txBody>
          <a:bodyPr>
            <a:noAutofit/>
          </a:bodyPr>
          <a:lstStyle/>
          <a:p>
            <a:r>
              <a:rPr lang="nl-NL" sz="3600" dirty="0">
                <a:effectLst/>
              </a:rPr>
              <a:t>Jij bent wat je diepe, bezielende wens is.</a:t>
            </a:r>
            <a:br>
              <a:rPr lang="nl-NL" sz="3600" dirty="0">
                <a:effectLst/>
              </a:rPr>
            </a:br>
            <a:r>
              <a:rPr lang="nl-NL" sz="3600" dirty="0">
                <a:effectLst/>
              </a:rPr>
              <a:t>Zoals je wens is, zal je wil zijn.</a:t>
            </a:r>
            <a:br>
              <a:rPr lang="nl-NL" sz="3600" dirty="0">
                <a:effectLst/>
              </a:rPr>
            </a:br>
            <a:r>
              <a:rPr lang="nl-NL" sz="3600" dirty="0">
                <a:effectLst/>
              </a:rPr>
              <a:t>Zoals je wil is, zullen je daden zijn.</a:t>
            </a:r>
            <a:br>
              <a:rPr lang="nl-NL" sz="3600" dirty="0">
                <a:effectLst/>
              </a:rPr>
            </a:br>
            <a:r>
              <a:rPr lang="nl-NL" sz="3600" dirty="0">
                <a:effectLst/>
              </a:rPr>
              <a:t>Zoals daden zijn, zal je lot zijn. </a:t>
            </a:r>
            <a:br>
              <a:rPr lang="nl-NL" sz="3600" dirty="0">
                <a:effectLst/>
              </a:rPr>
            </a:br>
            <a:br>
              <a:rPr lang="nl-NL" sz="3600" dirty="0">
                <a:effectLst/>
              </a:rPr>
            </a:br>
            <a:r>
              <a:rPr lang="nl-NL" sz="3600" dirty="0"/>
              <a:t>    </a:t>
            </a:r>
            <a:r>
              <a:rPr lang="nl-NL" sz="3600" dirty="0">
                <a:effectLst/>
              </a:rPr>
              <a:t>(BRIHANDARANYKA </a:t>
            </a:r>
            <a:r>
              <a:rPr lang="nl-NL" sz="3600" dirty="0" err="1">
                <a:effectLst/>
              </a:rPr>
              <a:t>Upanishad</a:t>
            </a:r>
            <a:r>
              <a:rPr lang="nl-NL" sz="3600" dirty="0">
                <a:effectLst/>
              </a:rPr>
              <a:t>)</a:t>
            </a:r>
            <a:br>
              <a:rPr lang="nl-NL" sz="3600" dirty="0">
                <a:effectLst/>
              </a:rPr>
            </a:br>
            <a:endParaRPr lang="nl-NL" sz="3600" dirty="0"/>
          </a:p>
        </p:txBody>
      </p:sp>
    </p:spTree>
    <p:extLst>
      <p:ext uri="{BB962C8B-B14F-4D97-AF65-F5344CB8AC3E}">
        <p14:creationId xmlns:p14="http://schemas.microsoft.com/office/powerpoint/2010/main" val="3801093921"/>
      </p:ext>
    </p:extLst>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3600" dirty="0"/>
              <a:t>MEER VAN DIT?</a:t>
            </a:r>
          </a:p>
        </p:txBody>
      </p:sp>
      <p:sp>
        <p:nvSpPr>
          <p:cNvPr id="3" name="Tijdelijke aanduiding voor inhoud 2"/>
          <p:cNvSpPr>
            <a:spLocks noGrp="1"/>
          </p:cNvSpPr>
          <p:nvPr>
            <p:ph idx="1"/>
          </p:nvPr>
        </p:nvSpPr>
        <p:spPr>
          <a:xfrm>
            <a:off x="1173019" y="1952073"/>
            <a:ext cx="9559636" cy="4572000"/>
          </a:xfrm>
        </p:spPr>
        <p:txBody>
          <a:bodyPr>
            <a:normAutofit/>
          </a:bodyPr>
          <a:lstStyle/>
          <a:p>
            <a:pPr marL="0" indent="0">
              <a:buNone/>
            </a:pPr>
            <a:endParaRPr lang="nl-NL" i="1" dirty="0">
              <a:hlinkClick r:id="rId3"/>
            </a:endParaRPr>
          </a:p>
          <a:p>
            <a:pPr marL="0" indent="0">
              <a:buNone/>
            </a:pPr>
            <a:r>
              <a:rPr lang="nl-NL" i="1" dirty="0">
                <a:hlinkClick r:id="rId3"/>
              </a:rPr>
              <a:t>www.zovrijalsikwil.com</a:t>
            </a:r>
            <a:endParaRPr lang="nl-NL" i="1" dirty="0"/>
          </a:p>
          <a:p>
            <a:pPr marL="0" indent="0">
              <a:buNone/>
            </a:pPr>
            <a:endParaRPr lang="nl-NL" i="1" dirty="0"/>
          </a:p>
          <a:p>
            <a:pPr marL="0" indent="0">
              <a:buNone/>
            </a:pPr>
            <a:r>
              <a:rPr lang="nl-NL" i="1" dirty="0"/>
              <a:t>Boek</a:t>
            </a:r>
          </a:p>
          <a:p>
            <a:pPr marL="0" indent="0">
              <a:buNone/>
            </a:pPr>
            <a:endParaRPr lang="nl-NL" i="1" dirty="0"/>
          </a:p>
          <a:p>
            <a:pPr marL="0" indent="0">
              <a:buNone/>
            </a:pPr>
            <a:r>
              <a:rPr lang="nl-NL" i="1" dirty="0"/>
              <a:t>Programma’s</a:t>
            </a:r>
          </a:p>
          <a:p>
            <a:pPr marL="0" indent="0">
              <a:buNone/>
            </a:pPr>
            <a:endParaRPr lang="nl-NL" i="1" dirty="0"/>
          </a:p>
          <a:p>
            <a:pPr marL="0" indent="0">
              <a:buNone/>
            </a:pPr>
            <a:r>
              <a:rPr lang="nl-NL" i="1" dirty="0"/>
              <a:t>Blogs </a:t>
            </a:r>
          </a:p>
        </p:txBody>
      </p:sp>
      <p:pic>
        <p:nvPicPr>
          <p:cNvPr id="6" name="Afbeelding 5">
            <a:extLst>
              <a:ext uri="{FF2B5EF4-FFF2-40B4-BE49-F238E27FC236}">
                <a16:creationId xmlns:a16="http://schemas.microsoft.com/office/drawing/2014/main" id="{5B92C6EC-C960-4393-945D-599B0C932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2396" y="2876934"/>
            <a:ext cx="5091764" cy="2864117"/>
          </a:xfrm>
          <a:prstGeom prst="rect">
            <a:avLst/>
          </a:prstGeom>
        </p:spPr>
      </p:pic>
    </p:spTree>
    <p:extLst>
      <p:ext uri="{BB962C8B-B14F-4D97-AF65-F5344CB8AC3E}">
        <p14:creationId xmlns:p14="http://schemas.microsoft.com/office/powerpoint/2010/main" val="3840140125"/>
      </p:ext>
    </p:extLst>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A494A-95B7-4CC2-B852-379841CF94E7}"/>
              </a:ext>
            </a:extLst>
          </p:cNvPr>
          <p:cNvSpPr>
            <a:spLocks noGrp="1"/>
          </p:cNvSpPr>
          <p:nvPr>
            <p:ph type="title"/>
          </p:nvPr>
        </p:nvSpPr>
        <p:spPr>
          <a:xfrm>
            <a:off x="3028273" y="4349973"/>
            <a:ext cx="6156790" cy="1609344"/>
          </a:xfrm>
        </p:spPr>
        <p:txBody>
          <a:bodyPr anchor="ctr">
            <a:normAutofit/>
          </a:bodyPr>
          <a:lstStyle/>
          <a:p>
            <a:pPr algn="ctr" fontAlgn="auto">
              <a:spcAft>
                <a:spcPts val="0"/>
              </a:spcAft>
              <a:defRPr/>
            </a:pPr>
            <a:r>
              <a:rPr lang="nl-NL" dirty="0"/>
              <a:t>Zo Vrij </a:t>
            </a:r>
            <a:r>
              <a:rPr lang="nl-NL" dirty="0" err="1"/>
              <a:t>AlS</a:t>
            </a:r>
            <a:r>
              <a:rPr lang="nl-NL" dirty="0"/>
              <a:t> IK WIL?</a:t>
            </a:r>
          </a:p>
        </p:txBody>
      </p:sp>
      <p:sp>
        <p:nvSpPr>
          <p:cNvPr id="3" name="Tijdelijke aanduiding voor inhoud 2">
            <a:extLst>
              <a:ext uri="{FF2B5EF4-FFF2-40B4-BE49-F238E27FC236}">
                <a16:creationId xmlns:a16="http://schemas.microsoft.com/office/drawing/2014/main" id="{6C92A39A-FD8D-450C-8B1D-71D9C2A8FEC8}"/>
              </a:ext>
            </a:extLst>
          </p:cNvPr>
          <p:cNvSpPr>
            <a:spLocks noGrp="1"/>
          </p:cNvSpPr>
          <p:nvPr>
            <p:ph idx="1"/>
          </p:nvPr>
        </p:nvSpPr>
        <p:spPr>
          <a:xfrm>
            <a:off x="4244339" y="4842455"/>
            <a:ext cx="3703321" cy="1609345"/>
          </a:xfrm>
        </p:spPr>
        <p:txBody>
          <a:bodyPr rtlCol="0" anchor="ctr">
            <a:normAutofit/>
          </a:bodyPr>
          <a:lstStyle/>
          <a:p>
            <a:pPr marL="0" indent="0" fontAlgn="auto">
              <a:spcAft>
                <a:spcPts val="0"/>
              </a:spcAft>
              <a:buClr>
                <a:schemeClr val="accent1">
                  <a:lumMod val="75000"/>
                </a:schemeClr>
              </a:buClr>
              <a:buNone/>
              <a:defRPr/>
            </a:pPr>
            <a:endParaRPr lang="nl-NL" sz="1400" i="1" dirty="0"/>
          </a:p>
          <a:p>
            <a:pPr marL="0" indent="0" algn="ctr" fontAlgn="auto">
              <a:spcAft>
                <a:spcPts val="0"/>
              </a:spcAft>
              <a:buClr>
                <a:schemeClr val="accent1">
                  <a:lumMod val="75000"/>
                </a:schemeClr>
              </a:buClr>
              <a:buFont typeface="Wingdings" panose="05000000000000000000" pitchFamily="2" charset="2"/>
              <a:buNone/>
              <a:defRPr/>
            </a:pPr>
            <a:r>
              <a:rPr lang="nl-NL" i="1" dirty="0"/>
              <a:t>“MY  WAY OR  THE HIGHWAY”</a:t>
            </a:r>
          </a:p>
          <a:p>
            <a:pPr marL="0" indent="0" algn="ctr" fontAlgn="auto">
              <a:spcAft>
                <a:spcPts val="0"/>
              </a:spcAft>
              <a:buClr>
                <a:schemeClr val="accent1">
                  <a:lumMod val="75000"/>
                </a:schemeClr>
              </a:buClr>
              <a:buFont typeface="Wingdings" panose="05000000000000000000" pitchFamily="2" charset="2"/>
              <a:buNone/>
              <a:defRPr/>
            </a:pPr>
            <a:r>
              <a:rPr lang="nl-NL" sz="1100" dirty="0"/>
              <a:t>21 december 2021</a:t>
            </a:r>
          </a:p>
        </p:txBody>
      </p:sp>
      <p:pic>
        <p:nvPicPr>
          <p:cNvPr id="6" name="Afbeelding 5" descr="Afbeelding met gras, buiten, veld, plant&#10;&#10;Automatisch gegenereerde beschrijving">
            <a:extLst>
              <a:ext uri="{FF2B5EF4-FFF2-40B4-BE49-F238E27FC236}">
                <a16:creationId xmlns:a16="http://schemas.microsoft.com/office/drawing/2014/main" id="{AB6C96B4-5DF7-4D49-88FA-9DA782BEB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321" y="1355027"/>
            <a:ext cx="5105164" cy="2073973"/>
          </a:xfrm>
          <a:prstGeom prst="rect">
            <a:avLst/>
          </a:prstGeom>
        </p:spPr>
      </p:pic>
    </p:spTree>
    <p:extLst>
      <p:ext uri="{BB962C8B-B14F-4D97-AF65-F5344CB8AC3E}">
        <p14:creationId xmlns:p14="http://schemas.microsoft.com/office/powerpoint/2010/main" val="454241448"/>
      </p:ext>
    </p:extLst>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A494A-95B7-4CC2-B852-379841CF94E7}"/>
              </a:ext>
            </a:extLst>
          </p:cNvPr>
          <p:cNvSpPr>
            <a:spLocks noGrp="1"/>
          </p:cNvSpPr>
          <p:nvPr>
            <p:ph type="title"/>
          </p:nvPr>
        </p:nvSpPr>
        <p:spPr>
          <a:xfrm>
            <a:off x="914400" y="484632"/>
            <a:ext cx="10363200" cy="1609344"/>
          </a:xfrm>
        </p:spPr>
        <p:txBody>
          <a:bodyPr/>
          <a:lstStyle/>
          <a:p>
            <a:pPr algn="ctr" fontAlgn="auto">
              <a:spcAft>
                <a:spcPts val="0"/>
              </a:spcAft>
              <a:defRPr/>
            </a:pPr>
            <a:r>
              <a:rPr lang="nl-NL" sz="4800" dirty="0"/>
              <a:t>METAFOOR</a:t>
            </a:r>
          </a:p>
        </p:txBody>
      </p:sp>
      <p:sp>
        <p:nvSpPr>
          <p:cNvPr id="3" name="Tijdelijke aanduiding voor inhoud 2">
            <a:extLst>
              <a:ext uri="{FF2B5EF4-FFF2-40B4-BE49-F238E27FC236}">
                <a16:creationId xmlns:a16="http://schemas.microsoft.com/office/drawing/2014/main" id="{6C92A39A-FD8D-450C-8B1D-71D9C2A8FEC8}"/>
              </a:ext>
            </a:extLst>
          </p:cNvPr>
          <p:cNvSpPr>
            <a:spLocks noGrp="1"/>
          </p:cNvSpPr>
          <p:nvPr>
            <p:ph idx="1"/>
          </p:nvPr>
        </p:nvSpPr>
        <p:spPr>
          <a:xfrm>
            <a:off x="2063750" y="1557338"/>
            <a:ext cx="7642225" cy="4525962"/>
          </a:xfrm>
        </p:spPr>
        <p:txBody>
          <a:bodyPr rtlCol="0">
            <a:normAutofit/>
          </a:bodyPr>
          <a:lstStyle/>
          <a:p>
            <a:pPr marL="182880" indent="-182880" fontAlgn="auto">
              <a:spcAft>
                <a:spcPts val="0"/>
              </a:spcAft>
              <a:buClr>
                <a:schemeClr val="accent1">
                  <a:lumMod val="75000"/>
                </a:schemeClr>
              </a:buClr>
              <a:defRPr/>
            </a:pPr>
            <a:endParaRPr lang="nl-NL" i="1" dirty="0"/>
          </a:p>
          <a:p>
            <a:pPr marL="0" indent="0" algn="ctr" fontAlgn="auto">
              <a:spcAft>
                <a:spcPts val="0"/>
              </a:spcAft>
              <a:buClr>
                <a:schemeClr val="accent1">
                  <a:lumMod val="75000"/>
                </a:schemeClr>
              </a:buClr>
              <a:buFont typeface="Wingdings" panose="05000000000000000000" pitchFamily="2" charset="2"/>
              <a:buNone/>
              <a:defRPr/>
            </a:pPr>
            <a:endParaRPr lang="nl-NL" sz="2800" i="1" dirty="0"/>
          </a:p>
          <a:p>
            <a:pPr marL="0" indent="0" algn="ctr" fontAlgn="auto">
              <a:spcAft>
                <a:spcPts val="0"/>
              </a:spcAft>
              <a:buClr>
                <a:schemeClr val="accent1">
                  <a:lumMod val="75000"/>
                </a:schemeClr>
              </a:buClr>
              <a:buFont typeface="Wingdings" panose="05000000000000000000" pitchFamily="2" charset="2"/>
              <a:buNone/>
              <a:defRPr/>
            </a:pPr>
            <a:endParaRPr lang="nl-NL" sz="2800" dirty="0"/>
          </a:p>
        </p:txBody>
      </p:sp>
      <p:pic>
        <p:nvPicPr>
          <p:cNvPr id="5" name="Afbeelding 4" descr="Afbeelding met gras, buiten, plant&#10;&#10;Automatisch gegenereerde beschrijving">
            <a:extLst>
              <a:ext uri="{FF2B5EF4-FFF2-40B4-BE49-F238E27FC236}">
                <a16:creationId xmlns:a16="http://schemas.microsoft.com/office/drawing/2014/main" id="{DA192A41-FC11-49FA-BE7D-6B2467DA7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198" y="2492913"/>
            <a:ext cx="4547368" cy="2759210"/>
          </a:xfrm>
          <a:prstGeom prst="rect">
            <a:avLst/>
          </a:prstGeom>
        </p:spPr>
      </p:pic>
      <p:pic>
        <p:nvPicPr>
          <p:cNvPr id="1026" name="Picture 2" descr="Tankstations langs snelwegen sluiten door coronacrisis - PITANE.BLUE">
            <a:extLst>
              <a:ext uri="{FF2B5EF4-FFF2-40B4-BE49-F238E27FC236}">
                <a16:creationId xmlns:a16="http://schemas.microsoft.com/office/drawing/2014/main" id="{728C4561-252F-4BDB-8C9B-E895F15E57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493158"/>
            <a:ext cx="4427142" cy="2730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973587"/>
      </p:ext>
    </p:extLst>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3578" y="78883"/>
            <a:ext cx="10363200" cy="1609725"/>
          </a:xfrm>
        </p:spPr>
        <p:txBody>
          <a:bodyPr>
            <a:normAutofit/>
          </a:bodyPr>
          <a:lstStyle/>
          <a:p>
            <a:r>
              <a:rPr lang="en-US" sz="3600" dirty="0" err="1"/>
              <a:t>Inleiding</a:t>
            </a:r>
            <a:r>
              <a:rPr lang="en-US" sz="3600" dirty="0"/>
              <a:t> &amp; </a:t>
            </a:r>
            <a:r>
              <a:rPr lang="en-US" sz="3600" dirty="0" err="1"/>
              <a:t>AanLEIDING</a:t>
            </a:r>
            <a:endParaRPr lang="nl-NL" sz="3600" dirty="0"/>
          </a:p>
        </p:txBody>
      </p:sp>
      <p:sp>
        <p:nvSpPr>
          <p:cNvPr id="3" name="Tijdelijke aanduiding voor inhoud 2"/>
          <p:cNvSpPr>
            <a:spLocks noGrp="1"/>
          </p:cNvSpPr>
          <p:nvPr>
            <p:ph idx="1"/>
          </p:nvPr>
        </p:nvSpPr>
        <p:spPr>
          <a:xfrm>
            <a:off x="1715432" y="2093913"/>
            <a:ext cx="8503920" cy="4572000"/>
          </a:xfrm>
        </p:spPr>
        <p:txBody>
          <a:bodyPr>
            <a:normAutofit/>
          </a:bodyPr>
          <a:lstStyle/>
          <a:p>
            <a:r>
              <a:rPr lang="en-US" dirty="0" err="1"/>
              <a:t>Omstandigheden</a:t>
            </a:r>
            <a:r>
              <a:rPr lang="en-US" dirty="0"/>
              <a:t> &lt;&gt; </a:t>
            </a:r>
            <a:r>
              <a:rPr lang="en-US" dirty="0" err="1"/>
              <a:t>vrije</a:t>
            </a:r>
            <a:r>
              <a:rPr lang="en-US" dirty="0"/>
              <a:t> </a:t>
            </a:r>
            <a:r>
              <a:rPr lang="en-US" dirty="0" err="1"/>
              <a:t>wil</a:t>
            </a:r>
            <a:endParaRPr lang="nl-NL" dirty="0">
              <a:hlinkClick r:id="rId3" action="ppaction://hlinksldjump"/>
            </a:endParaRPr>
          </a:p>
          <a:p>
            <a:r>
              <a:rPr lang="en-US" dirty="0" err="1"/>
              <a:t>Filosofisch</a:t>
            </a:r>
            <a:r>
              <a:rPr lang="en-US" dirty="0"/>
              <a:t> en </a:t>
            </a:r>
            <a:r>
              <a:rPr lang="en-US" dirty="0" err="1"/>
              <a:t>mefafysisch</a:t>
            </a:r>
            <a:r>
              <a:rPr lang="en-US" dirty="0"/>
              <a:t> </a:t>
            </a:r>
            <a:r>
              <a:rPr lang="en-US" dirty="0" err="1"/>
              <a:t>vraagstuk</a:t>
            </a:r>
            <a:endParaRPr lang="nl-NL" dirty="0">
              <a:hlinkClick r:id="rId3" action="ppaction://hlinksldjump"/>
            </a:endParaRPr>
          </a:p>
          <a:p>
            <a:r>
              <a:rPr lang="en-US" dirty="0"/>
              <a:t>Kern van </a:t>
            </a:r>
            <a:r>
              <a:rPr lang="en-US" dirty="0" err="1"/>
              <a:t>ons</a:t>
            </a:r>
            <a:r>
              <a:rPr lang="en-US" dirty="0"/>
              <a:t> </a:t>
            </a:r>
            <a:r>
              <a:rPr lang="en-US" dirty="0" err="1"/>
              <a:t>wezen</a:t>
            </a:r>
            <a:endParaRPr lang="nl-NL" dirty="0">
              <a:hlinkClick r:id="rId3" action="ppaction://hlinksldjump"/>
            </a:endParaRPr>
          </a:p>
          <a:p>
            <a:pPr>
              <a:buNone/>
            </a:pPr>
            <a:endParaRPr lang="nl-NL" dirty="0"/>
          </a:p>
          <a:p>
            <a:pPr>
              <a:buNone/>
            </a:pPr>
            <a:endParaRPr lang="nl-NL" dirty="0"/>
          </a:p>
          <a:p>
            <a:endParaRPr lang="nl-NL" dirty="0"/>
          </a:p>
        </p:txBody>
      </p:sp>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
            <a:off x="318855" y="2022255"/>
            <a:ext cx="1029896" cy="1575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0">
            <a:off x="7903899" y="1745971"/>
            <a:ext cx="1272810" cy="1879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8924" y="4519060"/>
            <a:ext cx="1224136" cy="185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
            <a:off x="10264285" y="1924840"/>
            <a:ext cx="1494284" cy="2390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8164" y="4420450"/>
            <a:ext cx="10858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682" y="4689907"/>
            <a:ext cx="1134793" cy="151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8"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0000">
            <a:off x="7065137" y="4008762"/>
            <a:ext cx="1248274" cy="196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9"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20000">
            <a:off x="2310509" y="4257494"/>
            <a:ext cx="1259401" cy="179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0"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47928" y="3821316"/>
            <a:ext cx="85725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034516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5842"/>
                                        </p:tgtEl>
                                        <p:attrNameLst>
                                          <p:attrName>style.visibility</p:attrName>
                                        </p:attrNameLst>
                                      </p:cBhvr>
                                      <p:to>
                                        <p:strVal val="visible"/>
                                      </p:to>
                                    </p:set>
                                    <p:animEffect transition="in" filter="fade">
                                      <p:cBhvr>
                                        <p:cTn id="15" dur="1000"/>
                                        <p:tgtEl>
                                          <p:spTgt spid="35842"/>
                                        </p:tgtEl>
                                      </p:cBhvr>
                                    </p:animEffect>
                                    <p:anim calcmode="lin" valueType="num">
                                      <p:cBhvr>
                                        <p:cTn id="16" dur="1000" fill="hold"/>
                                        <p:tgtEl>
                                          <p:spTgt spid="35842"/>
                                        </p:tgtEl>
                                        <p:attrNameLst>
                                          <p:attrName>ppt_x</p:attrName>
                                        </p:attrNameLst>
                                      </p:cBhvr>
                                      <p:tavLst>
                                        <p:tav tm="0">
                                          <p:val>
                                            <p:strVal val="#ppt_x"/>
                                          </p:val>
                                        </p:tav>
                                        <p:tav tm="100000">
                                          <p:val>
                                            <p:strVal val="#ppt_x"/>
                                          </p:val>
                                        </p:tav>
                                      </p:tavLst>
                                    </p:anim>
                                    <p:anim calcmode="lin" valueType="num">
                                      <p:cBhvr>
                                        <p:cTn id="17" dur="1000" fill="hold"/>
                                        <p:tgtEl>
                                          <p:spTgt spid="3584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5847"/>
                                        </p:tgtEl>
                                        <p:attrNameLst>
                                          <p:attrName>style.visibility</p:attrName>
                                        </p:attrNameLst>
                                      </p:cBhvr>
                                      <p:to>
                                        <p:strVal val="visible"/>
                                      </p:to>
                                    </p:set>
                                    <p:animEffect transition="in" filter="fade">
                                      <p:cBhvr>
                                        <p:cTn id="22" dur="1000"/>
                                        <p:tgtEl>
                                          <p:spTgt spid="35847"/>
                                        </p:tgtEl>
                                      </p:cBhvr>
                                    </p:animEffect>
                                    <p:anim calcmode="lin" valueType="num">
                                      <p:cBhvr>
                                        <p:cTn id="23" dur="1000" fill="hold"/>
                                        <p:tgtEl>
                                          <p:spTgt spid="35847"/>
                                        </p:tgtEl>
                                        <p:attrNameLst>
                                          <p:attrName>ppt_x</p:attrName>
                                        </p:attrNameLst>
                                      </p:cBhvr>
                                      <p:tavLst>
                                        <p:tav tm="0">
                                          <p:val>
                                            <p:strVal val="#ppt_x"/>
                                          </p:val>
                                        </p:tav>
                                        <p:tav tm="100000">
                                          <p:val>
                                            <p:strVal val="#ppt_x"/>
                                          </p:val>
                                        </p:tav>
                                      </p:tavLst>
                                    </p:anim>
                                    <p:anim calcmode="lin" valueType="num">
                                      <p:cBhvr>
                                        <p:cTn id="24" dur="1000" fill="hold"/>
                                        <p:tgtEl>
                                          <p:spTgt spid="3584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5846"/>
                                        </p:tgtEl>
                                        <p:attrNameLst>
                                          <p:attrName>style.visibility</p:attrName>
                                        </p:attrNameLst>
                                      </p:cBhvr>
                                      <p:to>
                                        <p:strVal val="visible"/>
                                      </p:to>
                                    </p:set>
                                    <p:animEffect transition="in" filter="fade">
                                      <p:cBhvr>
                                        <p:cTn id="29" dur="1000"/>
                                        <p:tgtEl>
                                          <p:spTgt spid="35846"/>
                                        </p:tgtEl>
                                      </p:cBhvr>
                                    </p:animEffect>
                                    <p:anim calcmode="lin" valueType="num">
                                      <p:cBhvr>
                                        <p:cTn id="30" dur="1000" fill="hold"/>
                                        <p:tgtEl>
                                          <p:spTgt spid="35846"/>
                                        </p:tgtEl>
                                        <p:attrNameLst>
                                          <p:attrName>ppt_x</p:attrName>
                                        </p:attrNameLst>
                                      </p:cBhvr>
                                      <p:tavLst>
                                        <p:tav tm="0">
                                          <p:val>
                                            <p:strVal val="#ppt_x"/>
                                          </p:val>
                                        </p:tav>
                                        <p:tav tm="100000">
                                          <p:val>
                                            <p:strVal val="#ppt_x"/>
                                          </p:val>
                                        </p:tav>
                                      </p:tavLst>
                                    </p:anim>
                                    <p:anim calcmode="lin" valueType="num">
                                      <p:cBhvr>
                                        <p:cTn id="31" dur="1000" fill="hold"/>
                                        <p:tgtEl>
                                          <p:spTgt spid="35846"/>
                                        </p:tgtEl>
                                        <p:attrNameLst>
                                          <p:attrName>ppt_y</p:attrName>
                                        </p:attrNameLst>
                                      </p:cBhvr>
                                      <p:tavLst>
                                        <p:tav tm="0">
                                          <p:val>
                                            <p:strVal val="#ppt_y+.1"/>
                                          </p:val>
                                        </p:tav>
                                        <p:tav tm="100000">
                                          <p:val>
                                            <p:strVal val="#ppt_y"/>
                                          </p:val>
                                        </p:tav>
                                      </p:tavLst>
                                    </p:anim>
                                  </p:childTnLst>
                                </p:cTn>
                              </p:par>
                              <p:par>
                                <p:cTn id="32" presetID="1" presetClass="entr" presetSubtype="0" fill="hold" nodeType="withEffect">
                                  <p:stCondLst>
                                    <p:cond delay="0"/>
                                  </p:stCondLst>
                                  <p:childTnLst>
                                    <p:set>
                                      <p:cBhvr>
                                        <p:cTn id="33" dur="1" fill="hold">
                                          <p:stCondLst>
                                            <p:cond delay="0"/>
                                          </p:stCondLst>
                                        </p:cTn>
                                        <p:tgtEl>
                                          <p:spTgt spid="3584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584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584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5845"/>
                                        </p:tgtEl>
                                        <p:attrNameLst>
                                          <p:attrName>style.visibility</p:attrName>
                                        </p:attrNameLst>
                                      </p:cBhvr>
                                      <p:to>
                                        <p:strVal val="visible"/>
                                      </p:to>
                                    </p:set>
                                  </p:childTnLst>
                                </p:cTn>
                              </p:par>
                              <p:par>
                                <p:cTn id="40" presetID="21" presetClass="entr" presetSubtype="1" fill="hold" nodeType="withEffect">
                                  <p:stCondLst>
                                    <p:cond delay="0"/>
                                  </p:stCondLst>
                                  <p:childTnLst>
                                    <p:set>
                                      <p:cBhvr>
                                        <p:cTn id="41" dur="1" fill="hold">
                                          <p:stCondLst>
                                            <p:cond delay="0"/>
                                          </p:stCondLst>
                                        </p:cTn>
                                        <p:tgtEl>
                                          <p:spTgt spid="35848"/>
                                        </p:tgtEl>
                                        <p:attrNameLst>
                                          <p:attrName>style.visibility</p:attrName>
                                        </p:attrNameLst>
                                      </p:cBhvr>
                                      <p:to>
                                        <p:strVal val="visible"/>
                                      </p:to>
                                    </p:set>
                                    <p:animEffect transition="in" filter="wheel(1)">
                                      <p:cBhvr>
                                        <p:cTn id="42" dur="2000"/>
                                        <p:tgtEl>
                                          <p:spTgt spid="35848"/>
                                        </p:tgtEl>
                                      </p:cBhvr>
                                    </p:animEffect>
                                  </p:childTnLst>
                                </p:cTn>
                              </p:par>
                              <p:par>
                                <p:cTn id="43" presetID="2" presetClass="entr" presetSubtype="4" fill="hold" nodeType="withEffect">
                                  <p:stCondLst>
                                    <p:cond delay="0"/>
                                  </p:stCondLst>
                                  <p:childTnLst>
                                    <p:set>
                                      <p:cBhvr>
                                        <p:cTn id="44" dur="1" fill="hold">
                                          <p:stCondLst>
                                            <p:cond delay="0"/>
                                          </p:stCondLst>
                                        </p:cTn>
                                        <p:tgtEl>
                                          <p:spTgt spid="35850"/>
                                        </p:tgtEl>
                                        <p:attrNameLst>
                                          <p:attrName>style.visibility</p:attrName>
                                        </p:attrNameLst>
                                      </p:cBhvr>
                                      <p:to>
                                        <p:strVal val="visible"/>
                                      </p:to>
                                    </p:set>
                                    <p:anim calcmode="lin" valueType="num">
                                      <p:cBhvr additive="base">
                                        <p:cTn id="45" dur="500" fill="hold"/>
                                        <p:tgtEl>
                                          <p:spTgt spid="35850"/>
                                        </p:tgtEl>
                                        <p:attrNameLst>
                                          <p:attrName>ppt_x</p:attrName>
                                        </p:attrNameLst>
                                      </p:cBhvr>
                                      <p:tavLst>
                                        <p:tav tm="0">
                                          <p:val>
                                            <p:strVal val="#ppt_x"/>
                                          </p:val>
                                        </p:tav>
                                        <p:tav tm="100000">
                                          <p:val>
                                            <p:strVal val="#ppt_x"/>
                                          </p:val>
                                        </p:tav>
                                      </p:tavLst>
                                    </p:anim>
                                    <p:anim calcmode="lin" valueType="num">
                                      <p:cBhvr additive="base">
                                        <p:cTn id="46" dur="500" fill="hold"/>
                                        <p:tgtEl>
                                          <p:spTgt spid="3585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A494A-95B7-4CC2-B852-379841CF94E7}"/>
              </a:ext>
            </a:extLst>
          </p:cNvPr>
          <p:cNvSpPr>
            <a:spLocks noGrp="1"/>
          </p:cNvSpPr>
          <p:nvPr>
            <p:ph type="title"/>
          </p:nvPr>
        </p:nvSpPr>
        <p:spPr>
          <a:xfrm>
            <a:off x="870489" y="73294"/>
            <a:ext cx="10363200" cy="1609344"/>
          </a:xfrm>
        </p:spPr>
        <p:txBody>
          <a:bodyPr>
            <a:normAutofit/>
          </a:bodyPr>
          <a:lstStyle/>
          <a:p>
            <a:pPr algn="ctr" fontAlgn="auto">
              <a:spcAft>
                <a:spcPts val="0"/>
              </a:spcAft>
              <a:defRPr/>
            </a:pPr>
            <a:r>
              <a:rPr lang="nl-NL" sz="3600" dirty="0"/>
              <a:t>MIJN WIL GESCHIEDE?</a:t>
            </a:r>
          </a:p>
        </p:txBody>
      </p:sp>
      <p:sp>
        <p:nvSpPr>
          <p:cNvPr id="3" name="Tijdelijke aanduiding voor inhoud 2">
            <a:extLst>
              <a:ext uri="{FF2B5EF4-FFF2-40B4-BE49-F238E27FC236}">
                <a16:creationId xmlns:a16="http://schemas.microsoft.com/office/drawing/2014/main" id="{6C92A39A-FD8D-450C-8B1D-71D9C2A8FEC8}"/>
              </a:ext>
            </a:extLst>
          </p:cNvPr>
          <p:cNvSpPr>
            <a:spLocks noGrp="1"/>
          </p:cNvSpPr>
          <p:nvPr>
            <p:ph idx="1"/>
          </p:nvPr>
        </p:nvSpPr>
        <p:spPr>
          <a:xfrm>
            <a:off x="4428260" y="4232488"/>
            <a:ext cx="5459017" cy="3522593"/>
          </a:xfrm>
        </p:spPr>
        <p:txBody>
          <a:bodyPr rtlCol="0">
            <a:normAutofit/>
          </a:bodyPr>
          <a:lstStyle/>
          <a:p>
            <a:pPr marL="182880" indent="-182880" fontAlgn="auto">
              <a:spcAft>
                <a:spcPts val="0"/>
              </a:spcAft>
              <a:buClr>
                <a:schemeClr val="accent1">
                  <a:lumMod val="75000"/>
                </a:schemeClr>
              </a:buClr>
              <a:defRPr/>
            </a:pPr>
            <a:endParaRPr lang="nl-NL" i="1" dirty="0"/>
          </a:p>
          <a:p>
            <a:pPr marL="0" indent="0" algn="ctr" fontAlgn="auto">
              <a:spcAft>
                <a:spcPts val="0"/>
              </a:spcAft>
              <a:buClr>
                <a:schemeClr val="accent1">
                  <a:lumMod val="75000"/>
                </a:schemeClr>
              </a:buClr>
              <a:buFont typeface="Wingdings" panose="05000000000000000000" pitchFamily="2" charset="2"/>
              <a:buNone/>
              <a:defRPr/>
            </a:pPr>
            <a:endParaRPr lang="nl-NL" sz="2800" i="1" dirty="0"/>
          </a:p>
          <a:p>
            <a:pPr marL="0" indent="0" algn="ctr" fontAlgn="auto">
              <a:spcAft>
                <a:spcPts val="0"/>
              </a:spcAft>
              <a:buClr>
                <a:schemeClr val="accent1">
                  <a:lumMod val="75000"/>
                </a:schemeClr>
              </a:buClr>
              <a:buFont typeface="Wingdings" panose="05000000000000000000" pitchFamily="2" charset="2"/>
              <a:buNone/>
              <a:defRPr/>
            </a:pPr>
            <a:endParaRPr lang="nl-NL" sz="2800" dirty="0"/>
          </a:p>
        </p:txBody>
      </p:sp>
      <p:pic>
        <p:nvPicPr>
          <p:cNvPr id="1026" name="Picture 2">
            <a:extLst>
              <a:ext uri="{FF2B5EF4-FFF2-40B4-BE49-F238E27FC236}">
                <a16:creationId xmlns:a16="http://schemas.microsoft.com/office/drawing/2014/main" id="{2C59AD4E-DA0E-4BA0-9F74-AB47DD5FC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002" y="2181523"/>
            <a:ext cx="3177812" cy="238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a:extLst>
              <a:ext uri="{FF2B5EF4-FFF2-40B4-BE49-F238E27FC236}">
                <a16:creationId xmlns:a16="http://schemas.microsoft.com/office/drawing/2014/main" id="{47665247-AB62-4700-8F8F-5DB7D95C3FCA}"/>
              </a:ext>
            </a:extLst>
          </p:cNvPr>
          <p:cNvSpPr txBox="1"/>
          <p:nvPr/>
        </p:nvSpPr>
        <p:spPr>
          <a:xfrm>
            <a:off x="796574" y="2911095"/>
            <a:ext cx="1542472" cy="338554"/>
          </a:xfrm>
          <a:prstGeom prst="rect">
            <a:avLst/>
          </a:prstGeom>
          <a:noFill/>
        </p:spPr>
        <p:txBody>
          <a:bodyPr wrap="square" rtlCol="0">
            <a:spAutoFit/>
          </a:bodyPr>
          <a:lstStyle/>
          <a:p>
            <a:r>
              <a:rPr lang="nl-NL" sz="1600" dirty="0"/>
              <a:t>economie</a:t>
            </a:r>
          </a:p>
        </p:txBody>
      </p:sp>
      <p:sp>
        <p:nvSpPr>
          <p:cNvPr id="6" name="Tekstvak 5">
            <a:extLst>
              <a:ext uri="{FF2B5EF4-FFF2-40B4-BE49-F238E27FC236}">
                <a16:creationId xmlns:a16="http://schemas.microsoft.com/office/drawing/2014/main" id="{FD175478-8379-489D-AB69-192BAA4EE0DE}"/>
              </a:ext>
            </a:extLst>
          </p:cNvPr>
          <p:cNvSpPr txBox="1"/>
          <p:nvPr/>
        </p:nvSpPr>
        <p:spPr>
          <a:xfrm>
            <a:off x="942656" y="3525212"/>
            <a:ext cx="1542472" cy="338554"/>
          </a:xfrm>
          <a:prstGeom prst="rect">
            <a:avLst/>
          </a:prstGeom>
          <a:noFill/>
        </p:spPr>
        <p:txBody>
          <a:bodyPr wrap="square" rtlCol="0">
            <a:spAutoFit/>
          </a:bodyPr>
          <a:lstStyle/>
          <a:p>
            <a:r>
              <a:rPr lang="nl-NL" sz="1600" dirty="0"/>
              <a:t>bankier</a:t>
            </a:r>
          </a:p>
        </p:txBody>
      </p:sp>
      <p:sp>
        <p:nvSpPr>
          <p:cNvPr id="5" name="Tekstvak 4">
            <a:extLst>
              <a:ext uri="{FF2B5EF4-FFF2-40B4-BE49-F238E27FC236}">
                <a16:creationId xmlns:a16="http://schemas.microsoft.com/office/drawing/2014/main" id="{4D00950B-E16B-4F10-A53E-00F0BCD932B5}"/>
              </a:ext>
            </a:extLst>
          </p:cNvPr>
          <p:cNvSpPr txBox="1"/>
          <p:nvPr/>
        </p:nvSpPr>
        <p:spPr>
          <a:xfrm>
            <a:off x="3285525" y="4804038"/>
            <a:ext cx="1108364" cy="338554"/>
          </a:xfrm>
          <a:prstGeom prst="rect">
            <a:avLst/>
          </a:prstGeom>
          <a:noFill/>
        </p:spPr>
        <p:txBody>
          <a:bodyPr wrap="square" rtlCol="0">
            <a:spAutoFit/>
          </a:bodyPr>
          <a:lstStyle/>
          <a:p>
            <a:r>
              <a:rPr lang="nl-NL" sz="1600" dirty="0"/>
              <a:t>voetbal</a:t>
            </a:r>
          </a:p>
        </p:txBody>
      </p:sp>
      <p:sp>
        <p:nvSpPr>
          <p:cNvPr id="7" name="Tekstvak 6">
            <a:extLst>
              <a:ext uri="{FF2B5EF4-FFF2-40B4-BE49-F238E27FC236}">
                <a16:creationId xmlns:a16="http://schemas.microsoft.com/office/drawing/2014/main" id="{7E07D776-A0D1-4284-B2CB-A87162FBED80}"/>
              </a:ext>
            </a:extLst>
          </p:cNvPr>
          <p:cNvSpPr txBox="1"/>
          <p:nvPr/>
        </p:nvSpPr>
        <p:spPr>
          <a:xfrm>
            <a:off x="4694983" y="4763571"/>
            <a:ext cx="1219200" cy="338554"/>
          </a:xfrm>
          <a:prstGeom prst="rect">
            <a:avLst/>
          </a:prstGeom>
          <a:noFill/>
        </p:spPr>
        <p:txBody>
          <a:bodyPr wrap="square" rtlCol="0">
            <a:spAutoFit/>
          </a:bodyPr>
          <a:lstStyle/>
          <a:p>
            <a:r>
              <a:rPr lang="nl-NL" sz="1600" dirty="0"/>
              <a:t>uitgaan</a:t>
            </a:r>
          </a:p>
        </p:txBody>
      </p:sp>
      <p:pic>
        <p:nvPicPr>
          <p:cNvPr id="9" name="Afbeelding 8" descr="Afbeelding met persoon, person, buiten, glimlachen&#10;&#10;Automatisch gegenereerde beschrijving">
            <a:extLst>
              <a:ext uri="{FF2B5EF4-FFF2-40B4-BE49-F238E27FC236}">
                <a16:creationId xmlns:a16="http://schemas.microsoft.com/office/drawing/2014/main" id="{12DB3E9F-CECB-4349-B5F0-89061A31A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7743" y="2221308"/>
            <a:ext cx="3112655" cy="2339355"/>
          </a:xfrm>
          <a:prstGeom prst="rect">
            <a:avLst/>
          </a:prstGeom>
        </p:spPr>
      </p:pic>
      <p:sp>
        <p:nvSpPr>
          <p:cNvPr id="11" name="Tekstvak 10">
            <a:extLst>
              <a:ext uri="{FF2B5EF4-FFF2-40B4-BE49-F238E27FC236}">
                <a16:creationId xmlns:a16="http://schemas.microsoft.com/office/drawing/2014/main" id="{51EC825D-39D4-4D86-9502-39B8E7D7376B}"/>
              </a:ext>
            </a:extLst>
          </p:cNvPr>
          <p:cNvSpPr txBox="1"/>
          <p:nvPr/>
        </p:nvSpPr>
        <p:spPr>
          <a:xfrm>
            <a:off x="3938549" y="5603032"/>
            <a:ext cx="2187136" cy="369332"/>
          </a:xfrm>
          <a:prstGeom prst="rect">
            <a:avLst/>
          </a:prstGeom>
          <a:noFill/>
        </p:spPr>
        <p:txBody>
          <a:bodyPr wrap="square" rtlCol="0">
            <a:spAutoFit/>
          </a:bodyPr>
          <a:lstStyle/>
          <a:p>
            <a:r>
              <a:rPr lang="nl-NL" dirty="0"/>
              <a:t> </a:t>
            </a:r>
            <a:r>
              <a:rPr lang="nl-NL" sz="1600" dirty="0"/>
              <a:t>kicks</a:t>
            </a:r>
          </a:p>
        </p:txBody>
      </p:sp>
      <p:sp>
        <p:nvSpPr>
          <p:cNvPr id="13" name="Tekstvak 12">
            <a:extLst>
              <a:ext uri="{FF2B5EF4-FFF2-40B4-BE49-F238E27FC236}">
                <a16:creationId xmlns:a16="http://schemas.microsoft.com/office/drawing/2014/main" id="{B9A53A91-DB8A-4D6E-967B-4CEF89BF5C5D}"/>
              </a:ext>
            </a:extLst>
          </p:cNvPr>
          <p:cNvSpPr txBox="1"/>
          <p:nvPr/>
        </p:nvSpPr>
        <p:spPr>
          <a:xfrm>
            <a:off x="4142908" y="6178866"/>
            <a:ext cx="1542472" cy="338554"/>
          </a:xfrm>
          <a:prstGeom prst="rect">
            <a:avLst/>
          </a:prstGeom>
          <a:noFill/>
        </p:spPr>
        <p:txBody>
          <a:bodyPr wrap="square" rtlCol="0">
            <a:spAutoFit/>
          </a:bodyPr>
          <a:lstStyle/>
          <a:p>
            <a:r>
              <a:rPr lang="nl-NL" sz="1600" dirty="0"/>
              <a:t>supermarkt</a:t>
            </a:r>
          </a:p>
        </p:txBody>
      </p:sp>
      <p:sp>
        <p:nvSpPr>
          <p:cNvPr id="14" name="Tekstvak 13">
            <a:extLst>
              <a:ext uri="{FF2B5EF4-FFF2-40B4-BE49-F238E27FC236}">
                <a16:creationId xmlns:a16="http://schemas.microsoft.com/office/drawing/2014/main" id="{CCA19A3F-4ED5-4DA1-A144-D2C4E26D25E9}"/>
              </a:ext>
            </a:extLst>
          </p:cNvPr>
          <p:cNvSpPr txBox="1"/>
          <p:nvPr/>
        </p:nvSpPr>
        <p:spPr>
          <a:xfrm>
            <a:off x="9657826" y="944989"/>
            <a:ext cx="2214694" cy="369332"/>
          </a:xfrm>
          <a:prstGeom prst="rect">
            <a:avLst/>
          </a:prstGeom>
          <a:noFill/>
        </p:spPr>
        <p:txBody>
          <a:bodyPr wrap="square" rtlCol="0">
            <a:spAutoFit/>
          </a:bodyPr>
          <a:lstStyle/>
          <a:p>
            <a:r>
              <a:rPr lang="nl-NL" dirty="0"/>
              <a:t>‘</a:t>
            </a:r>
            <a:r>
              <a:rPr lang="nl-NL" sz="1600" dirty="0"/>
              <a:t>iets met mensen’</a:t>
            </a:r>
          </a:p>
        </p:txBody>
      </p:sp>
      <p:sp>
        <p:nvSpPr>
          <p:cNvPr id="15" name="Tekstvak 14">
            <a:extLst>
              <a:ext uri="{FF2B5EF4-FFF2-40B4-BE49-F238E27FC236}">
                <a16:creationId xmlns:a16="http://schemas.microsoft.com/office/drawing/2014/main" id="{5B6C0544-D88D-43E7-9067-616DD3292735}"/>
              </a:ext>
            </a:extLst>
          </p:cNvPr>
          <p:cNvSpPr txBox="1"/>
          <p:nvPr/>
        </p:nvSpPr>
        <p:spPr>
          <a:xfrm>
            <a:off x="9841636" y="2743952"/>
            <a:ext cx="2214694" cy="338554"/>
          </a:xfrm>
          <a:prstGeom prst="rect">
            <a:avLst/>
          </a:prstGeom>
          <a:noFill/>
        </p:spPr>
        <p:txBody>
          <a:bodyPr wrap="square" rtlCol="0">
            <a:spAutoFit/>
          </a:bodyPr>
          <a:lstStyle/>
          <a:p>
            <a:r>
              <a:rPr lang="nl-NL" sz="1600" dirty="0"/>
              <a:t>vergroening</a:t>
            </a:r>
          </a:p>
        </p:txBody>
      </p:sp>
      <p:sp>
        <p:nvSpPr>
          <p:cNvPr id="16" name="Tekstvak 15">
            <a:extLst>
              <a:ext uri="{FF2B5EF4-FFF2-40B4-BE49-F238E27FC236}">
                <a16:creationId xmlns:a16="http://schemas.microsoft.com/office/drawing/2014/main" id="{83E91276-CB4B-4962-9956-8016805216AB}"/>
              </a:ext>
            </a:extLst>
          </p:cNvPr>
          <p:cNvSpPr txBox="1"/>
          <p:nvPr/>
        </p:nvSpPr>
        <p:spPr>
          <a:xfrm>
            <a:off x="666560" y="2193403"/>
            <a:ext cx="1879748" cy="338554"/>
          </a:xfrm>
          <a:prstGeom prst="rect">
            <a:avLst/>
          </a:prstGeom>
          <a:noFill/>
        </p:spPr>
        <p:txBody>
          <a:bodyPr wrap="square" rtlCol="0">
            <a:spAutoFit/>
          </a:bodyPr>
          <a:lstStyle/>
          <a:p>
            <a:r>
              <a:rPr lang="nl-NL" sz="1600" dirty="0"/>
              <a:t>‘</a:t>
            </a:r>
            <a:r>
              <a:rPr lang="nl-NL" sz="1600" dirty="0" err="1"/>
              <a:t>ont-groening</a:t>
            </a:r>
            <a:r>
              <a:rPr lang="nl-NL" sz="1600" dirty="0"/>
              <a:t>’</a:t>
            </a:r>
          </a:p>
        </p:txBody>
      </p:sp>
      <p:sp>
        <p:nvSpPr>
          <p:cNvPr id="18" name="Tekstvak 17">
            <a:extLst>
              <a:ext uri="{FF2B5EF4-FFF2-40B4-BE49-F238E27FC236}">
                <a16:creationId xmlns:a16="http://schemas.microsoft.com/office/drawing/2014/main" id="{C1527C0F-9B4B-48DB-97FA-E1867D18CDE7}"/>
              </a:ext>
            </a:extLst>
          </p:cNvPr>
          <p:cNvSpPr txBox="1"/>
          <p:nvPr/>
        </p:nvSpPr>
        <p:spPr>
          <a:xfrm>
            <a:off x="9687896" y="2170827"/>
            <a:ext cx="2214694" cy="338554"/>
          </a:xfrm>
          <a:prstGeom prst="rect">
            <a:avLst/>
          </a:prstGeom>
          <a:noFill/>
        </p:spPr>
        <p:txBody>
          <a:bodyPr wrap="square" rtlCol="0">
            <a:spAutoFit/>
          </a:bodyPr>
          <a:lstStyle/>
          <a:p>
            <a:r>
              <a:rPr lang="nl-NL" sz="1600" dirty="0"/>
              <a:t>(oer)vaderschap</a:t>
            </a:r>
          </a:p>
        </p:txBody>
      </p:sp>
      <p:sp>
        <p:nvSpPr>
          <p:cNvPr id="19" name="Tekstvak 18">
            <a:extLst>
              <a:ext uri="{FF2B5EF4-FFF2-40B4-BE49-F238E27FC236}">
                <a16:creationId xmlns:a16="http://schemas.microsoft.com/office/drawing/2014/main" id="{287B5276-C104-4BEF-90FE-A2FCDD1D72F8}"/>
              </a:ext>
            </a:extLst>
          </p:cNvPr>
          <p:cNvSpPr txBox="1"/>
          <p:nvPr/>
        </p:nvSpPr>
        <p:spPr>
          <a:xfrm>
            <a:off x="9790231" y="3824290"/>
            <a:ext cx="2214694" cy="338554"/>
          </a:xfrm>
          <a:prstGeom prst="rect">
            <a:avLst/>
          </a:prstGeom>
          <a:noFill/>
        </p:spPr>
        <p:txBody>
          <a:bodyPr wrap="square" rtlCol="0">
            <a:spAutoFit/>
          </a:bodyPr>
          <a:lstStyle/>
          <a:p>
            <a:r>
              <a:rPr lang="nl-NL" sz="1600" dirty="0" err="1"/>
              <a:t>zelf-confrontatie</a:t>
            </a:r>
            <a:endParaRPr lang="nl-NL" sz="1600" dirty="0"/>
          </a:p>
        </p:txBody>
      </p:sp>
      <p:sp>
        <p:nvSpPr>
          <p:cNvPr id="20" name="Tekstvak 19">
            <a:extLst>
              <a:ext uri="{FF2B5EF4-FFF2-40B4-BE49-F238E27FC236}">
                <a16:creationId xmlns:a16="http://schemas.microsoft.com/office/drawing/2014/main" id="{30BACD22-1B66-40BD-8AE0-D22346E9C33E}"/>
              </a:ext>
            </a:extLst>
          </p:cNvPr>
          <p:cNvSpPr txBox="1"/>
          <p:nvPr/>
        </p:nvSpPr>
        <p:spPr>
          <a:xfrm>
            <a:off x="258215" y="4895146"/>
            <a:ext cx="2447735" cy="369332"/>
          </a:xfrm>
          <a:prstGeom prst="rect">
            <a:avLst/>
          </a:prstGeom>
          <a:noFill/>
        </p:spPr>
        <p:txBody>
          <a:bodyPr wrap="square" rtlCol="0">
            <a:spAutoFit/>
          </a:bodyPr>
          <a:lstStyle/>
          <a:p>
            <a:r>
              <a:rPr lang="nl-NL" dirty="0"/>
              <a:t> </a:t>
            </a:r>
            <a:r>
              <a:rPr lang="nl-NL" sz="1600" dirty="0"/>
              <a:t>stress en aanpassing</a:t>
            </a:r>
          </a:p>
        </p:txBody>
      </p:sp>
      <p:sp>
        <p:nvSpPr>
          <p:cNvPr id="21" name="Tekstvak 20">
            <a:extLst>
              <a:ext uri="{FF2B5EF4-FFF2-40B4-BE49-F238E27FC236}">
                <a16:creationId xmlns:a16="http://schemas.microsoft.com/office/drawing/2014/main" id="{775E9A5D-FA9E-4FC5-8DF9-C1152BCD4C1C}"/>
              </a:ext>
            </a:extLst>
          </p:cNvPr>
          <p:cNvSpPr txBox="1"/>
          <p:nvPr/>
        </p:nvSpPr>
        <p:spPr>
          <a:xfrm>
            <a:off x="457301" y="255601"/>
            <a:ext cx="2214694" cy="369332"/>
          </a:xfrm>
          <a:prstGeom prst="rect">
            <a:avLst/>
          </a:prstGeom>
          <a:noFill/>
        </p:spPr>
        <p:txBody>
          <a:bodyPr wrap="square" rtlCol="0">
            <a:spAutoFit/>
          </a:bodyPr>
          <a:lstStyle/>
          <a:p>
            <a:r>
              <a:rPr lang="nl-NL" i="1" dirty="0"/>
              <a:t>Succes en Winnen</a:t>
            </a:r>
          </a:p>
        </p:txBody>
      </p:sp>
      <p:sp>
        <p:nvSpPr>
          <p:cNvPr id="23" name="Tekstvak 22">
            <a:extLst>
              <a:ext uri="{FF2B5EF4-FFF2-40B4-BE49-F238E27FC236}">
                <a16:creationId xmlns:a16="http://schemas.microsoft.com/office/drawing/2014/main" id="{82D76B01-68CB-404C-BF4D-F2ACECC57D1F}"/>
              </a:ext>
            </a:extLst>
          </p:cNvPr>
          <p:cNvSpPr txBox="1"/>
          <p:nvPr/>
        </p:nvSpPr>
        <p:spPr>
          <a:xfrm>
            <a:off x="9833586" y="5320948"/>
            <a:ext cx="2214694" cy="369332"/>
          </a:xfrm>
          <a:prstGeom prst="rect">
            <a:avLst/>
          </a:prstGeom>
          <a:noFill/>
        </p:spPr>
        <p:txBody>
          <a:bodyPr wrap="square" rtlCol="0">
            <a:spAutoFit/>
          </a:bodyPr>
          <a:lstStyle/>
          <a:p>
            <a:r>
              <a:rPr lang="nl-NL" sz="1600" dirty="0"/>
              <a:t>‘ego-dood</a:t>
            </a:r>
            <a:r>
              <a:rPr lang="nl-NL" dirty="0"/>
              <a:t>’</a:t>
            </a:r>
          </a:p>
        </p:txBody>
      </p:sp>
      <p:sp>
        <p:nvSpPr>
          <p:cNvPr id="24" name="Tekstvak 23">
            <a:extLst>
              <a:ext uri="{FF2B5EF4-FFF2-40B4-BE49-F238E27FC236}">
                <a16:creationId xmlns:a16="http://schemas.microsoft.com/office/drawing/2014/main" id="{D15BB921-B64C-400A-84A5-04EFBB5C9BD1}"/>
              </a:ext>
            </a:extLst>
          </p:cNvPr>
          <p:cNvSpPr txBox="1"/>
          <p:nvPr/>
        </p:nvSpPr>
        <p:spPr>
          <a:xfrm>
            <a:off x="6062755" y="6395040"/>
            <a:ext cx="2214694" cy="338554"/>
          </a:xfrm>
          <a:prstGeom prst="rect">
            <a:avLst/>
          </a:prstGeom>
          <a:noFill/>
        </p:spPr>
        <p:txBody>
          <a:bodyPr wrap="square" rtlCol="0">
            <a:spAutoFit/>
          </a:bodyPr>
          <a:lstStyle/>
          <a:p>
            <a:r>
              <a:rPr lang="nl-NL" sz="1600" dirty="0"/>
              <a:t>transformatie</a:t>
            </a:r>
          </a:p>
        </p:txBody>
      </p:sp>
      <p:sp>
        <p:nvSpPr>
          <p:cNvPr id="27" name="Tekstvak 26">
            <a:extLst>
              <a:ext uri="{FF2B5EF4-FFF2-40B4-BE49-F238E27FC236}">
                <a16:creationId xmlns:a16="http://schemas.microsoft.com/office/drawing/2014/main" id="{FA0DE93E-5042-482D-90FC-8E4188973525}"/>
              </a:ext>
            </a:extLst>
          </p:cNvPr>
          <p:cNvSpPr txBox="1"/>
          <p:nvPr/>
        </p:nvSpPr>
        <p:spPr>
          <a:xfrm>
            <a:off x="7763742" y="5647078"/>
            <a:ext cx="2214694" cy="338554"/>
          </a:xfrm>
          <a:prstGeom prst="rect">
            <a:avLst/>
          </a:prstGeom>
          <a:noFill/>
        </p:spPr>
        <p:txBody>
          <a:bodyPr wrap="square" rtlCol="0">
            <a:spAutoFit/>
          </a:bodyPr>
          <a:lstStyle/>
          <a:p>
            <a:r>
              <a:rPr lang="nl-NL" sz="1600" dirty="0"/>
              <a:t>verdieping</a:t>
            </a:r>
          </a:p>
        </p:txBody>
      </p:sp>
      <p:sp>
        <p:nvSpPr>
          <p:cNvPr id="28" name="Tekstvak 27">
            <a:extLst>
              <a:ext uri="{FF2B5EF4-FFF2-40B4-BE49-F238E27FC236}">
                <a16:creationId xmlns:a16="http://schemas.microsoft.com/office/drawing/2014/main" id="{D4ADD92F-C460-4F0F-868E-501E093463B5}"/>
              </a:ext>
            </a:extLst>
          </p:cNvPr>
          <p:cNvSpPr txBox="1"/>
          <p:nvPr/>
        </p:nvSpPr>
        <p:spPr>
          <a:xfrm>
            <a:off x="3488386" y="1649811"/>
            <a:ext cx="1879748" cy="338554"/>
          </a:xfrm>
          <a:prstGeom prst="rect">
            <a:avLst/>
          </a:prstGeom>
          <a:noFill/>
        </p:spPr>
        <p:txBody>
          <a:bodyPr wrap="square" rtlCol="0">
            <a:spAutoFit/>
          </a:bodyPr>
          <a:lstStyle/>
          <a:p>
            <a:r>
              <a:rPr lang="nl-NL" sz="1600" dirty="0">
                <a:solidFill>
                  <a:srgbClr val="FFC000"/>
                </a:solidFill>
              </a:rPr>
              <a:t>SNELWEG</a:t>
            </a:r>
          </a:p>
        </p:txBody>
      </p:sp>
      <p:sp>
        <p:nvSpPr>
          <p:cNvPr id="29" name="Tekstvak 28">
            <a:extLst>
              <a:ext uri="{FF2B5EF4-FFF2-40B4-BE49-F238E27FC236}">
                <a16:creationId xmlns:a16="http://schemas.microsoft.com/office/drawing/2014/main" id="{32D6AC22-BA67-4596-8F9E-59D239A862E1}"/>
              </a:ext>
            </a:extLst>
          </p:cNvPr>
          <p:cNvSpPr txBox="1"/>
          <p:nvPr/>
        </p:nvSpPr>
        <p:spPr>
          <a:xfrm>
            <a:off x="784539" y="1585804"/>
            <a:ext cx="1879748" cy="369332"/>
          </a:xfrm>
          <a:prstGeom prst="rect">
            <a:avLst/>
          </a:prstGeom>
          <a:noFill/>
        </p:spPr>
        <p:txBody>
          <a:bodyPr wrap="square" rtlCol="0">
            <a:spAutoFit/>
          </a:bodyPr>
          <a:lstStyle/>
          <a:p>
            <a:r>
              <a:rPr lang="nl-NL" dirty="0"/>
              <a:t>     </a:t>
            </a:r>
            <a:r>
              <a:rPr lang="nl-NL" sz="1600" dirty="0"/>
              <a:t>vwo </a:t>
            </a:r>
          </a:p>
        </p:txBody>
      </p:sp>
      <p:sp>
        <p:nvSpPr>
          <p:cNvPr id="31" name="Tekstvak 30">
            <a:extLst>
              <a:ext uri="{FF2B5EF4-FFF2-40B4-BE49-F238E27FC236}">
                <a16:creationId xmlns:a16="http://schemas.microsoft.com/office/drawing/2014/main" id="{A7CF9F0F-1DB9-4A7D-8FB8-A61A56EC2EA8}"/>
              </a:ext>
            </a:extLst>
          </p:cNvPr>
          <p:cNvSpPr txBox="1"/>
          <p:nvPr/>
        </p:nvSpPr>
        <p:spPr>
          <a:xfrm>
            <a:off x="3848362" y="5197958"/>
            <a:ext cx="2491094" cy="338554"/>
          </a:xfrm>
          <a:prstGeom prst="rect">
            <a:avLst/>
          </a:prstGeom>
          <a:noFill/>
        </p:spPr>
        <p:txBody>
          <a:bodyPr wrap="square" rtlCol="0">
            <a:spAutoFit/>
          </a:bodyPr>
          <a:lstStyle/>
          <a:p>
            <a:r>
              <a:rPr lang="nl-NL" sz="1600" dirty="0">
                <a:solidFill>
                  <a:srgbClr val="FFC000"/>
                </a:solidFill>
              </a:rPr>
              <a:t>FAST FOOD</a:t>
            </a:r>
          </a:p>
        </p:txBody>
      </p:sp>
      <p:sp>
        <p:nvSpPr>
          <p:cNvPr id="33" name="Tekstvak 32">
            <a:extLst>
              <a:ext uri="{FF2B5EF4-FFF2-40B4-BE49-F238E27FC236}">
                <a16:creationId xmlns:a16="http://schemas.microsoft.com/office/drawing/2014/main" id="{63E91995-4DE5-43B8-9855-30B933F12F9A}"/>
              </a:ext>
            </a:extLst>
          </p:cNvPr>
          <p:cNvSpPr txBox="1"/>
          <p:nvPr/>
        </p:nvSpPr>
        <p:spPr>
          <a:xfrm>
            <a:off x="6823868" y="1615394"/>
            <a:ext cx="1879748" cy="338554"/>
          </a:xfrm>
          <a:prstGeom prst="rect">
            <a:avLst/>
          </a:prstGeom>
          <a:noFill/>
        </p:spPr>
        <p:txBody>
          <a:bodyPr wrap="square" rtlCol="0">
            <a:spAutoFit/>
          </a:bodyPr>
          <a:lstStyle/>
          <a:p>
            <a:r>
              <a:rPr lang="nl-NL" sz="1600" dirty="0">
                <a:solidFill>
                  <a:srgbClr val="FFC000"/>
                </a:solidFill>
              </a:rPr>
              <a:t>KRONKELPAD</a:t>
            </a:r>
          </a:p>
        </p:txBody>
      </p:sp>
      <p:sp>
        <p:nvSpPr>
          <p:cNvPr id="30" name="Tekstvak 29">
            <a:extLst>
              <a:ext uri="{FF2B5EF4-FFF2-40B4-BE49-F238E27FC236}">
                <a16:creationId xmlns:a16="http://schemas.microsoft.com/office/drawing/2014/main" id="{D4306D8B-476D-4C09-B4CF-FBC89348BCE4}"/>
              </a:ext>
            </a:extLst>
          </p:cNvPr>
          <p:cNvSpPr txBox="1"/>
          <p:nvPr/>
        </p:nvSpPr>
        <p:spPr>
          <a:xfrm>
            <a:off x="9881084" y="203205"/>
            <a:ext cx="2214694" cy="369332"/>
          </a:xfrm>
          <a:prstGeom prst="rect">
            <a:avLst/>
          </a:prstGeom>
          <a:noFill/>
        </p:spPr>
        <p:txBody>
          <a:bodyPr wrap="square" rtlCol="0">
            <a:spAutoFit/>
          </a:bodyPr>
          <a:lstStyle/>
          <a:p>
            <a:r>
              <a:rPr lang="nl-NL" i="1" dirty="0"/>
              <a:t>Verlies nemen</a:t>
            </a:r>
          </a:p>
        </p:txBody>
      </p:sp>
      <p:sp>
        <p:nvSpPr>
          <p:cNvPr id="36" name="Tekstvak 35">
            <a:extLst>
              <a:ext uri="{FF2B5EF4-FFF2-40B4-BE49-F238E27FC236}">
                <a16:creationId xmlns:a16="http://schemas.microsoft.com/office/drawing/2014/main" id="{45259E16-E81B-4AB0-82C7-BD44C4105918}"/>
              </a:ext>
            </a:extLst>
          </p:cNvPr>
          <p:cNvSpPr txBox="1"/>
          <p:nvPr/>
        </p:nvSpPr>
        <p:spPr>
          <a:xfrm>
            <a:off x="9111730" y="1567374"/>
            <a:ext cx="3281821" cy="338554"/>
          </a:xfrm>
          <a:prstGeom prst="rect">
            <a:avLst/>
          </a:prstGeom>
          <a:noFill/>
        </p:spPr>
        <p:txBody>
          <a:bodyPr wrap="square" rtlCol="0">
            <a:spAutoFit/>
          </a:bodyPr>
          <a:lstStyle/>
          <a:p>
            <a:r>
              <a:rPr lang="nl-NL" sz="1600" dirty="0"/>
              <a:t>Integrale Menswetenschappen</a:t>
            </a:r>
          </a:p>
        </p:txBody>
      </p:sp>
      <p:sp>
        <p:nvSpPr>
          <p:cNvPr id="37" name="Tekstvak 36">
            <a:extLst>
              <a:ext uri="{FF2B5EF4-FFF2-40B4-BE49-F238E27FC236}">
                <a16:creationId xmlns:a16="http://schemas.microsoft.com/office/drawing/2014/main" id="{7B3BB964-980B-4972-9D39-74DCDE5293B1}"/>
              </a:ext>
            </a:extLst>
          </p:cNvPr>
          <p:cNvSpPr txBox="1"/>
          <p:nvPr/>
        </p:nvSpPr>
        <p:spPr>
          <a:xfrm>
            <a:off x="9881084" y="4811989"/>
            <a:ext cx="2214694" cy="338554"/>
          </a:xfrm>
          <a:prstGeom prst="rect">
            <a:avLst/>
          </a:prstGeom>
          <a:noFill/>
        </p:spPr>
        <p:txBody>
          <a:bodyPr wrap="square" rtlCol="0">
            <a:spAutoFit/>
          </a:bodyPr>
          <a:lstStyle/>
          <a:p>
            <a:r>
              <a:rPr lang="nl-NL" sz="1600" dirty="0"/>
              <a:t> afkicken</a:t>
            </a:r>
          </a:p>
        </p:txBody>
      </p:sp>
      <p:sp>
        <p:nvSpPr>
          <p:cNvPr id="38" name="Tekstvak 37">
            <a:extLst>
              <a:ext uri="{FF2B5EF4-FFF2-40B4-BE49-F238E27FC236}">
                <a16:creationId xmlns:a16="http://schemas.microsoft.com/office/drawing/2014/main" id="{23B61D2B-D747-4BD4-8AC9-D9C6E2A9AF8C}"/>
              </a:ext>
            </a:extLst>
          </p:cNvPr>
          <p:cNvSpPr txBox="1"/>
          <p:nvPr/>
        </p:nvSpPr>
        <p:spPr>
          <a:xfrm>
            <a:off x="9790231" y="4344773"/>
            <a:ext cx="2214694" cy="338554"/>
          </a:xfrm>
          <a:prstGeom prst="rect">
            <a:avLst/>
          </a:prstGeom>
          <a:noFill/>
        </p:spPr>
        <p:txBody>
          <a:bodyPr wrap="square" rtlCol="0">
            <a:spAutoFit/>
          </a:bodyPr>
          <a:lstStyle/>
          <a:p>
            <a:r>
              <a:rPr lang="nl-NL" sz="1600" dirty="0"/>
              <a:t>eenzaamheid</a:t>
            </a:r>
          </a:p>
        </p:txBody>
      </p:sp>
      <p:sp>
        <p:nvSpPr>
          <p:cNvPr id="40" name="Tekstvak 39">
            <a:extLst>
              <a:ext uri="{FF2B5EF4-FFF2-40B4-BE49-F238E27FC236}">
                <a16:creationId xmlns:a16="http://schemas.microsoft.com/office/drawing/2014/main" id="{9E4947C2-28BA-4DBD-A53E-58140C1D4701}"/>
              </a:ext>
            </a:extLst>
          </p:cNvPr>
          <p:cNvSpPr txBox="1"/>
          <p:nvPr/>
        </p:nvSpPr>
        <p:spPr>
          <a:xfrm>
            <a:off x="7513014" y="6190336"/>
            <a:ext cx="2214694" cy="338554"/>
          </a:xfrm>
          <a:prstGeom prst="rect">
            <a:avLst/>
          </a:prstGeom>
          <a:noFill/>
        </p:spPr>
        <p:txBody>
          <a:bodyPr wrap="square" rtlCol="0">
            <a:spAutoFit/>
          </a:bodyPr>
          <a:lstStyle/>
          <a:p>
            <a:r>
              <a:rPr lang="nl-NL" sz="1600" dirty="0"/>
              <a:t>autonomie</a:t>
            </a:r>
          </a:p>
        </p:txBody>
      </p:sp>
      <p:sp>
        <p:nvSpPr>
          <p:cNvPr id="41" name="Tekstvak 40">
            <a:extLst>
              <a:ext uri="{FF2B5EF4-FFF2-40B4-BE49-F238E27FC236}">
                <a16:creationId xmlns:a16="http://schemas.microsoft.com/office/drawing/2014/main" id="{FAABFF2B-EAAD-425D-99E1-2397A77B5B03}"/>
              </a:ext>
            </a:extLst>
          </p:cNvPr>
          <p:cNvSpPr txBox="1"/>
          <p:nvPr/>
        </p:nvSpPr>
        <p:spPr>
          <a:xfrm>
            <a:off x="10126342" y="3315538"/>
            <a:ext cx="1542472" cy="338554"/>
          </a:xfrm>
          <a:prstGeom prst="rect">
            <a:avLst/>
          </a:prstGeom>
          <a:noFill/>
        </p:spPr>
        <p:txBody>
          <a:bodyPr wrap="square" rtlCol="0">
            <a:spAutoFit/>
          </a:bodyPr>
          <a:lstStyle/>
          <a:p>
            <a:r>
              <a:rPr lang="nl-NL" sz="1600" dirty="0">
                <a:solidFill>
                  <a:srgbClr val="FFC000"/>
                </a:solidFill>
              </a:rPr>
              <a:t>PRIJS</a:t>
            </a:r>
          </a:p>
        </p:txBody>
      </p:sp>
      <p:sp>
        <p:nvSpPr>
          <p:cNvPr id="42" name="Tekstvak 41">
            <a:extLst>
              <a:ext uri="{FF2B5EF4-FFF2-40B4-BE49-F238E27FC236}">
                <a16:creationId xmlns:a16="http://schemas.microsoft.com/office/drawing/2014/main" id="{93F61637-6A62-43C1-84DA-A25D3D8D526D}"/>
              </a:ext>
            </a:extLst>
          </p:cNvPr>
          <p:cNvSpPr txBox="1"/>
          <p:nvPr/>
        </p:nvSpPr>
        <p:spPr>
          <a:xfrm>
            <a:off x="6919031" y="5264478"/>
            <a:ext cx="2491094" cy="338554"/>
          </a:xfrm>
          <a:prstGeom prst="rect">
            <a:avLst/>
          </a:prstGeom>
          <a:noFill/>
        </p:spPr>
        <p:txBody>
          <a:bodyPr wrap="square" rtlCol="0">
            <a:spAutoFit/>
          </a:bodyPr>
          <a:lstStyle/>
          <a:p>
            <a:r>
              <a:rPr lang="nl-NL" sz="1600" dirty="0">
                <a:solidFill>
                  <a:srgbClr val="FFC000"/>
                </a:solidFill>
              </a:rPr>
              <a:t>SLOWFOOD</a:t>
            </a:r>
          </a:p>
        </p:txBody>
      </p:sp>
      <p:sp>
        <p:nvSpPr>
          <p:cNvPr id="10" name="Vrije vorm: vorm 9">
            <a:extLst>
              <a:ext uri="{FF2B5EF4-FFF2-40B4-BE49-F238E27FC236}">
                <a16:creationId xmlns:a16="http://schemas.microsoft.com/office/drawing/2014/main" id="{35245813-DE32-4527-B391-C94960F27A33}"/>
              </a:ext>
            </a:extLst>
          </p:cNvPr>
          <p:cNvSpPr/>
          <p:nvPr/>
        </p:nvSpPr>
        <p:spPr>
          <a:xfrm>
            <a:off x="5640512" y="1447722"/>
            <a:ext cx="384708" cy="5271577"/>
          </a:xfrm>
          <a:custGeom>
            <a:avLst/>
            <a:gdLst>
              <a:gd name="connsiteX0" fmla="*/ 267128 w 384708"/>
              <a:gd name="connsiteY0" fmla="*/ 42031 h 5271577"/>
              <a:gd name="connsiteX1" fmla="*/ 256854 w 384708"/>
              <a:gd name="connsiteY1" fmla="*/ 370804 h 5271577"/>
              <a:gd name="connsiteX2" fmla="*/ 339048 w 384708"/>
              <a:gd name="connsiteY2" fmla="*/ 463271 h 5271577"/>
              <a:gd name="connsiteX3" fmla="*/ 349322 w 384708"/>
              <a:gd name="connsiteY3" fmla="*/ 915334 h 5271577"/>
              <a:gd name="connsiteX4" fmla="*/ 339048 w 384708"/>
              <a:gd name="connsiteY4" fmla="*/ 946157 h 5271577"/>
              <a:gd name="connsiteX5" fmla="*/ 318499 w 384708"/>
              <a:gd name="connsiteY5" fmla="*/ 1028350 h 5271577"/>
              <a:gd name="connsiteX6" fmla="*/ 287677 w 384708"/>
              <a:gd name="connsiteY6" fmla="*/ 1079721 h 5271577"/>
              <a:gd name="connsiteX7" fmla="*/ 236306 w 384708"/>
              <a:gd name="connsiteY7" fmla="*/ 1141366 h 5271577"/>
              <a:gd name="connsiteX8" fmla="*/ 184935 w 384708"/>
              <a:gd name="connsiteY8" fmla="*/ 1244107 h 5271577"/>
              <a:gd name="connsiteX9" fmla="*/ 226032 w 384708"/>
              <a:gd name="connsiteY9" fmla="*/ 1449590 h 5271577"/>
              <a:gd name="connsiteX10" fmla="*/ 246580 w 384708"/>
              <a:gd name="connsiteY10" fmla="*/ 1500961 h 5271577"/>
              <a:gd name="connsiteX11" fmla="*/ 287677 w 384708"/>
              <a:gd name="connsiteY11" fmla="*/ 1562606 h 5271577"/>
              <a:gd name="connsiteX12" fmla="*/ 308225 w 384708"/>
              <a:gd name="connsiteY12" fmla="*/ 1624251 h 5271577"/>
              <a:gd name="connsiteX13" fmla="*/ 339048 w 384708"/>
              <a:gd name="connsiteY13" fmla="*/ 1953024 h 5271577"/>
              <a:gd name="connsiteX14" fmla="*/ 328773 w 384708"/>
              <a:gd name="connsiteY14" fmla="*/ 2004395 h 5271577"/>
              <a:gd name="connsiteX15" fmla="*/ 318499 w 384708"/>
              <a:gd name="connsiteY15" fmla="*/ 2035217 h 5271577"/>
              <a:gd name="connsiteX16" fmla="*/ 308225 w 384708"/>
              <a:gd name="connsiteY16" fmla="*/ 2096862 h 5271577"/>
              <a:gd name="connsiteX17" fmla="*/ 267128 w 384708"/>
              <a:gd name="connsiteY17" fmla="*/ 2148233 h 5271577"/>
              <a:gd name="connsiteX18" fmla="*/ 236306 w 384708"/>
              <a:gd name="connsiteY18" fmla="*/ 2220152 h 5271577"/>
              <a:gd name="connsiteX19" fmla="*/ 226032 w 384708"/>
              <a:gd name="connsiteY19" fmla="*/ 2261249 h 5271577"/>
              <a:gd name="connsiteX20" fmla="*/ 246580 w 384708"/>
              <a:gd name="connsiteY20" fmla="*/ 2672215 h 5271577"/>
              <a:gd name="connsiteX21" fmla="*/ 297951 w 384708"/>
              <a:gd name="connsiteY21" fmla="*/ 2836602 h 5271577"/>
              <a:gd name="connsiteX22" fmla="*/ 297951 w 384708"/>
              <a:gd name="connsiteY22" fmla="*/ 3124278 h 5271577"/>
              <a:gd name="connsiteX23" fmla="*/ 267128 w 384708"/>
              <a:gd name="connsiteY23" fmla="*/ 3165375 h 5271577"/>
              <a:gd name="connsiteX24" fmla="*/ 246580 w 384708"/>
              <a:gd name="connsiteY24" fmla="*/ 3206471 h 5271577"/>
              <a:gd name="connsiteX25" fmla="*/ 133564 w 384708"/>
              <a:gd name="connsiteY25" fmla="*/ 3340035 h 5271577"/>
              <a:gd name="connsiteX26" fmla="*/ 41097 w 384708"/>
              <a:gd name="connsiteY26" fmla="*/ 3535244 h 5271577"/>
              <a:gd name="connsiteX27" fmla="*/ 102742 w 384708"/>
              <a:gd name="connsiteY27" fmla="*/ 3637986 h 5271577"/>
              <a:gd name="connsiteX28" fmla="*/ 174661 w 384708"/>
              <a:gd name="connsiteY28" fmla="*/ 3679082 h 5271577"/>
              <a:gd name="connsiteX29" fmla="*/ 205484 w 384708"/>
              <a:gd name="connsiteY29" fmla="*/ 3720179 h 5271577"/>
              <a:gd name="connsiteX30" fmla="*/ 277403 w 384708"/>
              <a:gd name="connsiteY30" fmla="*/ 3771550 h 5271577"/>
              <a:gd name="connsiteX31" fmla="*/ 359596 w 384708"/>
              <a:gd name="connsiteY31" fmla="*/ 3997581 h 5271577"/>
              <a:gd name="connsiteX32" fmla="*/ 328773 w 384708"/>
              <a:gd name="connsiteY32" fmla="*/ 4346903 h 5271577"/>
              <a:gd name="connsiteX33" fmla="*/ 308225 w 384708"/>
              <a:gd name="connsiteY33" fmla="*/ 4377725 h 5271577"/>
              <a:gd name="connsiteX34" fmla="*/ 246580 w 384708"/>
              <a:gd name="connsiteY34" fmla="*/ 4387999 h 5271577"/>
              <a:gd name="connsiteX35" fmla="*/ 154113 w 384708"/>
              <a:gd name="connsiteY35" fmla="*/ 4439370 h 5271577"/>
              <a:gd name="connsiteX36" fmla="*/ 113016 w 384708"/>
              <a:gd name="connsiteY36" fmla="*/ 4490741 h 5271577"/>
              <a:gd name="connsiteX37" fmla="*/ 20549 w 384708"/>
              <a:gd name="connsiteY37" fmla="*/ 4593482 h 5271577"/>
              <a:gd name="connsiteX38" fmla="*/ 0 w 384708"/>
              <a:gd name="connsiteY38" fmla="*/ 4644853 h 5271577"/>
              <a:gd name="connsiteX39" fmla="*/ 30823 w 384708"/>
              <a:gd name="connsiteY39" fmla="*/ 4757869 h 5271577"/>
              <a:gd name="connsiteX40" fmla="*/ 41097 w 384708"/>
              <a:gd name="connsiteY40" fmla="*/ 4798966 h 5271577"/>
              <a:gd name="connsiteX41" fmla="*/ 102742 w 384708"/>
              <a:gd name="connsiteY41" fmla="*/ 4891433 h 5271577"/>
              <a:gd name="connsiteX42" fmla="*/ 154113 w 384708"/>
              <a:gd name="connsiteY42" fmla="*/ 4911981 h 5271577"/>
              <a:gd name="connsiteX43" fmla="*/ 195209 w 384708"/>
              <a:gd name="connsiteY43" fmla="*/ 4922256 h 5271577"/>
              <a:gd name="connsiteX44" fmla="*/ 256854 w 384708"/>
              <a:gd name="connsiteY44" fmla="*/ 4953078 h 5271577"/>
              <a:gd name="connsiteX45" fmla="*/ 308225 w 384708"/>
              <a:gd name="connsiteY45" fmla="*/ 4973626 h 5271577"/>
              <a:gd name="connsiteX46" fmla="*/ 277403 w 384708"/>
              <a:gd name="connsiteY46" fmla="*/ 5024997 h 5271577"/>
              <a:gd name="connsiteX47" fmla="*/ 236306 w 384708"/>
              <a:gd name="connsiteY47" fmla="*/ 5035271 h 5271577"/>
              <a:gd name="connsiteX48" fmla="*/ 174661 w 384708"/>
              <a:gd name="connsiteY48" fmla="*/ 5086642 h 5271577"/>
              <a:gd name="connsiteX49" fmla="*/ 174661 w 384708"/>
              <a:gd name="connsiteY49" fmla="*/ 5271577 h 527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84708" h="5271577">
                <a:moveTo>
                  <a:pt x="267128" y="42031"/>
                </a:moveTo>
                <a:cubicBezTo>
                  <a:pt x="147128" y="-37973"/>
                  <a:pt x="161220" y="-40421"/>
                  <a:pt x="256854" y="370804"/>
                </a:cubicBezTo>
                <a:cubicBezTo>
                  <a:pt x="266195" y="410971"/>
                  <a:pt x="311650" y="432449"/>
                  <a:pt x="339048" y="463271"/>
                </a:cubicBezTo>
                <a:cubicBezTo>
                  <a:pt x="405936" y="697382"/>
                  <a:pt x="390435" y="576145"/>
                  <a:pt x="349322" y="915334"/>
                </a:cubicBezTo>
                <a:cubicBezTo>
                  <a:pt x="348019" y="926085"/>
                  <a:pt x="341898" y="935709"/>
                  <a:pt x="339048" y="946157"/>
                </a:cubicBezTo>
                <a:cubicBezTo>
                  <a:pt x="331617" y="973403"/>
                  <a:pt x="333029" y="1004133"/>
                  <a:pt x="318499" y="1028350"/>
                </a:cubicBezTo>
                <a:cubicBezTo>
                  <a:pt x="308225" y="1045474"/>
                  <a:pt x="299422" y="1063571"/>
                  <a:pt x="287677" y="1079721"/>
                </a:cubicBezTo>
                <a:cubicBezTo>
                  <a:pt x="271945" y="1101353"/>
                  <a:pt x="250482" y="1118684"/>
                  <a:pt x="236306" y="1141366"/>
                </a:cubicBezTo>
                <a:cubicBezTo>
                  <a:pt x="216013" y="1173835"/>
                  <a:pt x="184935" y="1244107"/>
                  <a:pt x="184935" y="1244107"/>
                </a:cubicBezTo>
                <a:cubicBezTo>
                  <a:pt x="200777" y="1347078"/>
                  <a:pt x="197813" y="1364931"/>
                  <a:pt x="226032" y="1449590"/>
                </a:cubicBezTo>
                <a:cubicBezTo>
                  <a:pt x="231864" y="1467086"/>
                  <a:pt x="237749" y="1484770"/>
                  <a:pt x="246580" y="1500961"/>
                </a:cubicBezTo>
                <a:cubicBezTo>
                  <a:pt x="258406" y="1522642"/>
                  <a:pt x="273978" y="1542058"/>
                  <a:pt x="287677" y="1562606"/>
                </a:cubicBezTo>
                <a:cubicBezTo>
                  <a:pt x="294526" y="1583154"/>
                  <a:pt x="306349" y="1602673"/>
                  <a:pt x="308225" y="1624251"/>
                </a:cubicBezTo>
                <a:cubicBezTo>
                  <a:pt x="331460" y="1891452"/>
                  <a:pt x="320041" y="1781975"/>
                  <a:pt x="339048" y="1953024"/>
                </a:cubicBezTo>
                <a:cubicBezTo>
                  <a:pt x="335623" y="1970148"/>
                  <a:pt x="333009" y="1987454"/>
                  <a:pt x="328773" y="2004395"/>
                </a:cubicBezTo>
                <a:cubicBezTo>
                  <a:pt x="326146" y="2014901"/>
                  <a:pt x="320848" y="2024645"/>
                  <a:pt x="318499" y="2035217"/>
                </a:cubicBezTo>
                <a:cubicBezTo>
                  <a:pt x="313980" y="2055553"/>
                  <a:pt x="314812" y="2077099"/>
                  <a:pt x="308225" y="2096862"/>
                </a:cubicBezTo>
                <a:cubicBezTo>
                  <a:pt x="301744" y="2116306"/>
                  <a:pt x="281159" y="2134203"/>
                  <a:pt x="267128" y="2148233"/>
                </a:cubicBezTo>
                <a:cubicBezTo>
                  <a:pt x="256854" y="2172206"/>
                  <a:pt x="245219" y="2195640"/>
                  <a:pt x="236306" y="2220152"/>
                </a:cubicBezTo>
                <a:cubicBezTo>
                  <a:pt x="231480" y="2233422"/>
                  <a:pt x="225711" y="2247132"/>
                  <a:pt x="226032" y="2261249"/>
                </a:cubicBezTo>
                <a:cubicBezTo>
                  <a:pt x="229148" y="2398373"/>
                  <a:pt x="229567" y="2536114"/>
                  <a:pt x="246580" y="2672215"/>
                </a:cubicBezTo>
                <a:cubicBezTo>
                  <a:pt x="253701" y="2729181"/>
                  <a:pt x="297951" y="2836602"/>
                  <a:pt x="297951" y="2836602"/>
                </a:cubicBezTo>
                <a:cubicBezTo>
                  <a:pt x="314129" y="2949851"/>
                  <a:pt x="322096" y="2973370"/>
                  <a:pt x="297951" y="3124278"/>
                </a:cubicBezTo>
                <a:cubicBezTo>
                  <a:pt x="295246" y="3141187"/>
                  <a:pt x="276204" y="3150854"/>
                  <a:pt x="267128" y="3165375"/>
                </a:cubicBezTo>
                <a:cubicBezTo>
                  <a:pt x="259011" y="3178363"/>
                  <a:pt x="255883" y="3194305"/>
                  <a:pt x="246580" y="3206471"/>
                </a:cubicBezTo>
                <a:cubicBezTo>
                  <a:pt x="211153" y="3252799"/>
                  <a:pt x="164474" y="3290579"/>
                  <a:pt x="133564" y="3340035"/>
                </a:cubicBezTo>
                <a:cubicBezTo>
                  <a:pt x="95404" y="3401091"/>
                  <a:pt x="71919" y="3470174"/>
                  <a:pt x="41097" y="3535244"/>
                </a:cubicBezTo>
                <a:cubicBezTo>
                  <a:pt x="61645" y="3569491"/>
                  <a:pt x="75566" y="3608719"/>
                  <a:pt x="102742" y="3637986"/>
                </a:cubicBezTo>
                <a:cubicBezTo>
                  <a:pt x="121530" y="3658219"/>
                  <a:pt x="153100" y="3661834"/>
                  <a:pt x="174661" y="3679082"/>
                </a:cubicBezTo>
                <a:cubicBezTo>
                  <a:pt x="188032" y="3689779"/>
                  <a:pt x="192756" y="3708724"/>
                  <a:pt x="205484" y="3720179"/>
                </a:cubicBezTo>
                <a:cubicBezTo>
                  <a:pt x="227382" y="3739887"/>
                  <a:pt x="253430" y="3754426"/>
                  <a:pt x="277403" y="3771550"/>
                </a:cubicBezTo>
                <a:cubicBezTo>
                  <a:pt x="360484" y="3910017"/>
                  <a:pt x="332482" y="3834896"/>
                  <a:pt x="359596" y="3997581"/>
                </a:cubicBezTo>
                <a:cubicBezTo>
                  <a:pt x="349322" y="4114022"/>
                  <a:pt x="344427" y="4231063"/>
                  <a:pt x="328773" y="4346903"/>
                </a:cubicBezTo>
                <a:cubicBezTo>
                  <a:pt x="327119" y="4359140"/>
                  <a:pt x="319269" y="4372203"/>
                  <a:pt x="308225" y="4377725"/>
                </a:cubicBezTo>
                <a:cubicBezTo>
                  <a:pt x="289592" y="4387041"/>
                  <a:pt x="267128" y="4384574"/>
                  <a:pt x="246580" y="4387999"/>
                </a:cubicBezTo>
                <a:cubicBezTo>
                  <a:pt x="215758" y="4405123"/>
                  <a:pt x="182061" y="4417872"/>
                  <a:pt x="154113" y="4439370"/>
                </a:cubicBezTo>
                <a:cubicBezTo>
                  <a:pt x="136732" y="4452740"/>
                  <a:pt x="127378" y="4474169"/>
                  <a:pt x="113016" y="4490741"/>
                </a:cubicBezTo>
                <a:cubicBezTo>
                  <a:pt x="82840" y="4525559"/>
                  <a:pt x="51371" y="4559235"/>
                  <a:pt x="20549" y="4593482"/>
                </a:cubicBezTo>
                <a:cubicBezTo>
                  <a:pt x="13699" y="4610606"/>
                  <a:pt x="0" y="4626410"/>
                  <a:pt x="0" y="4644853"/>
                </a:cubicBezTo>
                <a:cubicBezTo>
                  <a:pt x="0" y="4681480"/>
                  <a:pt x="20506" y="4721757"/>
                  <a:pt x="30823" y="4757869"/>
                </a:cubicBezTo>
                <a:cubicBezTo>
                  <a:pt x="34702" y="4771446"/>
                  <a:pt x="34402" y="4786533"/>
                  <a:pt x="41097" y="4798966"/>
                </a:cubicBezTo>
                <a:cubicBezTo>
                  <a:pt x="58659" y="4831582"/>
                  <a:pt x="68348" y="4877675"/>
                  <a:pt x="102742" y="4891433"/>
                </a:cubicBezTo>
                <a:cubicBezTo>
                  <a:pt x="119866" y="4898282"/>
                  <a:pt x="136617" y="4906149"/>
                  <a:pt x="154113" y="4911981"/>
                </a:cubicBezTo>
                <a:cubicBezTo>
                  <a:pt x="167509" y="4916446"/>
                  <a:pt x="182099" y="4917012"/>
                  <a:pt x="195209" y="4922256"/>
                </a:cubicBezTo>
                <a:cubicBezTo>
                  <a:pt x="216539" y="4930788"/>
                  <a:pt x="235939" y="4943572"/>
                  <a:pt x="256854" y="4953078"/>
                </a:cubicBezTo>
                <a:cubicBezTo>
                  <a:pt x="273644" y="4960710"/>
                  <a:pt x="291101" y="4966777"/>
                  <a:pt x="308225" y="4973626"/>
                </a:cubicBezTo>
                <a:cubicBezTo>
                  <a:pt x="297951" y="4990750"/>
                  <a:pt x="292565" y="5012001"/>
                  <a:pt x="277403" y="5024997"/>
                </a:cubicBezTo>
                <a:cubicBezTo>
                  <a:pt x="266682" y="5034187"/>
                  <a:pt x="249285" y="5029709"/>
                  <a:pt x="236306" y="5035271"/>
                </a:cubicBezTo>
                <a:cubicBezTo>
                  <a:pt x="225641" y="5039842"/>
                  <a:pt x="176271" y="5075375"/>
                  <a:pt x="174661" y="5086642"/>
                </a:cubicBezTo>
                <a:cubicBezTo>
                  <a:pt x="165943" y="5147667"/>
                  <a:pt x="174661" y="5209932"/>
                  <a:pt x="174661" y="527157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927DC954-A698-4552-9F0C-69072A89077D}"/>
              </a:ext>
            </a:extLst>
          </p:cNvPr>
          <p:cNvSpPr txBox="1"/>
          <p:nvPr/>
        </p:nvSpPr>
        <p:spPr>
          <a:xfrm>
            <a:off x="811900" y="958210"/>
            <a:ext cx="1879747" cy="338554"/>
          </a:xfrm>
          <a:prstGeom prst="rect">
            <a:avLst/>
          </a:prstGeom>
          <a:noFill/>
        </p:spPr>
        <p:txBody>
          <a:bodyPr wrap="square" rtlCol="0">
            <a:spAutoFit/>
          </a:bodyPr>
          <a:lstStyle/>
          <a:p>
            <a:r>
              <a:rPr lang="nl-NL" sz="1600" dirty="0"/>
              <a:t>basisschool</a:t>
            </a:r>
          </a:p>
        </p:txBody>
      </p:sp>
      <p:cxnSp>
        <p:nvCxnSpPr>
          <p:cNvPr id="22" name="Rechte verbindingslijn 21">
            <a:extLst>
              <a:ext uri="{FF2B5EF4-FFF2-40B4-BE49-F238E27FC236}">
                <a16:creationId xmlns:a16="http://schemas.microsoft.com/office/drawing/2014/main" id="{10A09C83-2A75-4EDD-9D5D-EB2A9B62DA0F}"/>
              </a:ext>
            </a:extLst>
          </p:cNvPr>
          <p:cNvCxnSpPr>
            <a:cxnSpLocks/>
          </p:cNvCxnSpPr>
          <p:nvPr/>
        </p:nvCxnSpPr>
        <p:spPr>
          <a:xfrm>
            <a:off x="280851" y="4215096"/>
            <a:ext cx="2116719"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B7EF7870-66E2-4E9F-999D-FCC77901229A}"/>
              </a:ext>
            </a:extLst>
          </p:cNvPr>
          <p:cNvSpPr txBox="1"/>
          <p:nvPr/>
        </p:nvSpPr>
        <p:spPr>
          <a:xfrm>
            <a:off x="2797389" y="5383866"/>
            <a:ext cx="1050973" cy="338554"/>
          </a:xfrm>
          <a:prstGeom prst="rect">
            <a:avLst/>
          </a:prstGeom>
          <a:noFill/>
        </p:spPr>
        <p:txBody>
          <a:bodyPr wrap="square" rtlCol="0">
            <a:spAutoFit/>
          </a:bodyPr>
          <a:lstStyle/>
          <a:p>
            <a:r>
              <a:rPr lang="nl-NL" sz="1600" dirty="0"/>
              <a:t>status</a:t>
            </a:r>
          </a:p>
        </p:txBody>
      </p:sp>
      <p:sp>
        <p:nvSpPr>
          <p:cNvPr id="43" name="Tekstvak 42">
            <a:extLst>
              <a:ext uri="{FF2B5EF4-FFF2-40B4-BE49-F238E27FC236}">
                <a16:creationId xmlns:a16="http://schemas.microsoft.com/office/drawing/2014/main" id="{CAE3255F-21E0-484F-94B5-57064B342F3B}"/>
              </a:ext>
            </a:extLst>
          </p:cNvPr>
          <p:cNvSpPr txBox="1"/>
          <p:nvPr/>
        </p:nvSpPr>
        <p:spPr>
          <a:xfrm>
            <a:off x="2818773" y="5941402"/>
            <a:ext cx="1050973" cy="338554"/>
          </a:xfrm>
          <a:prstGeom prst="rect">
            <a:avLst/>
          </a:prstGeom>
          <a:noFill/>
        </p:spPr>
        <p:txBody>
          <a:bodyPr wrap="square" rtlCol="0">
            <a:spAutoFit/>
          </a:bodyPr>
          <a:lstStyle/>
          <a:p>
            <a:r>
              <a:rPr lang="nl-NL" sz="1600" dirty="0"/>
              <a:t>comfort</a:t>
            </a:r>
          </a:p>
        </p:txBody>
      </p:sp>
      <p:sp>
        <p:nvSpPr>
          <p:cNvPr id="44" name="Tekstvak 43">
            <a:extLst>
              <a:ext uri="{FF2B5EF4-FFF2-40B4-BE49-F238E27FC236}">
                <a16:creationId xmlns:a16="http://schemas.microsoft.com/office/drawing/2014/main" id="{50531E79-3161-4D44-AA37-18A9F47BFCDA}"/>
              </a:ext>
            </a:extLst>
          </p:cNvPr>
          <p:cNvSpPr txBox="1"/>
          <p:nvPr/>
        </p:nvSpPr>
        <p:spPr>
          <a:xfrm>
            <a:off x="954495" y="4460192"/>
            <a:ext cx="2491094" cy="338554"/>
          </a:xfrm>
          <a:prstGeom prst="rect">
            <a:avLst/>
          </a:prstGeom>
          <a:noFill/>
        </p:spPr>
        <p:txBody>
          <a:bodyPr wrap="square" rtlCol="0">
            <a:spAutoFit/>
          </a:bodyPr>
          <a:lstStyle/>
          <a:p>
            <a:r>
              <a:rPr lang="nl-NL" sz="1600" dirty="0">
                <a:solidFill>
                  <a:srgbClr val="FFC000"/>
                </a:solidFill>
              </a:rPr>
              <a:t>PRIJS</a:t>
            </a:r>
          </a:p>
        </p:txBody>
      </p:sp>
      <p:sp>
        <p:nvSpPr>
          <p:cNvPr id="46" name="Tekstvak 45">
            <a:extLst>
              <a:ext uri="{FF2B5EF4-FFF2-40B4-BE49-F238E27FC236}">
                <a16:creationId xmlns:a16="http://schemas.microsoft.com/office/drawing/2014/main" id="{7D5CEA5D-DBC4-42E2-836B-D027F0B17A8D}"/>
              </a:ext>
            </a:extLst>
          </p:cNvPr>
          <p:cNvSpPr txBox="1"/>
          <p:nvPr/>
        </p:nvSpPr>
        <p:spPr>
          <a:xfrm>
            <a:off x="6251095" y="4768182"/>
            <a:ext cx="2187136" cy="369332"/>
          </a:xfrm>
          <a:prstGeom prst="rect">
            <a:avLst/>
          </a:prstGeom>
          <a:noFill/>
        </p:spPr>
        <p:txBody>
          <a:bodyPr wrap="square" rtlCol="0">
            <a:spAutoFit/>
          </a:bodyPr>
          <a:lstStyle/>
          <a:p>
            <a:r>
              <a:rPr lang="nl-NL" dirty="0"/>
              <a:t> </a:t>
            </a:r>
            <a:r>
              <a:rPr lang="nl-NL" sz="1600" dirty="0"/>
              <a:t>biologisch</a:t>
            </a:r>
          </a:p>
        </p:txBody>
      </p:sp>
      <p:sp>
        <p:nvSpPr>
          <p:cNvPr id="47" name="Tekstvak 46">
            <a:extLst>
              <a:ext uri="{FF2B5EF4-FFF2-40B4-BE49-F238E27FC236}">
                <a16:creationId xmlns:a16="http://schemas.microsoft.com/office/drawing/2014/main" id="{D4908E3C-A5CA-4DCA-87A3-2EE81C71E6D5}"/>
              </a:ext>
            </a:extLst>
          </p:cNvPr>
          <p:cNvSpPr txBox="1"/>
          <p:nvPr/>
        </p:nvSpPr>
        <p:spPr>
          <a:xfrm>
            <a:off x="6142722" y="5809534"/>
            <a:ext cx="2187136" cy="369332"/>
          </a:xfrm>
          <a:prstGeom prst="rect">
            <a:avLst/>
          </a:prstGeom>
          <a:noFill/>
        </p:spPr>
        <p:txBody>
          <a:bodyPr wrap="square" rtlCol="0">
            <a:spAutoFit/>
          </a:bodyPr>
          <a:lstStyle/>
          <a:p>
            <a:r>
              <a:rPr lang="nl-NL" dirty="0"/>
              <a:t> </a:t>
            </a:r>
            <a:r>
              <a:rPr lang="nl-NL" sz="1600" dirty="0"/>
              <a:t>authentiek</a:t>
            </a:r>
          </a:p>
        </p:txBody>
      </p:sp>
      <p:sp>
        <p:nvSpPr>
          <p:cNvPr id="48" name="Tekstvak 47">
            <a:extLst>
              <a:ext uri="{FF2B5EF4-FFF2-40B4-BE49-F238E27FC236}">
                <a16:creationId xmlns:a16="http://schemas.microsoft.com/office/drawing/2014/main" id="{19E2E5C7-30FB-420F-A40C-5A6B054E9C46}"/>
              </a:ext>
            </a:extLst>
          </p:cNvPr>
          <p:cNvSpPr txBox="1"/>
          <p:nvPr/>
        </p:nvSpPr>
        <p:spPr>
          <a:xfrm>
            <a:off x="7741817" y="4710330"/>
            <a:ext cx="2214694" cy="338554"/>
          </a:xfrm>
          <a:prstGeom prst="rect">
            <a:avLst/>
          </a:prstGeom>
          <a:noFill/>
        </p:spPr>
        <p:txBody>
          <a:bodyPr wrap="square" rtlCol="0">
            <a:spAutoFit/>
          </a:bodyPr>
          <a:lstStyle/>
          <a:p>
            <a:r>
              <a:rPr lang="nl-NL" sz="1600" dirty="0"/>
              <a:t>verbinding</a:t>
            </a:r>
          </a:p>
        </p:txBody>
      </p:sp>
      <p:cxnSp>
        <p:nvCxnSpPr>
          <p:cNvPr id="51" name="Rechte verbindingslijn 50">
            <a:extLst>
              <a:ext uri="{FF2B5EF4-FFF2-40B4-BE49-F238E27FC236}">
                <a16:creationId xmlns:a16="http://schemas.microsoft.com/office/drawing/2014/main" id="{9EF1F8AE-1C26-4264-81A3-B2E96BE57BC1}"/>
              </a:ext>
            </a:extLst>
          </p:cNvPr>
          <p:cNvCxnSpPr>
            <a:cxnSpLocks/>
          </p:cNvCxnSpPr>
          <p:nvPr/>
        </p:nvCxnSpPr>
        <p:spPr>
          <a:xfrm>
            <a:off x="9552095" y="3242883"/>
            <a:ext cx="211671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776906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2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P spid="7" grpId="0"/>
      <p:bldP spid="11" grpId="0"/>
      <p:bldP spid="13" grpId="0"/>
      <p:bldP spid="14" grpId="0"/>
      <p:bldP spid="15" grpId="0"/>
      <p:bldP spid="16" grpId="0"/>
      <p:bldP spid="18" grpId="0"/>
      <p:bldP spid="19" grpId="0"/>
      <p:bldP spid="20" grpId="0"/>
      <p:bldP spid="21" grpId="0"/>
      <p:bldP spid="23" grpId="0"/>
      <p:bldP spid="24" grpId="0"/>
      <p:bldP spid="27" grpId="0"/>
      <p:bldP spid="28" grpId="0"/>
      <p:bldP spid="31" grpId="0"/>
      <p:bldP spid="33" grpId="0"/>
      <p:bldP spid="30" grpId="0"/>
      <p:bldP spid="36" grpId="0"/>
      <p:bldP spid="37" grpId="0"/>
      <p:bldP spid="38" grpId="0"/>
      <p:bldP spid="40" grpId="0"/>
      <p:bldP spid="41" grpId="0"/>
      <p:bldP spid="42" grpId="0"/>
      <p:bldP spid="12" grpId="0"/>
      <p:bldP spid="34" grpId="0"/>
      <p:bldP spid="43" grpId="0"/>
      <p:bldP spid="44" grpId="0"/>
      <p:bldP spid="46" grpId="0"/>
      <p:bldP spid="47" grpId="0"/>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A494A-95B7-4CC2-B852-379841CF94E7}"/>
              </a:ext>
            </a:extLst>
          </p:cNvPr>
          <p:cNvSpPr>
            <a:spLocks noGrp="1"/>
          </p:cNvSpPr>
          <p:nvPr>
            <p:ph type="title"/>
          </p:nvPr>
        </p:nvSpPr>
        <p:spPr>
          <a:xfrm>
            <a:off x="914400" y="484632"/>
            <a:ext cx="10363200" cy="1609344"/>
          </a:xfrm>
        </p:spPr>
        <p:txBody>
          <a:bodyPr/>
          <a:lstStyle/>
          <a:p>
            <a:pPr algn="just" fontAlgn="auto">
              <a:spcAft>
                <a:spcPts val="0"/>
              </a:spcAft>
              <a:defRPr/>
            </a:pPr>
            <a:r>
              <a:rPr lang="nl-NL" sz="4800" dirty="0"/>
              <a:t>     Het WIL…een </a:t>
            </a:r>
            <a:r>
              <a:rPr lang="nl-NL" sz="4800" dirty="0" err="1"/>
              <a:t>Pro-Gramma</a:t>
            </a:r>
            <a:endParaRPr lang="nl-NL" sz="4800" dirty="0"/>
          </a:p>
        </p:txBody>
      </p:sp>
      <p:sp>
        <p:nvSpPr>
          <p:cNvPr id="3" name="Tijdelijke aanduiding voor inhoud 2">
            <a:extLst>
              <a:ext uri="{FF2B5EF4-FFF2-40B4-BE49-F238E27FC236}">
                <a16:creationId xmlns:a16="http://schemas.microsoft.com/office/drawing/2014/main" id="{6C92A39A-FD8D-450C-8B1D-71D9C2A8FEC8}"/>
              </a:ext>
            </a:extLst>
          </p:cNvPr>
          <p:cNvSpPr>
            <a:spLocks noGrp="1"/>
          </p:cNvSpPr>
          <p:nvPr>
            <p:ph idx="1"/>
          </p:nvPr>
        </p:nvSpPr>
        <p:spPr>
          <a:xfrm>
            <a:off x="4428260" y="4232488"/>
            <a:ext cx="5459017" cy="3522593"/>
          </a:xfrm>
        </p:spPr>
        <p:txBody>
          <a:bodyPr rtlCol="0">
            <a:normAutofit/>
          </a:bodyPr>
          <a:lstStyle/>
          <a:p>
            <a:pPr marL="182880" indent="-182880" fontAlgn="auto">
              <a:spcAft>
                <a:spcPts val="0"/>
              </a:spcAft>
              <a:buClr>
                <a:schemeClr val="accent1">
                  <a:lumMod val="75000"/>
                </a:schemeClr>
              </a:buClr>
              <a:defRPr/>
            </a:pPr>
            <a:endParaRPr lang="nl-NL" i="1" dirty="0"/>
          </a:p>
          <a:p>
            <a:pPr marL="0" indent="0" algn="ctr" fontAlgn="auto">
              <a:spcAft>
                <a:spcPts val="0"/>
              </a:spcAft>
              <a:buClr>
                <a:schemeClr val="accent1">
                  <a:lumMod val="75000"/>
                </a:schemeClr>
              </a:buClr>
              <a:buFont typeface="Wingdings" panose="05000000000000000000" pitchFamily="2" charset="2"/>
              <a:buNone/>
              <a:defRPr/>
            </a:pPr>
            <a:endParaRPr lang="nl-NL" sz="2800" i="1" dirty="0"/>
          </a:p>
          <a:p>
            <a:pPr marL="0" indent="0" algn="ctr" fontAlgn="auto">
              <a:spcAft>
                <a:spcPts val="0"/>
              </a:spcAft>
              <a:buClr>
                <a:schemeClr val="accent1">
                  <a:lumMod val="75000"/>
                </a:schemeClr>
              </a:buClr>
              <a:buFont typeface="Wingdings" panose="05000000000000000000" pitchFamily="2" charset="2"/>
              <a:buNone/>
              <a:defRPr/>
            </a:pPr>
            <a:endParaRPr lang="nl-NL" sz="2800" dirty="0"/>
          </a:p>
        </p:txBody>
      </p:sp>
      <p:sp>
        <p:nvSpPr>
          <p:cNvPr id="4" name="Tekstvak 3">
            <a:extLst>
              <a:ext uri="{FF2B5EF4-FFF2-40B4-BE49-F238E27FC236}">
                <a16:creationId xmlns:a16="http://schemas.microsoft.com/office/drawing/2014/main" id="{7FE498D0-AD62-4379-AB7F-E1F67EF690AA}"/>
              </a:ext>
            </a:extLst>
          </p:cNvPr>
          <p:cNvSpPr txBox="1"/>
          <p:nvPr/>
        </p:nvSpPr>
        <p:spPr>
          <a:xfrm>
            <a:off x="1743075" y="2209800"/>
            <a:ext cx="9058275" cy="2215991"/>
          </a:xfrm>
          <a:prstGeom prst="rect">
            <a:avLst/>
          </a:prstGeom>
          <a:noFill/>
        </p:spPr>
        <p:txBody>
          <a:bodyPr wrap="square" rtlCol="0">
            <a:spAutoFit/>
          </a:bodyPr>
          <a:lstStyle/>
          <a:p>
            <a:pPr marL="285750" indent="-285750">
              <a:buFont typeface="Arial" panose="020B0604020202020204" pitchFamily="34" charset="0"/>
              <a:buChar char="•"/>
            </a:pPr>
            <a:r>
              <a:rPr lang="nl-NL" sz="2000" dirty="0"/>
              <a:t>De (OER)Wil?</a:t>
            </a:r>
          </a:p>
          <a:p>
            <a:pPr marL="285750" indent="-285750">
              <a:buFont typeface="Arial" panose="020B0604020202020204" pitchFamily="34" charset="0"/>
              <a:buChar char="•"/>
            </a:pPr>
            <a:r>
              <a:rPr lang="nl-NL" sz="2000" dirty="0"/>
              <a:t>Ontworteling van de Wil</a:t>
            </a:r>
          </a:p>
          <a:p>
            <a:pPr marL="285750" indent="-285750">
              <a:buFont typeface="Arial" panose="020B0604020202020204" pitchFamily="34" charset="0"/>
              <a:buChar char="•"/>
            </a:pPr>
            <a:r>
              <a:rPr lang="nl-NL" sz="2000" dirty="0"/>
              <a:t>Bevrijding van de Wil</a:t>
            </a:r>
          </a:p>
          <a:p>
            <a:pPr marL="285750" indent="-285750">
              <a:buFont typeface="Arial" panose="020B0604020202020204" pitchFamily="34" charset="0"/>
              <a:buChar char="•"/>
            </a:pPr>
            <a:r>
              <a:rPr lang="nl-NL" sz="2000" dirty="0"/>
              <a:t>Bezielde Wil</a:t>
            </a:r>
          </a:p>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r>
              <a:rPr lang="nl-NL" sz="2000" dirty="0"/>
              <a:t>Je Autonome Pad</a:t>
            </a:r>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123390388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A494A-95B7-4CC2-B852-379841CF94E7}"/>
              </a:ext>
            </a:extLst>
          </p:cNvPr>
          <p:cNvSpPr>
            <a:spLocks noGrp="1"/>
          </p:cNvSpPr>
          <p:nvPr>
            <p:ph type="title"/>
          </p:nvPr>
        </p:nvSpPr>
        <p:spPr>
          <a:xfrm>
            <a:off x="914400" y="484632"/>
            <a:ext cx="10363200" cy="1609344"/>
          </a:xfrm>
        </p:spPr>
        <p:txBody>
          <a:bodyPr/>
          <a:lstStyle/>
          <a:p>
            <a:pPr algn="ctr" fontAlgn="auto">
              <a:spcAft>
                <a:spcPts val="0"/>
              </a:spcAft>
              <a:defRPr/>
            </a:pPr>
            <a:r>
              <a:rPr lang="nl-NL" sz="4800" dirty="0" err="1"/>
              <a:t>Oerwil</a:t>
            </a:r>
            <a:endParaRPr lang="nl-NL" sz="4800" dirty="0"/>
          </a:p>
        </p:txBody>
      </p:sp>
      <p:sp>
        <p:nvSpPr>
          <p:cNvPr id="3" name="Tijdelijke aanduiding voor inhoud 2">
            <a:extLst>
              <a:ext uri="{FF2B5EF4-FFF2-40B4-BE49-F238E27FC236}">
                <a16:creationId xmlns:a16="http://schemas.microsoft.com/office/drawing/2014/main" id="{6C92A39A-FD8D-450C-8B1D-71D9C2A8FEC8}"/>
              </a:ext>
            </a:extLst>
          </p:cNvPr>
          <p:cNvSpPr>
            <a:spLocks noGrp="1"/>
          </p:cNvSpPr>
          <p:nvPr>
            <p:ph idx="1"/>
          </p:nvPr>
        </p:nvSpPr>
        <p:spPr>
          <a:xfrm>
            <a:off x="2063750" y="1557338"/>
            <a:ext cx="7642225" cy="4525962"/>
          </a:xfrm>
        </p:spPr>
        <p:txBody>
          <a:bodyPr rtlCol="0">
            <a:normAutofit/>
          </a:bodyPr>
          <a:lstStyle/>
          <a:p>
            <a:pPr marL="182880" indent="-182880" fontAlgn="auto">
              <a:spcAft>
                <a:spcPts val="0"/>
              </a:spcAft>
              <a:buClr>
                <a:schemeClr val="accent1">
                  <a:lumMod val="75000"/>
                </a:schemeClr>
              </a:buClr>
              <a:defRPr/>
            </a:pPr>
            <a:endParaRPr lang="nl-NL" i="1" dirty="0"/>
          </a:p>
          <a:p>
            <a:pPr marL="0" indent="0" algn="ctr" fontAlgn="auto">
              <a:spcAft>
                <a:spcPts val="0"/>
              </a:spcAft>
              <a:buClr>
                <a:schemeClr val="accent1">
                  <a:lumMod val="75000"/>
                </a:schemeClr>
              </a:buClr>
              <a:buFont typeface="Wingdings" panose="05000000000000000000" pitchFamily="2" charset="2"/>
              <a:buNone/>
              <a:defRPr/>
            </a:pPr>
            <a:r>
              <a:rPr lang="nl-NL" sz="2800" i="1" dirty="0"/>
              <a:t>‘De (oer)wil is de in de mens, en ieder ander organisme, aanwezige</a:t>
            </a:r>
            <a:r>
              <a:rPr lang="nl-NL" sz="2800" i="1" dirty="0">
                <a:solidFill>
                  <a:srgbClr val="FFFF00"/>
                </a:solidFill>
              </a:rPr>
              <a:t> </a:t>
            </a:r>
            <a:r>
              <a:rPr lang="nl-NL" sz="2800" i="1" dirty="0">
                <a:solidFill>
                  <a:schemeClr val="accent3">
                    <a:lumMod val="60000"/>
                    <a:lumOff val="40000"/>
                  </a:schemeClr>
                </a:solidFill>
              </a:rPr>
              <a:t>levensenergie</a:t>
            </a:r>
            <a:r>
              <a:rPr lang="nl-NL" sz="2800" i="1" dirty="0"/>
              <a:t> die aanzet tot zelfexpressie, in afstemming en verbinding met haar omgeving’</a:t>
            </a:r>
          </a:p>
          <a:p>
            <a:pPr marL="0" indent="0" algn="ctr" fontAlgn="auto">
              <a:spcAft>
                <a:spcPts val="0"/>
              </a:spcAft>
              <a:buClr>
                <a:schemeClr val="accent1">
                  <a:lumMod val="75000"/>
                </a:schemeClr>
              </a:buClr>
              <a:buFont typeface="Wingdings" panose="05000000000000000000" pitchFamily="2" charset="2"/>
              <a:buNone/>
              <a:defRPr/>
            </a:pPr>
            <a:endParaRPr lang="nl-NL" sz="2800" i="1" dirty="0"/>
          </a:p>
          <a:p>
            <a:pPr marL="0" indent="0" algn="ctr" fontAlgn="auto">
              <a:spcAft>
                <a:spcPts val="0"/>
              </a:spcAft>
              <a:buClr>
                <a:schemeClr val="accent1">
                  <a:lumMod val="75000"/>
                </a:schemeClr>
              </a:buClr>
              <a:buFont typeface="Wingdings" panose="05000000000000000000" pitchFamily="2" charset="2"/>
              <a:buNone/>
              <a:defRPr/>
            </a:pPr>
            <a:endParaRPr lang="nl-NL" sz="2800" i="1" dirty="0"/>
          </a:p>
          <a:p>
            <a:pPr marL="0" indent="0" algn="ctr" fontAlgn="auto">
              <a:spcAft>
                <a:spcPts val="0"/>
              </a:spcAft>
              <a:buClr>
                <a:schemeClr val="accent1">
                  <a:lumMod val="75000"/>
                </a:schemeClr>
              </a:buClr>
              <a:buFont typeface="Wingdings" panose="05000000000000000000" pitchFamily="2" charset="2"/>
              <a:buNone/>
              <a:defRPr/>
            </a:pPr>
            <a:endParaRPr lang="nl-NL" sz="2800" dirty="0"/>
          </a:p>
        </p:txBody>
      </p:sp>
      <p:pic>
        <p:nvPicPr>
          <p:cNvPr id="4098" name="Picture 2" descr="Artikel - Oerknal 2.1">
            <a:extLst>
              <a:ext uri="{FF2B5EF4-FFF2-40B4-BE49-F238E27FC236}">
                <a16:creationId xmlns:a16="http://schemas.microsoft.com/office/drawing/2014/main" id="{F750BAA6-6683-4B2B-9706-64BC680BC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4442" y="4318127"/>
            <a:ext cx="2847975" cy="1609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D2CBD9D-63BB-4683-8452-8A0287C325D6}"/>
              </a:ext>
            </a:extLst>
          </p:cNvPr>
          <p:cNvSpPr>
            <a:spLocks noGrp="1"/>
          </p:cNvSpPr>
          <p:nvPr>
            <p:ph idx="1"/>
          </p:nvPr>
        </p:nvSpPr>
        <p:spPr>
          <a:xfrm>
            <a:off x="2625812" y="490815"/>
            <a:ext cx="7642225" cy="568960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i="1" dirty="0"/>
              <a:t>			</a:t>
            </a:r>
            <a:endParaRPr lang="nl-NL" sz="2800" i="1" dirty="0"/>
          </a:p>
          <a:p>
            <a:pPr marL="0" indent="0" algn="ctr" fontAlgn="auto">
              <a:spcAft>
                <a:spcPts val="0"/>
              </a:spcAft>
              <a:buClr>
                <a:schemeClr val="accent1">
                  <a:lumMod val="75000"/>
                </a:schemeClr>
              </a:buClr>
              <a:buNone/>
              <a:defRPr/>
            </a:pPr>
            <a:r>
              <a:rPr lang="nl-NL" sz="4800" dirty="0">
                <a:latin typeface="+mj-lt"/>
              </a:rPr>
              <a:t>OER-OUDERSCHAP</a:t>
            </a:r>
          </a:p>
          <a:p>
            <a:pPr marL="0" indent="0" algn="ctr" fontAlgn="auto">
              <a:spcAft>
                <a:spcPts val="0"/>
              </a:spcAft>
              <a:buClr>
                <a:schemeClr val="accent1">
                  <a:lumMod val="75000"/>
                </a:schemeClr>
              </a:buClr>
              <a:buNone/>
              <a:defRPr/>
            </a:pPr>
            <a:endParaRPr lang="nl-NL" i="1" dirty="0"/>
          </a:p>
          <a:p>
            <a:pPr marL="0" indent="0" algn="ctr" fontAlgn="auto">
              <a:spcAft>
                <a:spcPts val="0"/>
              </a:spcAft>
              <a:buClr>
                <a:schemeClr val="accent1">
                  <a:lumMod val="75000"/>
                </a:schemeClr>
              </a:buClr>
              <a:buFont typeface="Wingdings" panose="05000000000000000000" pitchFamily="2" charset="2"/>
              <a:buNone/>
              <a:defRPr/>
            </a:pPr>
            <a:endParaRPr lang="nl-NL" sz="2800" i="1" dirty="0"/>
          </a:p>
          <a:p>
            <a:pPr marL="0" indent="0" algn="ctr" fontAlgn="auto">
              <a:spcAft>
                <a:spcPts val="0"/>
              </a:spcAft>
              <a:buClr>
                <a:schemeClr val="accent1">
                  <a:lumMod val="75000"/>
                </a:schemeClr>
              </a:buClr>
              <a:buFont typeface="Wingdings" panose="05000000000000000000" pitchFamily="2" charset="2"/>
              <a:buNone/>
              <a:defRPr/>
            </a:pPr>
            <a:endParaRPr lang="nl-NL" sz="2800" i="1" dirty="0"/>
          </a:p>
        </p:txBody>
      </p:sp>
      <p:pic>
        <p:nvPicPr>
          <p:cNvPr id="1026" name="Picture 2" descr="autonomie – Dapper Kinder Coaching">
            <a:extLst>
              <a:ext uri="{FF2B5EF4-FFF2-40B4-BE49-F238E27FC236}">
                <a16:creationId xmlns:a16="http://schemas.microsoft.com/office/drawing/2014/main" id="{54EFFB55-959E-422F-88C2-39D6FCA13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374" y="2845352"/>
            <a:ext cx="24955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nd in Verbinding">
            <a:extLst>
              <a:ext uri="{FF2B5EF4-FFF2-40B4-BE49-F238E27FC236}">
                <a16:creationId xmlns:a16="http://schemas.microsoft.com/office/drawing/2014/main" id="{35A64964-7531-4A8C-8FA3-2DE2C630F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924" y="2845352"/>
            <a:ext cx="2495550"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348DC41E-DE0C-4714-8F03-3DFFE402CDD3}"/>
              </a:ext>
            </a:extLst>
          </p:cNvPr>
          <p:cNvSpPr txBox="1"/>
          <p:nvPr/>
        </p:nvSpPr>
        <p:spPr>
          <a:xfrm>
            <a:off x="1219200" y="3686081"/>
            <a:ext cx="2495550" cy="830997"/>
          </a:xfrm>
          <a:prstGeom prst="rect">
            <a:avLst/>
          </a:prstGeom>
          <a:noFill/>
        </p:spPr>
        <p:txBody>
          <a:bodyPr wrap="square" rtlCol="0">
            <a:spAutoFit/>
          </a:bodyPr>
          <a:lstStyle/>
          <a:p>
            <a:r>
              <a:rPr lang="nl-NL" sz="2400" dirty="0"/>
              <a:t>Autonomie</a:t>
            </a:r>
          </a:p>
          <a:p>
            <a:r>
              <a:rPr lang="nl-NL" sz="2400" dirty="0"/>
              <a:t>‘</a:t>
            </a:r>
            <a:r>
              <a:rPr lang="nl-NL" sz="2400" dirty="0" err="1"/>
              <a:t>eigen-wijs</a:t>
            </a:r>
            <a:r>
              <a:rPr lang="nl-NL" sz="2400" dirty="0"/>
              <a:t>’</a:t>
            </a:r>
          </a:p>
        </p:txBody>
      </p:sp>
      <p:sp>
        <p:nvSpPr>
          <p:cNvPr id="6" name="Tekstvak 5">
            <a:extLst>
              <a:ext uri="{FF2B5EF4-FFF2-40B4-BE49-F238E27FC236}">
                <a16:creationId xmlns:a16="http://schemas.microsoft.com/office/drawing/2014/main" id="{FB64B5AB-38FE-4AEE-A9F4-5E0724F8C22F}"/>
              </a:ext>
            </a:extLst>
          </p:cNvPr>
          <p:cNvSpPr txBox="1"/>
          <p:nvPr/>
        </p:nvSpPr>
        <p:spPr>
          <a:xfrm>
            <a:off x="9835444" y="3577223"/>
            <a:ext cx="2495550" cy="830997"/>
          </a:xfrm>
          <a:prstGeom prst="rect">
            <a:avLst/>
          </a:prstGeom>
          <a:noFill/>
        </p:spPr>
        <p:txBody>
          <a:bodyPr wrap="square" rtlCol="0">
            <a:spAutoFit/>
          </a:bodyPr>
          <a:lstStyle/>
          <a:p>
            <a:r>
              <a:rPr lang="nl-NL" sz="2400" dirty="0"/>
              <a:t>Verbinding</a:t>
            </a:r>
          </a:p>
          <a:p>
            <a:r>
              <a:rPr lang="nl-NL" sz="2400" dirty="0"/>
              <a:t>‘</a:t>
            </a:r>
            <a:r>
              <a:rPr lang="nl-NL" sz="2400" dirty="0" err="1"/>
              <a:t>samen-zijn</a:t>
            </a:r>
            <a:r>
              <a:rPr lang="nl-NL" sz="2400" dirty="0"/>
              <a:t>’</a:t>
            </a:r>
          </a:p>
        </p:txBody>
      </p:sp>
      <p:sp>
        <p:nvSpPr>
          <p:cNvPr id="4" name="Tekstvak 3">
            <a:extLst>
              <a:ext uri="{FF2B5EF4-FFF2-40B4-BE49-F238E27FC236}">
                <a16:creationId xmlns:a16="http://schemas.microsoft.com/office/drawing/2014/main" id="{A484072A-F522-48F4-9469-84536A003829}"/>
              </a:ext>
            </a:extLst>
          </p:cNvPr>
          <p:cNvSpPr txBox="1"/>
          <p:nvPr/>
        </p:nvSpPr>
        <p:spPr>
          <a:xfrm>
            <a:off x="3951374" y="5970508"/>
            <a:ext cx="5294226" cy="646331"/>
          </a:xfrm>
          <a:prstGeom prst="rect">
            <a:avLst/>
          </a:prstGeom>
          <a:noFill/>
        </p:spPr>
        <p:txBody>
          <a:bodyPr wrap="square" rtlCol="0">
            <a:spAutoFit/>
          </a:bodyPr>
          <a:lstStyle/>
          <a:p>
            <a:r>
              <a:rPr lang="nl-NL" i="1" dirty="0"/>
              <a:t>-De paradox is het voorportaal van de symbiose-</a:t>
            </a:r>
          </a:p>
          <a:p>
            <a:pPr algn="ctr"/>
            <a:r>
              <a:rPr lang="nl-NL" i="1" dirty="0" err="1"/>
              <a:t>RvR</a:t>
            </a:r>
            <a:endParaRPr lang="nl-NL" i="1" dirty="0"/>
          </a:p>
        </p:txBody>
      </p:sp>
    </p:spTree>
    <p:extLst>
      <p:ext uri="{BB962C8B-B14F-4D97-AF65-F5344CB8AC3E}">
        <p14:creationId xmlns:p14="http://schemas.microsoft.com/office/powerpoint/2010/main" val="751473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Universele liefde 02; De taak van de man(nelijke energie) - Nuria Steeman  In Licht &amp; Kracht">
            <a:extLst>
              <a:ext uri="{FF2B5EF4-FFF2-40B4-BE49-F238E27FC236}">
                <a16:creationId xmlns:a16="http://schemas.microsoft.com/office/drawing/2014/main" id="{1751DC7A-B74A-42C7-9F70-21EE756A6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53" b="17647"/>
          <a:stretch>
            <a:fillRect/>
          </a:stretch>
        </p:blipFill>
        <p:spPr bwMode="auto">
          <a:xfrm>
            <a:off x="0" y="0"/>
            <a:ext cx="12192000" cy="71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87E391D6-79CC-4561-90A6-BE9032254F93}"/>
              </a:ext>
            </a:extLst>
          </p:cNvPr>
          <p:cNvSpPr>
            <a:spLocks noGrp="1"/>
          </p:cNvSpPr>
          <p:nvPr>
            <p:ph type="ctrTitle"/>
          </p:nvPr>
        </p:nvSpPr>
        <p:spPr>
          <a:xfrm>
            <a:off x="1820863" y="2349500"/>
            <a:ext cx="8550275" cy="1987550"/>
          </a:xfrm>
          <a:effectLst>
            <a:outerShdw blurRad="50800" dist="38100" dir="2700000" algn="tl" rotWithShape="0">
              <a:prstClr val="black">
                <a:alpha val="40000"/>
              </a:prstClr>
            </a:outerShdw>
          </a:effectLst>
        </p:spPr>
        <p:txBody>
          <a:bodyPr>
            <a:normAutofit/>
          </a:bodyPr>
          <a:lstStyle/>
          <a:p>
            <a:pPr algn="ctr" fontAlgn="auto">
              <a:spcAft>
                <a:spcPts val="0"/>
              </a:spcAft>
              <a:defRPr/>
            </a:pPr>
            <a:r>
              <a:rPr lang="nl-NL" dirty="0">
                <a:solidFill>
                  <a:schemeClr val="bg1"/>
                </a:solidFill>
              </a:rPr>
              <a:t>Oer-wil</a:t>
            </a:r>
          </a:p>
        </p:txBody>
      </p:sp>
      <p:sp>
        <p:nvSpPr>
          <p:cNvPr id="3" name="Ondertitel 2">
            <a:extLst>
              <a:ext uri="{FF2B5EF4-FFF2-40B4-BE49-F238E27FC236}">
                <a16:creationId xmlns:a16="http://schemas.microsoft.com/office/drawing/2014/main" id="{97D75CFC-CC75-410E-84E0-D5EB63880669}"/>
              </a:ext>
            </a:extLst>
          </p:cNvPr>
          <p:cNvSpPr>
            <a:spLocks noGrp="1"/>
          </p:cNvSpPr>
          <p:nvPr>
            <p:ph type="subTitle" idx="1"/>
          </p:nvPr>
        </p:nvSpPr>
        <p:spPr>
          <a:xfrm>
            <a:off x="2039938" y="4406900"/>
            <a:ext cx="8177212" cy="757238"/>
          </a:xfrm>
          <a:effectLst>
            <a:outerShdw blurRad="50800" dist="38100" dir="2700000" algn="tl" rotWithShape="0">
              <a:prstClr val="black">
                <a:alpha val="40000"/>
              </a:prstClr>
            </a:outerShdw>
          </a:effectLst>
        </p:spPr>
        <p:txBody>
          <a:bodyPr rtlCol="0"/>
          <a:lstStyle/>
          <a:p>
            <a:pPr algn="ctr" fontAlgn="auto">
              <a:spcAft>
                <a:spcPts val="0"/>
              </a:spcAft>
              <a:buClr>
                <a:schemeClr val="accent1">
                  <a:lumMod val="75000"/>
                </a:schemeClr>
              </a:buClr>
              <a:defRPr/>
            </a:pPr>
            <a:r>
              <a:rPr lang="nl-NL" sz="3600" dirty="0">
                <a:solidFill>
                  <a:schemeClr val="bg1"/>
                </a:solidFill>
              </a:rPr>
              <a:t>Symbiose. Verbinding. Co-creatie.</a:t>
            </a:r>
          </a:p>
        </p:txBody>
      </p:sp>
      <p:sp>
        <p:nvSpPr>
          <p:cNvPr id="23557" name="Ondertitel 2">
            <a:extLst>
              <a:ext uri="{FF2B5EF4-FFF2-40B4-BE49-F238E27FC236}">
                <a16:creationId xmlns:a16="http://schemas.microsoft.com/office/drawing/2014/main" id="{3A58592B-D07F-4AED-B846-528420B20C2F}"/>
              </a:ext>
            </a:extLst>
          </p:cNvPr>
          <p:cNvSpPr txBox="1">
            <a:spLocks noChangeArrowheads="1"/>
          </p:cNvSpPr>
          <p:nvPr/>
        </p:nvSpPr>
        <p:spPr bwMode="auto">
          <a:xfrm>
            <a:off x="2039938" y="1611313"/>
            <a:ext cx="945673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5800">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defTabSz="685800">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defTabSz="68580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defTabSz="68580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defTabSz="68580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defTabSz="685800"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defTabSz="685800"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defTabSz="685800"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defTabSz="685800"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750"/>
              </a:spcBef>
              <a:buClrTx/>
              <a:buSzTx/>
              <a:buFont typeface="Arial" panose="020B0604020202020204" pitchFamily="34" charset="0"/>
              <a:buNone/>
            </a:pPr>
            <a:r>
              <a:rPr lang="nl-NL" altLang="nl-NL" sz="3600">
                <a:solidFill>
                  <a:srgbClr val="FFFFFF"/>
                </a:solidFill>
              </a:rPr>
              <a:t>Zelfexpressie. Autonomie. Soevereiniteit.</a:t>
            </a:r>
          </a:p>
        </p:txBody>
      </p:sp>
      <p:sp>
        <p:nvSpPr>
          <p:cNvPr id="23558" name="Tekstvak 3">
            <a:extLst>
              <a:ext uri="{FF2B5EF4-FFF2-40B4-BE49-F238E27FC236}">
                <a16:creationId xmlns:a16="http://schemas.microsoft.com/office/drawing/2014/main" id="{01F20A68-464E-4B42-B840-1E1B2FC06493}"/>
              </a:ext>
            </a:extLst>
          </p:cNvPr>
          <p:cNvSpPr txBox="1">
            <a:spLocks noChangeArrowheads="1"/>
          </p:cNvSpPr>
          <p:nvPr/>
        </p:nvSpPr>
        <p:spPr bwMode="auto">
          <a:xfrm>
            <a:off x="7594600" y="2779713"/>
            <a:ext cx="32273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Rockwell" panose="02060603020205020403" pitchFamily="18" charset="0"/>
              </a:defRPr>
            </a:lvl1pPr>
            <a:lvl2pPr marL="742950" indent="-285750" defTabSz="685800">
              <a:defRPr>
                <a:solidFill>
                  <a:schemeClr val="tx1"/>
                </a:solidFill>
                <a:latin typeface="Rockwell" panose="02060603020205020403" pitchFamily="18" charset="0"/>
              </a:defRPr>
            </a:lvl2pPr>
            <a:lvl3pPr marL="1143000" indent="-228600" defTabSz="685800">
              <a:defRPr>
                <a:solidFill>
                  <a:schemeClr val="tx1"/>
                </a:solidFill>
                <a:latin typeface="Rockwell" panose="02060603020205020403" pitchFamily="18" charset="0"/>
              </a:defRPr>
            </a:lvl3pPr>
            <a:lvl4pPr marL="1600200" indent="-228600" defTabSz="685800">
              <a:defRPr>
                <a:solidFill>
                  <a:schemeClr val="tx1"/>
                </a:solidFill>
                <a:latin typeface="Rockwell" panose="02060603020205020403" pitchFamily="18" charset="0"/>
              </a:defRPr>
            </a:lvl4pPr>
            <a:lvl5pPr marL="2057400" indent="-228600" defTabSz="685800">
              <a:defRPr>
                <a:solidFill>
                  <a:schemeClr val="tx1"/>
                </a:solidFill>
                <a:latin typeface="Rockwell" panose="02060603020205020403" pitchFamily="18" charset="0"/>
              </a:defRPr>
            </a:lvl5pPr>
            <a:lvl6pPr marL="2514600" indent="-228600" defTabSz="685800" fontAlgn="base">
              <a:spcBef>
                <a:spcPct val="0"/>
              </a:spcBef>
              <a:spcAft>
                <a:spcPct val="0"/>
              </a:spcAft>
              <a:defRPr>
                <a:solidFill>
                  <a:schemeClr val="tx1"/>
                </a:solidFill>
                <a:latin typeface="Rockwell" panose="02060603020205020403" pitchFamily="18" charset="0"/>
              </a:defRPr>
            </a:lvl6pPr>
            <a:lvl7pPr marL="2971800" indent="-228600" defTabSz="685800" fontAlgn="base">
              <a:spcBef>
                <a:spcPct val="0"/>
              </a:spcBef>
              <a:spcAft>
                <a:spcPct val="0"/>
              </a:spcAft>
              <a:defRPr>
                <a:solidFill>
                  <a:schemeClr val="tx1"/>
                </a:solidFill>
                <a:latin typeface="Rockwell" panose="02060603020205020403" pitchFamily="18" charset="0"/>
              </a:defRPr>
            </a:lvl7pPr>
            <a:lvl8pPr marL="3429000" indent="-228600" defTabSz="685800" fontAlgn="base">
              <a:spcBef>
                <a:spcPct val="0"/>
              </a:spcBef>
              <a:spcAft>
                <a:spcPct val="0"/>
              </a:spcAft>
              <a:defRPr>
                <a:solidFill>
                  <a:schemeClr val="tx1"/>
                </a:solidFill>
                <a:latin typeface="Rockwell" panose="02060603020205020403" pitchFamily="18" charset="0"/>
              </a:defRPr>
            </a:lvl8pPr>
            <a:lvl9pPr marL="3886200" indent="-228600" defTabSz="6858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2700">
                <a:solidFill>
                  <a:srgbClr val="FFFFFF"/>
                </a:solidFill>
                <a:latin typeface="The Hand Bold"/>
              </a:rPr>
              <a:t>Drie-eenheid: Hoofd, Hart, Geslacht</a:t>
            </a:r>
          </a:p>
        </p:txBody>
      </p:sp>
      <p:sp>
        <p:nvSpPr>
          <p:cNvPr id="23559" name="Ondertitel 2">
            <a:extLst>
              <a:ext uri="{FF2B5EF4-FFF2-40B4-BE49-F238E27FC236}">
                <a16:creationId xmlns:a16="http://schemas.microsoft.com/office/drawing/2014/main" id="{13F05158-D81A-4C13-92DE-628FDF978D6A}"/>
              </a:ext>
            </a:extLst>
          </p:cNvPr>
          <p:cNvSpPr txBox="1">
            <a:spLocks noChangeArrowheads="1"/>
          </p:cNvSpPr>
          <p:nvPr/>
        </p:nvSpPr>
        <p:spPr bwMode="auto">
          <a:xfrm>
            <a:off x="3048000" y="2767013"/>
            <a:ext cx="30162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5800">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defTabSz="685800">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defTabSz="68580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defTabSz="68580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defTabSz="68580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defTabSz="685800"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defTabSz="685800"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defTabSz="685800"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defTabSz="685800"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750"/>
              </a:spcBef>
              <a:buClrTx/>
              <a:buSzTx/>
              <a:buFont typeface="Arial" panose="020B0604020202020204" pitchFamily="34" charset="0"/>
              <a:buNone/>
            </a:pPr>
            <a:r>
              <a:rPr lang="nl-NL" altLang="nl-NL" sz="2700">
                <a:solidFill>
                  <a:srgbClr val="FFFFFF"/>
                </a:solidFill>
                <a:latin typeface="The Hand Bold"/>
              </a:rPr>
              <a:t>Vrije energie </a:t>
            </a:r>
          </a:p>
        </p:txBody>
      </p:sp>
      <p:sp>
        <p:nvSpPr>
          <p:cNvPr id="23560" name="Tekstvak 5">
            <a:extLst>
              <a:ext uri="{FF2B5EF4-FFF2-40B4-BE49-F238E27FC236}">
                <a16:creationId xmlns:a16="http://schemas.microsoft.com/office/drawing/2014/main" id="{0D1B9D70-B427-4929-9796-64270A7EC17E}"/>
              </a:ext>
            </a:extLst>
          </p:cNvPr>
          <p:cNvSpPr txBox="1">
            <a:spLocks noChangeArrowheads="1"/>
          </p:cNvSpPr>
          <p:nvPr/>
        </p:nvSpPr>
        <p:spPr bwMode="auto">
          <a:xfrm>
            <a:off x="8948738" y="1154113"/>
            <a:ext cx="1371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Rockwell" panose="02060603020205020403" pitchFamily="18" charset="0"/>
              </a:defRPr>
            </a:lvl1pPr>
            <a:lvl2pPr marL="742950" indent="-285750" defTabSz="685800">
              <a:defRPr>
                <a:solidFill>
                  <a:schemeClr val="tx1"/>
                </a:solidFill>
                <a:latin typeface="Rockwell" panose="02060603020205020403" pitchFamily="18" charset="0"/>
              </a:defRPr>
            </a:lvl2pPr>
            <a:lvl3pPr marL="1143000" indent="-228600" defTabSz="685800">
              <a:defRPr>
                <a:solidFill>
                  <a:schemeClr val="tx1"/>
                </a:solidFill>
                <a:latin typeface="Rockwell" panose="02060603020205020403" pitchFamily="18" charset="0"/>
              </a:defRPr>
            </a:lvl3pPr>
            <a:lvl4pPr marL="1600200" indent="-228600" defTabSz="685800">
              <a:defRPr>
                <a:solidFill>
                  <a:schemeClr val="tx1"/>
                </a:solidFill>
                <a:latin typeface="Rockwell" panose="02060603020205020403" pitchFamily="18" charset="0"/>
              </a:defRPr>
            </a:lvl4pPr>
            <a:lvl5pPr marL="2057400" indent="-228600" defTabSz="685800">
              <a:defRPr>
                <a:solidFill>
                  <a:schemeClr val="tx1"/>
                </a:solidFill>
                <a:latin typeface="Rockwell" panose="02060603020205020403" pitchFamily="18" charset="0"/>
              </a:defRPr>
            </a:lvl5pPr>
            <a:lvl6pPr marL="2514600" indent="-228600" defTabSz="685800" fontAlgn="base">
              <a:spcBef>
                <a:spcPct val="0"/>
              </a:spcBef>
              <a:spcAft>
                <a:spcPct val="0"/>
              </a:spcAft>
              <a:defRPr>
                <a:solidFill>
                  <a:schemeClr val="tx1"/>
                </a:solidFill>
                <a:latin typeface="Rockwell" panose="02060603020205020403" pitchFamily="18" charset="0"/>
              </a:defRPr>
            </a:lvl6pPr>
            <a:lvl7pPr marL="2971800" indent="-228600" defTabSz="685800" fontAlgn="base">
              <a:spcBef>
                <a:spcPct val="0"/>
              </a:spcBef>
              <a:spcAft>
                <a:spcPct val="0"/>
              </a:spcAft>
              <a:defRPr>
                <a:solidFill>
                  <a:schemeClr val="tx1"/>
                </a:solidFill>
                <a:latin typeface="Rockwell" panose="02060603020205020403" pitchFamily="18" charset="0"/>
              </a:defRPr>
            </a:lvl7pPr>
            <a:lvl8pPr marL="3429000" indent="-228600" defTabSz="685800" fontAlgn="base">
              <a:spcBef>
                <a:spcPct val="0"/>
              </a:spcBef>
              <a:spcAft>
                <a:spcPct val="0"/>
              </a:spcAft>
              <a:defRPr>
                <a:solidFill>
                  <a:schemeClr val="tx1"/>
                </a:solidFill>
                <a:latin typeface="Rockwell" panose="02060603020205020403" pitchFamily="18" charset="0"/>
              </a:defRPr>
            </a:lvl8pPr>
            <a:lvl9pPr marL="3886200" indent="-228600" defTabSz="6858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2400">
                <a:solidFill>
                  <a:srgbClr val="FFFFFF"/>
                </a:solidFill>
                <a:latin typeface="The Hand Bold"/>
              </a:rPr>
              <a:t>(zelf)vertrouwen</a:t>
            </a:r>
          </a:p>
        </p:txBody>
      </p:sp>
      <p:sp>
        <p:nvSpPr>
          <p:cNvPr id="23561" name="Tekstvak 7">
            <a:extLst>
              <a:ext uri="{FF2B5EF4-FFF2-40B4-BE49-F238E27FC236}">
                <a16:creationId xmlns:a16="http://schemas.microsoft.com/office/drawing/2014/main" id="{C745F549-EBE0-43FC-AC34-2178C83E414A}"/>
              </a:ext>
            </a:extLst>
          </p:cNvPr>
          <p:cNvSpPr txBox="1">
            <a:spLocks noChangeArrowheads="1"/>
          </p:cNvSpPr>
          <p:nvPr/>
        </p:nvSpPr>
        <p:spPr bwMode="auto">
          <a:xfrm>
            <a:off x="1817688" y="1243013"/>
            <a:ext cx="1371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Rockwell" panose="02060603020205020403" pitchFamily="18" charset="0"/>
              </a:defRPr>
            </a:lvl1pPr>
            <a:lvl2pPr marL="742950" indent="-285750" defTabSz="685800">
              <a:defRPr>
                <a:solidFill>
                  <a:schemeClr val="tx1"/>
                </a:solidFill>
                <a:latin typeface="Rockwell" panose="02060603020205020403" pitchFamily="18" charset="0"/>
              </a:defRPr>
            </a:lvl2pPr>
            <a:lvl3pPr marL="1143000" indent="-228600" defTabSz="685800">
              <a:defRPr>
                <a:solidFill>
                  <a:schemeClr val="tx1"/>
                </a:solidFill>
                <a:latin typeface="Rockwell" panose="02060603020205020403" pitchFamily="18" charset="0"/>
              </a:defRPr>
            </a:lvl3pPr>
            <a:lvl4pPr marL="1600200" indent="-228600" defTabSz="685800">
              <a:defRPr>
                <a:solidFill>
                  <a:schemeClr val="tx1"/>
                </a:solidFill>
                <a:latin typeface="Rockwell" panose="02060603020205020403" pitchFamily="18" charset="0"/>
              </a:defRPr>
            </a:lvl4pPr>
            <a:lvl5pPr marL="2057400" indent="-228600" defTabSz="685800">
              <a:defRPr>
                <a:solidFill>
                  <a:schemeClr val="tx1"/>
                </a:solidFill>
                <a:latin typeface="Rockwell" panose="02060603020205020403" pitchFamily="18" charset="0"/>
              </a:defRPr>
            </a:lvl5pPr>
            <a:lvl6pPr marL="2514600" indent="-228600" defTabSz="685800" fontAlgn="base">
              <a:spcBef>
                <a:spcPct val="0"/>
              </a:spcBef>
              <a:spcAft>
                <a:spcPct val="0"/>
              </a:spcAft>
              <a:defRPr>
                <a:solidFill>
                  <a:schemeClr val="tx1"/>
                </a:solidFill>
                <a:latin typeface="Rockwell" panose="02060603020205020403" pitchFamily="18" charset="0"/>
              </a:defRPr>
            </a:lvl6pPr>
            <a:lvl7pPr marL="2971800" indent="-228600" defTabSz="685800" fontAlgn="base">
              <a:spcBef>
                <a:spcPct val="0"/>
              </a:spcBef>
              <a:spcAft>
                <a:spcPct val="0"/>
              </a:spcAft>
              <a:defRPr>
                <a:solidFill>
                  <a:schemeClr val="tx1"/>
                </a:solidFill>
                <a:latin typeface="Rockwell" panose="02060603020205020403" pitchFamily="18" charset="0"/>
              </a:defRPr>
            </a:lvl7pPr>
            <a:lvl8pPr marL="3429000" indent="-228600" defTabSz="685800" fontAlgn="base">
              <a:spcBef>
                <a:spcPct val="0"/>
              </a:spcBef>
              <a:spcAft>
                <a:spcPct val="0"/>
              </a:spcAft>
              <a:defRPr>
                <a:solidFill>
                  <a:schemeClr val="tx1"/>
                </a:solidFill>
                <a:latin typeface="Rockwell" panose="02060603020205020403" pitchFamily="18" charset="0"/>
              </a:defRPr>
            </a:lvl8pPr>
            <a:lvl9pPr marL="3886200" indent="-228600" defTabSz="6858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2400">
                <a:solidFill>
                  <a:srgbClr val="FFFFFF"/>
                </a:solidFill>
                <a:latin typeface="The Hand Bold"/>
              </a:rPr>
              <a:t>authenticiteit</a:t>
            </a:r>
          </a:p>
        </p:txBody>
      </p:sp>
      <p:sp>
        <p:nvSpPr>
          <p:cNvPr id="23562" name="Tekstvak 8">
            <a:extLst>
              <a:ext uri="{FF2B5EF4-FFF2-40B4-BE49-F238E27FC236}">
                <a16:creationId xmlns:a16="http://schemas.microsoft.com/office/drawing/2014/main" id="{25D8718B-889F-499D-B54C-736DF04623DB}"/>
              </a:ext>
            </a:extLst>
          </p:cNvPr>
          <p:cNvSpPr txBox="1">
            <a:spLocks noChangeArrowheads="1"/>
          </p:cNvSpPr>
          <p:nvPr/>
        </p:nvSpPr>
        <p:spPr bwMode="auto">
          <a:xfrm>
            <a:off x="6835775" y="995363"/>
            <a:ext cx="1371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Rockwell" panose="02060603020205020403" pitchFamily="18" charset="0"/>
              </a:defRPr>
            </a:lvl1pPr>
            <a:lvl2pPr marL="742950" indent="-285750" defTabSz="685800">
              <a:defRPr>
                <a:solidFill>
                  <a:schemeClr val="tx1"/>
                </a:solidFill>
                <a:latin typeface="Rockwell" panose="02060603020205020403" pitchFamily="18" charset="0"/>
              </a:defRPr>
            </a:lvl2pPr>
            <a:lvl3pPr marL="1143000" indent="-228600" defTabSz="685800">
              <a:defRPr>
                <a:solidFill>
                  <a:schemeClr val="tx1"/>
                </a:solidFill>
                <a:latin typeface="Rockwell" panose="02060603020205020403" pitchFamily="18" charset="0"/>
              </a:defRPr>
            </a:lvl3pPr>
            <a:lvl4pPr marL="1600200" indent="-228600" defTabSz="685800">
              <a:defRPr>
                <a:solidFill>
                  <a:schemeClr val="tx1"/>
                </a:solidFill>
                <a:latin typeface="Rockwell" panose="02060603020205020403" pitchFamily="18" charset="0"/>
              </a:defRPr>
            </a:lvl4pPr>
            <a:lvl5pPr marL="2057400" indent="-228600" defTabSz="685800">
              <a:defRPr>
                <a:solidFill>
                  <a:schemeClr val="tx1"/>
                </a:solidFill>
                <a:latin typeface="Rockwell" panose="02060603020205020403" pitchFamily="18" charset="0"/>
              </a:defRPr>
            </a:lvl5pPr>
            <a:lvl6pPr marL="2514600" indent="-228600" defTabSz="685800" fontAlgn="base">
              <a:spcBef>
                <a:spcPct val="0"/>
              </a:spcBef>
              <a:spcAft>
                <a:spcPct val="0"/>
              </a:spcAft>
              <a:defRPr>
                <a:solidFill>
                  <a:schemeClr val="tx1"/>
                </a:solidFill>
                <a:latin typeface="Rockwell" panose="02060603020205020403" pitchFamily="18" charset="0"/>
              </a:defRPr>
            </a:lvl6pPr>
            <a:lvl7pPr marL="2971800" indent="-228600" defTabSz="685800" fontAlgn="base">
              <a:spcBef>
                <a:spcPct val="0"/>
              </a:spcBef>
              <a:spcAft>
                <a:spcPct val="0"/>
              </a:spcAft>
              <a:defRPr>
                <a:solidFill>
                  <a:schemeClr val="tx1"/>
                </a:solidFill>
                <a:latin typeface="Rockwell" panose="02060603020205020403" pitchFamily="18" charset="0"/>
              </a:defRPr>
            </a:lvl7pPr>
            <a:lvl8pPr marL="3429000" indent="-228600" defTabSz="685800" fontAlgn="base">
              <a:spcBef>
                <a:spcPct val="0"/>
              </a:spcBef>
              <a:spcAft>
                <a:spcPct val="0"/>
              </a:spcAft>
              <a:defRPr>
                <a:solidFill>
                  <a:schemeClr val="tx1"/>
                </a:solidFill>
                <a:latin typeface="Rockwell" panose="02060603020205020403" pitchFamily="18" charset="0"/>
              </a:defRPr>
            </a:lvl8pPr>
            <a:lvl9pPr marL="3886200" indent="-228600" defTabSz="6858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2400">
                <a:solidFill>
                  <a:srgbClr val="FFFFFF"/>
                </a:solidFill>
                <a:latin typeface="The Hand Bold"/>
              </a:rPr>
              <a:t>spontaniteit</a:t>
            </a:r>
          </a:p>
        </p:txBody>
      </p:sp>
      <p:sp>
        <p:nvSpPr>
          <p:cNvPr id="23563" name="Tekstvak 11">
            <a:extLst>
              <a:ext uri="{FF2B5EF4-FFF2-40B4-BE49-F238E27FC236}">
                <a16:creationId xmlns:a16="http://schemas.microsoft.com/office/drawing/2014/main" id="{0C2B6DA9-5D50-421A-A32C-95BBFF6CB585}"/>
              </a:ext>
            </a:extLst>
          </p:cNvPr>
          <p:cNvSpPr txBox="1">
            <a:spLocks noChangeArrowheads="1"/>
          </p:cNvSpPr>
          <p:nvPr/>
        </p:nvSpPr>
        <p:spPr bwMode="auto">
          <a:xfrm>
            <a:off x="4325938" y="958850"/>
            <a:ext cx="1371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Rockwell" panose="02060603020205020403" pitchFamily="18" charset="0"/>
              </a:defRPr>
            </a:lvl1pPr>
            <a:lvl2pPr marL="742950" indent="-285750" defTabSz="685800">
              <a:defRPr>
                <a:solidFill>
                  <a:schemeClr val="tx1"/>
                </a:solidFill>
                <a:latin typeface="Rockwell" panose="02060603020205020403" pitchFamily="18" charset="0"/>
              </a:defRPr>
            </a:lvl2pPr>
            <a:lvl3pPr marL="1143000" indent="-228600" defTabSz="685800">
              <a:defRPr>
                <a:solidFill>
                  <a:schemeClr val="tx1"/>
                </a:solidFill>
                <a:latin typeface="Rockwell" panose="02060603020205020403" pitchFamily="18" charset="0"/>
              </a:defRPr>
            </a:lvl3pPr>
            <a:lvl4pPr marL="1600200" indent="-228600" defTabSz="685800">
              <a:defRPr>
                <a:solidFill>
                  <a:schemeClr val="tx1"/>
                </a:solidFill>
                <a:latin typeface="Rockwell" panose="02060603020205020403" pitchFamily="18" charset="0"/>
              </a:defRPr>
            </a:lvl4pPr>
            <a:lvl5pPr marL="2057400" indent="-228600" defTabSz="685800">
              <a:defRPr>
                <a:solidFill>
                  <a:schemeClr val="tx1"/>
                </a:solidFill>
                <a:latin typeface="Rockwell" panose="02060603020205020403" pitchFamily="18" charset="0"/>
              </a:defRPr>
            </a:lvl5pPr>
            <a:lvl6pPr marL="2514600" indent="-228600" defTabSz="685800" fontAlgn="base">
              <a:spcBef>
                <a:spcPct val="0"/>
              </a:spcBef>
              <a:spcAft>
                <a:spcPct val="0"/>
              </a:spcAft>
              <a:defRPr>
                <a:solidFill>
                  <a:schemeClr val="tx1"/>
                </a:solidFill>
                <a:latin typeface="Rockwell" panose="02060603020205020403" pitchFamily="18" charset="0"/>
              </a:defRPr>
            </a:lvl6pPr>
            <a:lvl7pPr marL="2971800" indent="-228600" defTabSz="685800" fontAlgn="base">
              <a:spcBef>
                <a:spcPct val="0"/>
              </a:spcBef>
              <a:spcAft>
                <a:spcPct val="0"/>
              </a:spcAft>
              <a:defRPr>
                <a:solidFill>
                  <a:schemeClr val="tx1"/>
                </a:solidFill>
                <a:latin typeface="Rockwell" panose="02060603020205020403" pitchFamily="18" charset="0"/>
              </a:defRPr>
            </a:lvl7pPr>
            <a:lvl8pPr marL="3429000" indent="-228600" defTabSz="685800" fontAlgn="base">
              <a:spcBef>
                <a:spcPct val="0"/>
              </a:spcBef>
              <a:spcAft>
                <a:spcPct val="0"/>
              </a:spcAft>
              <a:defRPr>
                <a:solidFill>
                  <a:schemeClr val="tx1"/>
                </a:solidFill>
                <a:latin typeface="Rockwell" panose="02060603020205020403" pitchFamily="18" charset="0"/>
              </a:defRPr>
            </a:lvl8pPr>
            <a:lvl9pPr marL="3886200" indent="-228600" defTabSz="6858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2400">
                <a:solidFill>
                  <a:srgbClr val="FFFFFF"/>
                </a:solidFill>
                <a:latin typeface="The Hand Bold"/>
              </a:rPr>
              <a:t>eigenwaarde</a:t>
            </a:r>
          </a:p>
        </p:txBody>
      </p:sp>
      <p:sp>
        <p:nvSpPr>
          <p:cNvPr id="23564" name="Tekstvak 12">
            <a:extLst>
              <a:ext uri="{FF2B5EF4-FFF2-40B4-BE49-F238E27FC236}">
                <a16:creationId xmlns:a16="http://schemas.microsoft.com/office/drawing/2014/main" id="{93D4E349-27AC-4DEF-B8AC-A32412CA1FDD}"/>
              </a:ext>
            </a:extLst>
          </p:cNvPr>
          <p:cNvSpPr txBox="1">
            <a:spLocks noChangeArrowheads="1"/>
          </p:cNvSpPr>
          <p:nvPr/>
        </p:nvSpPr>
        <p:spPr bwMode="auto">
          <a:xfrm>
            <a:off x="8936038" y="5073650"/>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Rockwell" panose="02060603020205020403" pitchFamily="18" charset="0"/>
              </a:defRPr>
            </a:lvl1pPr>
            <a:lvl2pPr marL="742950" indent="-285750" defTabSz="685800">
              <a:defRPr>
                <a:solidFill>
                  <a:schemeClr val="tx1"/>
                </a:solidFill>
                <a:latin typeface="Rockwell" panose="02060603020205020403" pitchFamily="18" charset="0"/>
              </a:defRPr>
            </a:lvl2pPr>
            <a:lvl3pPr marL="1143000" indent="-228600" defTabSz="685800">
              <a:defRPr>
                <a:solidFill>
                  <a:schemeClr val="tx1"/>
                </a:solidFill>
                <a:latin typeface="Rockwell" panose="02060603020205020403" pitchFamily="18" charset="0"/>
              </a:defRPr>
            </a:lvl3pPr>
            <a:lvl4pPr marL="1600200" indent="-228600" defTabSz="685800">
              <a:defRPr>
                <a:solidFill>
                  <a:schemeClr val="tx1"/>
                </a:solidFill>
                <a:latin typeface="Rockwell" panose="02060603020205020403" pitchFamily="18" charset="0"/>
              </a:defRPr>
            </a:lvl4pPr>
            <a:lvl5pPr marL="2057400" indent="-228600" defTabSz="685800">
              <a:defRPr>
                <a:solidFill>
                  <a:schemeClr val="tx1"/>
                </a:solidFill>
                <a:latin typeface="Rockwell" panose="02060603020205020403" pitchFamily="18" charset="0"/>
              </a:defRPr>
            </a:lvl5pPr>
            <a:lvl6pPr marL="2514600" indent="-228600" defTabSz="685800" fontAlgn="base">
              <a:spcBef>
                <a:spcPct val="0"/>
              </a:spcBef>
              <a:spcAft>
                <a:spcPct val="0"/>
              </a:spcAft>
              <a:defRPr>
                <a:solidFill>
                  <a:schemeClr val="tx1"/>
                </a:solidFill>
                <a:latin typeface="Rockwell" panose="02060603020205020403" pitchFamily="18" charset="0"/>
              </a:defRPr>
            </a:lvl6pPr>
            <a:lvl7pPr marL="2971800" indent="-228600" defTabSz="685800" fontAlgn="base">
              <a:spcBef>
                <a:spcPct val="0"/>
              </a:spcBef>
              <a:spcAft>
                <a:spcPct val="0"/>
              </a:spcAft>
              <a:defRPr>
                <a:solidFill>
                  <a:schemeClr val="tx1"/>
                </a:solidFill>
                <a:latin typeface="Rockwell" panose="02060603020205020403" pitchFamily="18" charset="0"/>
              </a:defRPr>
            </a:lvl7pPr>
            <a:lvl8pPr marL="3429000" indent="-228600" defTabSz="685800" fontAlgn="base">
              <a:spcBef>
                <a:spcPct val="0"/>
              </a:spcBef>
              <a:spcAft>
                <a:spcPct val="0"/>
              </a:spcAft>
              <a:defRPr>
                <a:solidFill>
                  <a:schemeClr val="tx1"/>
                </a:solidFill>
                <a:latin typeface="Rockwell" panose="02060603020205020403" pitchFamily="18" charset="0"/>
              </a:defRPr>
            </a:lvl8pPr>
            <a:lvl9pPr marL="3886200" indent="-228600" defTabSz="6858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2400">
                <a:solidFill>
                  <a:srgbClr val="FFFFFF"/>
                </a:solidFill>
                <a:latin typeface="The Hand Bold"/>
              </a:rPr>
              <a:t>bekrachtiging</a:t>
            </a:r>
          </a:p>
        </p:txBody>
      </p:sp>
      <p:sp>
        <p:nvSpPr>
          <p:cNvPr id="23565" name="Tekstvak 13">
            <a:extLst>
              <a:ext uri="{FF2B5EF4-FFF2-40B4-BE49-F238E27FC236}">
                <a16:creationId xmlns:a16="http://schemas.microsoft.com/office/drawing/2014/main" id="{2D08BEBD-260B-41F8-B6A7-16E3F69C62FA}"/>
              </a:ext>
            </a:extLst>
          </p:cNvPr>
          <p:cNvSpPr txBox="1">
            <a:spLocks noChangeArrowheads="1"/>
          </p:cNvSpPr>
          <p:nvPr/>
        </p:nvSpPr>
        <p:spPr bwMode="auto">
          <a:xfrm>
            <a:off x="6999288" y="5284788"/>
            <a:ext cx="137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Rockwell" panose="02060603020205020403" pitchFamily="18" charset="0"/>
              </a:defRPr>
            </a:lvl1pPr>
            <a:lvl2pPr marL="742950" indent="-285750" defTabSz="685800">
              <a:defRPr>
                <a:solidFill>
                  <a:schemeClr val="tx1"/>
                </a:solidFill>
                <a:latin typeface="Rockwell" panose="02060603020205020403" pitchFamily="18" charset="0"/>
              </a:defRPr>
            </a:lvl2pPr>
            <a:lvl3pPr marL="1143000" indent="-228600" defTabSz="685800">
              <a:defRPr>
                <a:solidFill>
                  <a:schemeClr val="tx1"/>
                </a:solidFill>
                <a:latin typeface="Rockwell" panose="02060603020205020403" pitchFamily="18" charset="0"/>
              </a:defRPr>
            </a:lvl3pPr>
            <a:lvl4pPr marL="1600200" indent="-228600" defTabSz="685800">
              <a:defRPr>
                <a:solidFill>
                  <a:schemeClr val="tx1"/>
                </a:solidFill>
                <a:latin typeface="Rockwell" panose="02060603020205020403" pitchFamily="18" charset="0"/>
              </a:defRPr>
            </a:lvl4pPr>
            <a:lvl5pPr marL="2057400" indent="-228600" defTabSz="685800">
              <a:defRPr>
                <a:solidFill>
                  <a:schemeClr val="tx1"/>
                </a:solidFill>
                <a:latin typeface="Rockwell" panose="02060603020205020403" pitchFamily="18" charset="0"/>
              </a:defRPr>
            </a:lvl5pPr>
            <a:lvl6pPr marL="2514600" indent="-228600" defTabSz="685800" fontAlgn="base">
              <a:spcBef>
                <a:spcPct val="0"/>
              </a:spcBef>
              <a:spcAft>
                <a:spcPct val="0"/>
              </a:spcAft>
              <a:defRPr>
                <a:solidFill>
                  <a:schemeClr val="tx1"/>
                </a:solidFill>
                <a:latin typeface="Rockwell" panose="02060603020205020403" pitchFamily="18" charset="0"/>
              </a:defRPr>
            </a:lvl6pPr>
            <a:lvl7pPr marL="2971800" indent="-228600" defTabSz="685800" fontAlgn="base">
              <a:spcBef>
                <a:spcPct val="0"/>
              </a:spcBef>
              <a:spcAft>
                <a:spcPct val="0"/>
              </a:spcAft>
              <a:defRPr>
                <a:solidFill>
                  <a:schemeClr val="tx1"/>
                </a:solidFill>
                <a:latin typeface="Rockwell" panose="02060603020205020403" pitchFamily="18" charset="0"/>
              </a:defRPr>
            </a:lvl7pPr>
            <a:lvl8pPr marL="3429000" indent="-228600" defTabSz="685800" fontAlgn="base">
              <a:spcBef>
                <a:spcPct val="0"/>
              </a:spcBef>
              <a:spcAft>
                <a:spcPct val="0"/>
              </a:spcAft>
              <a:defRPr>
                <a:solidFill>
                  <a:schemeClr val="tx1"/>
                </a:solidFill>
                <a:latin typeface="Rockwell" panose="02060603020205020403" pitchFamily="18" charset="0"/>
              </a:defRPr>
            </a:lvl8pPr>
            <a:lvl9pPr marL="3886200" indent="-228600" defTabSz="6858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2400">
                <a:solidFill>
                  <a:srgbClr val="FFFFFF"/>
                </a:solidFill>
                <a:latin typeface="The Hand Bold"/>
              </a:rPr>
              <a:t>intimiteit</a:t>
            </a:r>
          </a:p>
        </p:txBody>
      </p:sp>
      <p:sp>
        <p:nvSpPr>
          <p:cNvPr id="23566" name="Tekstvak 15">
            <a:extLst>
              <a:ext uri="{FF2B5EF4-FFF2-40B4-BE49-F238E27FC236}">
                <a16:creationId xmlns:a16="http://schemas.microsoft.com/office/drawing/2014/main" id="{29F73824-CCC5-45DA-AAAC-52A9405CBC50}"/>
              </a:ext>
            </a:extLst>
          </p:cNvPr>
          <p:cNvSpPr txBox="1">
            <a:spLocks noChangeArrowheads="1"/>
          </p:cNvSpPr>
          <p:nvPr/>
        </p:nvSpPr>
        <p:spPr bwMode="auto">
          <a:xfrm>
            <a:off x="4148138" y="5202238"/>
            <a:ext cx="137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Rockwell" panose="02060603020205020403" pitchFamily="18" charset="0"/>
              </a:defRPr>
            </a:lvl1pPr>
            <a:lvl2pPr marL="742950" indent="-285750" defTabSz="685800">
              <a:defRPr>
                <a:solidFill>
                  <a:schemeClr val="tx1"/>
                </a:solidFill>
                <a:latin typeface="Rockwell" panose="02060603020205020403" pitchFamily="18" charset="0"/>
              </a:defRPr>
            </a:lvl2pPr>
            <a:lvl3pPr marL="1143000" indent="-228600" defTabSz="685800">
              <a:defRPr>
                <a:solidFill>
                  <a:schemeClr val="tx1"/>
                </a:solidFill>
                <a:latin typeface="Rockwell" panose="02060603020205020403" pitchFamily="18" charset="0"/>
              </a:defRPr>
            </a:lvl3pPr>
            <a:lvl4pPr marL="1600200" indent="-228600" defTabSz="685800">
              <a:defRPr>
                <a:solidFill>
                  <a:schemeClr val="tx1"/>
                </a:solidFill>
                <a:latin typeface="Rockwell" panose="02060603020205020403" pitchFamily="18" charset="0"/>
              </a:defRPr>
            </a:lvl4pPr>
            <a:lvl5pPr marL="2057400" indent="-228600" defTabSz="685800">
              <a:defRPr>
                <a:solidFill>
                  <a:schemeClr val="tx1"/>
                </a:solidFill>
                <a:latin typeface="Rockwell" panose="02060603020205020403" pitchFamily="18" charset="0"/>
              </a:defRPr>
            </a:lvl5pPr>
            <a:lvl6pPr marL="2514600" indent="-228600" defTabSz="685800" fontAlgn="base">
              <a:spcBef>
                <a:spcPct val="0"/>
              </a:spcBef>
              <a:spcAft>
                <a:spcPct val="0"/>
              </a:spcAft>
              <a:defRPr>
                <a:solidFill>
                  <a:schemeClr val="tx1"/>
                </a:solidFill>
                <a:latin typeface="Rockwell" panose="02060603020205020403" pitchFamily="18" charset="0"/>
              </a:defRPr>
            </a:lvl6pPr>
            <a:lvl7pPr marL="2971800" indent="-228600" defTabSz="685800" fontAlgn="base">
              <a:spcBef>
                <a:spcPct val="0"/>
              </a:spcBef>
              <a:spcAft>
                <a:spcPct val="0"/>
              </a:spcAft>
              <a:defRPr>
                <a:solidFill>
                  <a:schemeClr val="tx1"/>
                </a:solidFill>
                <a:latin typeface="Rockwell" panose="02060603020205020403" pitchFamily="18" charset="0"/>
              </a:defRPr>
            </a:lvl7pPr>
            <a:lvl8pPr marL="3429000" indent="-228600" defTabSz="685800" fontAlgn="base">
              <a:spcBef>
                <a:spcPct val="0"/>
              </a:spcBef>
              <a:spcAft>
                <a:spcPct val="0"/>
              </a:spcAft>
              <a:defRPr>
                <a:solidFill>
                  <a:schemeClr val="tx1"/>
                </a:solidFill>
                <a:latin typeface="Rockwell" panose="02060603020205020403" pitchFamily="18" charset="0"/>
              </a:defRPr>
            </a:lvl8pPr>
            <a:lvl9pPr marL="3886200" indent="-228600" defTabSz="6858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2400">
                <a:solidFill>
                  <a:srgbClr val="FFFFFF"/>
                </a:solidFill>
                <a:latin typeface="The Hand Bold"/>
              </a:rPr>
              <a:t>waardering</a:t>
            </a:r>
          </a:p>
        </p:txBody>
      </p:sp>
      <p:sp>
        <p:nvSpPr>
          <p:cNvPr id="23567" name="Tekstvak 18">
            <a:extLst>
              <a:ext uri="{FF2B5EF4-FFF2-40B4-BE49-F238E27FC236}">
                <a16:creationId xmlns:a16="http://schemas.microsoft.com/office/drawing/2014/main" id="{5CBA63F1-4591-463A-A903-A1A3D11858D0}"/>
              </a:ext>
            </a:extLst>
          </p:cNvPr>
          <p:cNvSpPr txBox="1">
            <a:spLocks noChangeArrowheads="1"/>
          </p:cNvSpPr>
          <p:nvPr/>
        </p:nvSpPr>
        <p:spPr bwMode="auto">
          <a:xfrm>
            <a:off x="5521325" y="3890963"/>
            <a:ext cx="137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Rockwell" panose="02060603020205020403" pitchFamily="18" charset="0"/>
              </a:defRPr>
            </a:lvl1pPr>
            <a:lvl2pPr marL="742950" indent="-285750" defTabSz="685800">
              <a:defRPr>
                <a:solidFill>
                  <a:schemeClr val="tx1"/>
                </a:solidFill>
                <a:latin typeface="Rockwell" panose="02060603020205020403" pitchFamily="18" charset="0"/>
              </a:defRPr>
            </a:lvl2pPr>
            <a:lvl3pPr marL="1143000" indent="-228600" defTabSz="685800">
              <a:defRPr>
                <a:solidFill>
                  <a:schemeClr val="tx1"/>
                </a:solidFill>
                <a:latin typeface="Rockwell" panose="02060603020205020403" pitchFamily="18" charset="0"/>
              </a:defRPr>
            </a:lvl3pPr>
            <a:lvl4pPr marL="1600200" indent="-228600" defTabSz="685800">
              <a:defRPr>
                <a:solidFill>
                  <a:schemeClr val="tx1"/>
                </a:solidFill>
                <a:latin typeface="Rockwell" panose="02060603020205020403" pitchFamily="18" charset="0"/>
              </a:defRPr>
            </a:lvl4pPr>
            <a:lvl5pPr marL="2057400" indent="-228600" defTabSz="685800">
              <a:defRPr>
                <a:solidFill>
                  <a:schemeClr val="tx1"/>
                </a:solidFill>
                <a:latin typeface="Rockwell" panose="02060603020205020403" pitchFamily="18" charset="0"/>
              </a:defRPr>
            </a:lvl5pPr>
            <a:lvl6pPr marL="2514600" indent="-228600" defTabSz="685800" fontAlgn="base">
              <a:spcBef>
                <a:spcPct val="0"/>
              </a:spcBef>
              <a:spcAft>
                <a:spcPct val="0"/>
              </a:spcAft>
              <a:defRPr>
                <a:solidFill>
                  <a:schemeClr val="tx1"/>
                </a:solidFill>
                <a:latin typeface="Rockwell" panose="02060603020205020403" pitchFamily="18" charset="0"/>
              </a:defRPr>
            </a:lvl6pPr>
            <a:lvl7pPr marL="2971800" indent="-228600" defTabSz="685800" fontAlgn="base">
              <a:spcBef>
                <a:spcPct val="0"/>
              </a:spcBef>
              <a:spcAft>
                <a:spcPct val="0"/>
              </a:spcAft>
              <a:defRPr>
                <a:solidFill>
                  <a:schemeClr val="tx1"/>
                </a:solidFill>
                <a:latin typeface="Rockwell" panose="02060603020205020403" pitchFamily="18" charset="0"/>
              </a:defRPr>
            </a:lvl7pPr>
            <a:lvl8pPr marL="3429000" indent="-228600" defTabSz="685800" fontAlgn="base">
              <a:spcBef>
                <a:spcPct val="0"/>
              </a:spcBef>
              <a:spcAft>
                <a:spcPct val="0"/>
              </a:spcAft>
              <a:defRPr>
                <a:solidFill>
                  <a:schemeClr val="tx1"/>
                </a:solidFill>
                <a:latin typeface="Rockwell" panose="02060603020205020403" pitchFamily="18" charset="0"/>
              </a:defRPr>
            </a:lvl8pPr>
            <a:lvl9pPr marL="3886200" indent="-228600" defTabSz="6858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2400">
                <a:solidFill>
                  <a:srgbClr val="FFFFFF"/>
                </a:solidFill>
                <a:latin typeface="The Hand Bold"/>
              </a:rPr>
              <a:t>er mogen zijn</a:t>
            </a:r>
          </a:p>
        </p:txBody>
      </p:sp>
      <p:sp>
        <p:nvSpPr>
          <p:cNvPr id="23568" name="Tekstvak 22">
            <a:extLst>
              <a:ext uri="{FF2B5EF4-FFF2-40B4-BE49-F238E27FC236}">
                <a16:creationId xmlns:a16="http://schemas.microsoft.com/office/drawing/2014/main" id="{5625FD4B-459C-4119-B707-1382E4FFC9CE}"/>
              </a:ext>
            </a:extLst>
          </p:cNvPr>
          <p:cNvSpPr txBox="1">
            <a:spLocks noChangeArrowheads="1"/>
          </p:cNvSpPr>
          <p:nvPr/>
        </p:nvSpPr>
        <p:spPr bwMode="auto">
          <a:xfrm>
            <a:off x="1878013" y="4992688"/>
            <a:ext cx="137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Rockwell" panose="02060603020205020403" pitchFamily="18" charset="0"/>
              </a:defRPr>
            </a:lvl1pPr>
            <a:lvl2pPr marL="742950" indent="-285750" defTabSz="685800">
              <a:defRPr>
                <a:solidFill>
                  <a:schemeClr val="tx1"/>
                </a:solidFill>
                <a:latin typeface="Rockwell" panose="02060603020205020403" pitchFamily="18" charset="0"/>
              </a:defRPr>
            </a:lvl2pPr>
            <a:lvl3pPr marL="1143000" indent="-228600" defTabSz="685800">
              <a:defRPr>
                <a:solidFill>
                  <a:schemeClr val="tx1"/>
                </a:solidFill>
                <a:latin typeface="Rockwell" panose="02060603020205020403" pitchFamily="18" charset="0"/>
              </a:defRPr>
            </a:lvl3pPr>
            <a:lvl4pPr marL="1600200" indent="-228600" defTabSz="685800">
              <a:defRPr>
                <a:solidFill>
                  <a:schemeClr val="tx1"/>
                </a:solidFill>
                <a:latin typeface="Rockwell" panose="02060603020205020403" pitchFamily="18" charset="0"/>
              </a:defRPr>
            </a:lvl4pPr>
            <a:lvl5pPr marL="2057400" indent="-228600" defTabSz="685800">
              <a:defRPr>
                <a:solidFill>
                  <a:schemeClr val="tx1"/>
                </a:solidFill>
                <a:latin typeface="Rockwell" panose="02060603020205020403" pitchFamily="18" charset="0"/>
              </a:defRPr>
            </a:lvl5pPr>
            <a:lvl6pPr marL="2514600" indent="-228600" defTabSz="685800" fontAlgn="base">
              <a:spcBef>
                <a:spcPct val="0"/>
              </a:spcBef>
              <a:spcAft>
                <a:spcPct val="0"/>
              </a:spcAft>
              <a:defRPr>
                <a:solidFill>
                  <a:schemeClr val="tx1"/>
                </a:solidFill>
                <a:latin typeface="Rockwell" panose="02060603020205020403" pitchFamily="18" charset="0"/>
              </a:defRPr>
            </a:lvl6pPr>
            <a:lvl7pPr marL="2971800" indent="-228600" defTabSz="685800" fontAlgn="base">
              <a:spcBef>
                <a:spcPct val="0"/>
              </a:spcBef>
              <a:spcAft>
                <a:spcPct val="0"/>
              </a:spcAft>
              <a:defRPr>
                <a:solidFill>
                  <a:schemeClr val="tx1"/>
                </a:solidFill>
                <a:latin typeface="Rockwell" panose="02060603020205020403" pitchFamily="18" charset="0"/>
              </a:defRPr>
            </a:lvl7pPr>
            <a:lvl8pPr marL="3429000" indent="-228600" defTabSz="685800" fontAlgn="base">
              <a:spcBef>
                <a:spcPct val="0"/>
              </a:spcBef>
              <a:spcAft>
                <a:spcPct val="0"/>
              </a:spcAft>
              <a:defRPr>
                <a:solidFill>
                  <a:schemeClr val="tx1"/>
                </a:solidFill>
                <a:latin typeface="Rockwell" panose="02060603020205020403" pitchFamily="18" charset="0"/>
              </a:defRPr>
            </a:lvl8pPr>
            <a:lvl9pPr marL="3886200" indent="-228600" defTabSz="6858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2400">
                <a:solidFill>
                  <a:srgbClr val="FFFFFF"/>
                </a:solidFill>
                <a:latin typeface="The Hand Bold"/>
              </a:rPr>
              <a:t>(eigen)wijsheid</a:t>
            </a:r>
          </a:p>
        </p:txBody>
      </p:sp>
      <p:sp>
        <p:nvSpPr>
          <p:cNvPr id="23569" name="Tekstvak 24">
            <a:extLst>
              <a:ext uri="{FF2B5EF4-FFF2-40B4-BE49-F238E27FC236}">
                <a16:creationId xmlns:a16="http://schemas.microsoft.com/office/drawing/2014/main" id="{45B4E0CE-AABE-4F2B-AEA1-0499B7D205BE}"/>
              </a:ext>
            </a:extLst>
          </p:cNvPr>
          <p:cNvSpPr txBox="1">
            <a:spLocks noChangeArrowheads="1"/>
          </p:cNvSpPr>
          <p:nvPr/>
        </p:nvSpPr>
        <p:spPr bwMode="auto">
          <a:xfrm>
            <a:off x="5627688" y="2317750"/>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Rockwell" panose="02060603020205020403" pitchFamily="18" charset="0"/>
              </a:defRPr>
            </a:lvl1pPr>
            <a:lvl2pPr marL="742950" indent="-285750" defTabSz="685800">
              <a:defRPr>
                <a:solidFill>
                  <a:schemeClr val="tx1"/>
                </a:solidFill>
                <a:latin typeface="Rockwell" panose="02060603020205020403" pitchFamily="18" charset="0"/>
              </a:defRPr>
            </a:lvl2pPr>
            <a:lvl3pPr marL="1143000" indent="-228600" defTabSz="685800">
              <a:defRPr>
                <a:solidFill>
                  <a:schemeClr val="tx1"/>
                </a:solidFill>
                <a:latin typeface="Rockwell" panose="02060603020205020403" pitchFamily="18" charset="0"/>
              </a:defRPr>
            </a:lvl3pPr>
            <a:lvl4pPr marL="1600200" indent="-228600" defTabSz="685800">
              <a:defRPr>
                <a:solidFill>
                  <a:schemeClr val="tx1"/>
                </a:solidFill>
                <a:latin typeface="Rockwell" panose="02060603020205020403" pitchFamily="18" charset="0"/>
              </a:defRPr>
            </a:lvl4pPr>
            <a:lvl5pPr marL="2057400" indent="-228600" defTabSz="685800">
              <a:defRPr>
                <a:solidFill>
                  <a:schemeClr val="tx1"/>
                </a:solidFill>
                <a:latin typeface="Rockwell" panose="02060603020205020403" pitchFamily="18" charset="0"/>
              </a:defRPr>
            </a:lvl5pPr>
            <a:lvl6pPr marL="2514600" indent="-228600" defTabSz="685800" fontAlgn="base">
              <a:spcBef>
                <a:spcPct val="0"/>
              </a:spcBef>
              <a:spcAft>
                <a:spcPct val="0"/>
              </a:spcAft>
              <a:defRPr>
                <a:solidFill>
                  <a:schemeClr val="tx1"/>
                </a:solidFill>
                <a:latin typeface="Rockwell" panose="02060603020205020403" pitchFamily="18" charset="0"/>
              </a:defRPr>
            </a:lvl6pPr>
            <a:lvl7pPr marL="2971800" indent="-228600" defTabSz="685800" fontAlgn="base">
              <a:spcBef>
                <a:spcPct val="0"/>
              </a:spcBef>
              <a:spcAft>
                <a:spcPct val="0"/>
              </a:spcAft>
              <a:defRPr>
                <a:solidFill>
                  <a:schemeClr val="tx1"/>
                </a:solidFill>
                <a:latin typeface="Rockwell" panose="02060603020205020403" pitchFamily="18" charset="0"/>
              </a:defRPr>
            </a:lvl7pPr>
            <a:lvl8pPr marL="3429000" indent="-228600" defTabSz="685800" fontAlgn="base">
              <a:spcBef>
                <a:spcPct val="0"/>
              </a:spcBef>
              <a:spcAft>
                <a:spcPct val="0"/>
              </a:spcAft>
              <a:defRPr>
                <a:solidFill>
                  <a:schemeClr val="tx1"/>
                </a:solidFill>
                <a:latin typeface="Rockwell" panose="02060603020205020403" pitchFamily="18" charset="0"/>
              </a:defRPr>
            </a:lvl8pPr>
            <a:lvl9pPr marL="3886200" indent="-228600" defTabSz="6858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2400">
                <a:solidFill>
                  <a:srgbClr val="FFFFFF"/>
                </a:solidFill>
                <a:latin typeface="The Hand Bold"/>
              </a:rPr>
              <a:t>er mogen zijn</a:t>
            </a:r>
          </a:p>
        </p:txBody>
      </p:sp>
    </p:spTree>
  </p:cSld>
  <p:clrMapOvr>
    <a:masterClrMapping/>
  </p:clrMapOvr>
  <p:transition>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a:extLst>
              <a:ext uri="{FF2B5EF4-FFF2-40B4-BE49-F238E27FC236}">
                <a16:creationId xmlns:a16="http://schemas.microsoft.com/office/drawing/2014/main" id="{6E2F0EA5-3F7B-4F65-B653-41321AE43392}"/>
              </a:ext>
            </a:extLst>
          </p:cNvPr>
          <p:cNvSpPr>
            <a:spLocks noGrp="1" noChangeArrowheads="1"/>
          </p:cNvSpPr>
          <p:nvPr>
            <p:ph type="title"/>
          </p:nvPr>
        </p:nvSpPr>
        <p:spPr bwMode="auto"/>
        <p:txBody>
          <a:bodyPr wrap="square" numCol="1" anchorCtr="0" compatLnSpc="1">
            <a:prstTxWarp prst="textNoShape">
              <a:avLst/>
            </a:prstTxWarp>
            <a:normAutofit/>
          </a:bodyPr>
          <a:lstStyle/>
          <a:p>
            <a:pPr algn="ctr"/>
            <a:r>
              <a:rPr lang="nl-NL" altLang="nl-NL" sz="4800" dirty="0">
                <a:latin typeface="Rockwell Condensed" panose="02060603050405020104" pitchFamily="18" charset="0"/>
              </a:rPr>
              <a:t>Een GEZOND IK</a:t>
            </a:r>
          </a:p>
        </p:txBody>
      </p:sp>
      <p:sp>
        <p:nvSpPr>
          <p:cNvPr id="24579" name="Tijdelijke aanduiding voor inhoud 2">
            <a:extLst>
              <a:ext uri="{FF2B5EF4-FFF2-40B4-BE49-F238E27FC236}">
                <a16:creationId xmlns:a16="http://schemas.microsoft.com/office/drawing/2014/main" id="{7E7CD5D3-97B6-4233-9A6E-4F1DC26D92F4}"/>
              </a:ext>
            </a:extLst>
          </p:cNvPr>
          <p:cNvSpPr>
            <a:spLocks noGrp="1" noChangeArrowheads="1"/>
          </p:cNvSpPr>
          <p:nvPr>
            <p:ph idx="1"/>
          </p:nvPr>
        </p:nvSpPr>
        <p:spPr>
          <a:xfrm>
            <a:off x="2071688" y="1565275"/>
            <a:ext cx="7643812" cy="4525963"/>
          </a:xfrm>
        </p:spPr>
        <p:txBody>
          <a:bodyPr/>
          <a:lstStyle/>
          <a:p>
            <a:endParaRPr lang="nl-NL" altLang="nl-NL" i="1" dirty="0"/>
          </a:p>
          <a:p>
            <a:endParaRPr lang="nl-NL" altLang="nl-NL" i="1" dirty="0"/>
          </a:p>
          <a:p>
            <a:endParaRPr lang="nl-NL" altLang="nl-NL" i="1" dirty="0"/>
          </a:p>
          <a:p>
            <a:endParaRPr lang="nl-NL" altLang="nl-NL" i="1" dirty="0"/>
          </a:p>
          <a:p>
            <a:endParaRPr lang="nl-NL" altLang="nl-NL" i="1" dirty="0"/>
          </a:p>
          <a:p>
            <a:endParaRPr lang="nl-NL" altLang="nl-NL" i="1" dirty="0"/>
          </a:p>
          <a:p>
            <a:endParaRPr lang="nl-NL" altLang="nl-NL" i="1" dirty="0"/>
          </a:p>
          <a:p>
            <a:endParaRPr lang="nl-NL" altLang="nl-NL" i="1" dirty="0"/>
          </a:p>
        </p:txBody>
      </p:sp>
      <p:sp>
        <p:nvSpPr>
          <p:cNvPr id="4" name="Stroomdiagram: Verbindingslijn 3">
            <a:extLst>
              <a:ext uri="{FF2B5EF4-FFF2-40B4-BE49-F238E27FC236}">
                <a16:creationId xmlns:a16="http://schemas.microsoft.com/office/drawing/2014/main" id="{4F984F08-2697-4FA8-A4EE-E4A2EC6AF072}"/>
              </a:ext>
            </a:extLst>
          </p:cNvPr>
          <p:cNvSpPr/>
          <p:nvPr/>
        </p:nvSpPr>
        <p:spPr>
          <a:xfrm>
            <a:off x="3741738" y="1846263"/>
            <a:ext cx="4924425" cy="4840287"/>
          </a:xfrm>
          <a:prstGeom prst="flowChartConnector">
            <a:avLst/>
          </a:prstGeom>
          <a:solidFill>
            <a:srgbClr val="92D050">
              <a:alpha val="5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solidFill>
                <a:prstClr val="white"/>
              </a:solidFill>
            </a:endParaRPr>
          </a:p>
        </p:txBody>
      </p:sp>
      <p:sp>
        <p:nvSpPr>
          <p:cNvPr id="24583" name="Tekstvak 19">
            <a:extLst>
              <a:ext uri="{FF2B5EF4-FFF2-40B4-BE49-F238E27FC236}">
                <a16:creationId xmlns:a16="http://schemas.microsoft.com/office/drawing/2014/main" id="{35C29D7E-5358-402C-9882-5DC51B86A556}"/>
              </a:ext>
            </a:extLst>
          </p:cNvPr>
          <p:cNvSpPr txBox="1">
            <a:spLocks noChangeArrowheads="1"/>
          </p:cNvSpPr>
          <p:nvPr/>
        </p:nvSpPr>
        <p:spPr bwMode="auto">
          <a:xfrm>
            <a:off x="4751388" y="4927600"/>
            <a:ext cx="2759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algn="ctr" eaLnBrk="1" hangingPunct="1"/>
            <a:r>
              <a:rPr lang="nl-NL" altLang="nl-NL">
                <a:solidFill>
                  <a:srgbClr val="000000"/>
                </a:solidFill>
                <a:latin typeface="The Hand Bold"/>
              </a:rPr>
              <a:t>       </a:t>
            </a:r>
            <a:endParaRPr lang="nl-NL" altLang="nl-NL" b="1">
              <a:solidFill>
                <a:srgbClr val="000000"/>
              </a:solidFill>
              <a:latin typeface="Abadi" panose="020B0604020104020204" pitchFamily="34" charset="0"/>
            </a:endParaRPr>
          </a:p>
        </p:txBody>
      </p:sp>
      <p:sp>
        <p:nvSpPr>
          <p:cNvPr id="24584" name="Tekstvak 27">
            <a:extLst>
              <a:ext uri="{FF2B5EF4-FFF2-40B4-BE49-F238E27FC236}">
                <a16:creationId xmlns:a16="http://schemas.microsoft.com/office/drawing/2014/main" id="{4DED9FD6-62C0-4F19-B6B5-F6EF30E55996}"/>
              </a:ext>
            </a:extLst>
          </p:cNvPr>
          <p:cNvSpPr txBox="1">
            <a:spLocks noChangeArrowheads="1"/>
          </p:cNvSpPr>
          <p:nvPr/>
        </p:nvSpPr>
        <p:spPr bwMode="auto">
          <a:xfrm>
            <a:off x="4994275" y="3656013"/>
            <a:ext cx="3298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rgbClr val="000000"/>
                </a:solidFill>
                <a:latin typeface="The Hand Bold"/>
              </a:rPr>
              <a:t>             </a:t>
            </a:r>
            <a:r>
              <a:rPr lang="nl-NL" altLang="nl-NL" b="1" dirty="0">
                <a:solidFill>
                  <a:srgbClr val="000000"/>
                </a:solidFill>
                <a:latin typeface="Abadi" panose="020B0604020104020204" pitchFamily="34" charset="0"/>
              </a:rPr>
              <a:t>Gezond Ik: </a:t>
            </a:r>
          </a:p>
          <a:p>
            <a:pPr eaLnBrk="1" hangingPunct="1"/>
            <a:endParaRPr lang="nl-NL" altLang="nl-NL" b="1" dirty="0">
              <a:solidFill>
                <a:srgbClr val="000000"/>
              </a:solidFill>
              <a:latin typeface="Abadi" panose="020B0604020104020204" pitchFamily="34" charset="0"/>
            </a:endParaRPr>
          </a:p>
          <a:p>
            <a:pPr eaLnBrk="1" hangingPunct="1"/>
            <a:r>
              <a:rPr lang="nl-NL" altLang="nl-NL" b="1" dirty="0">
                <a:solidFill>
                  <a:srgbClr val="000000"/>
                </a:solidFill>
                <a:latin typeface="Abadi" panose="020B0604020104020204" pitchFamily="34" charset="0"/>
              </a:rPr>
              <a:t>       Vrije (Oer)Wil</a:t>
            </a:r>
          </a:p>
        </p:txBody>
      </p:sp>
      <p:sp>
        <p:nvSpPr>
          <p:cNvPr id="24585" name="Tekstvak 40">
            <a:extLst>
              <a:ext uri="{FF2B5EF4-FFF2-40B4-BE49-F238E27FC236}">
                <a16:creationId xmlns:a16="http://schemas.microsoft.com/office/drawing/2014/main" id="{8D3DFF44-3053-4B19-8B92-35D08DC3AB6F}"/>
              </a:ext>
            </a:extLst>
          </p:cNvPr>
          <p:cNvSpPr txBox="1">
            <a:spLocks noChangeArrowheads="1"/>
          </p:cNvSpPr>
          <p:nvPr/>
        </p:nvSpPr>
        <p:spPr bwMode="auto">
          <a:xfrm>
            <a:off x="4751388" y="2938463"/>
            <a:ext cx="723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solidFill>
                  <a:srgbClr val="000000"/>
                </a:solidFill>
                <a:latin typeface="The Hand Bold"/>
              </a:rPr>
              <a:t>Intuïtie</a:t>
            </a:r>
          </a:p>
        </p:txBody>
      </p:sp>
      <p:sp>
        <p:nvSpPr>
          <p:cNvPr id="24586" name="Tekstvak 41">
            <a:extLst>
              <a:ext uri="{FF2B5EF4-FFF2-40B4-BE49-F238E27FC236}">
                <a16:creationId xmlns:a16="http://schemas.microsoft.com/office/drawing/2014/main" id="{E54C54FA-FCE9-4B6A-8979-2DB55DB475FE}"/>
              </a:ext>
            </a:extLst>
          </p:cNvPr>
          <p:cNvSpPr txBox="1">
            <a:spLocks noChangeArrowheads="1"/>
          </p:cNvSpPr>
          <p:nvPr/>
        </p:nvSpPr>
        <p:spPr bwMode="auto">
          <a:xfrm>
            <a:off x="4074319" y="4137025"/>
            <a:ext cx="234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rgbClr val="000000"/>
                </a:solidFill>
                <a:latin typeface="The Hand Bold"/>
              </a:rPr>
              <a:t>Spontaniteit</a:t>
            </a:r>
          </a:p>
        </p:txBody>
      </p:sp>
      <p:sp>
        <p:nvSpPr>
          <p:cNvPr id="24587" name="Tekstvak 42">
            <a:extLst>
              <a:ext uri="{FF2B5EF4-FFF2-40B4-BE49-F238E27FC236}">
                <a16:creationId xmlns:a16="http://schemas.microsoft.com/office/drawing/2014/main" id="{F93DF3CF-65CE-4288-B0D6-094A22B6F28B}"/>
              </a:ext>
            </a:extLst>
          </p:cNvPr>
          <p:cNvSpPr txBox="1">
            <a:spLocks noChangeArrowheads="1"/>
          </p:cNvSpPr>
          <p:nvPr/>
        </p:nvSpPr>
        <p:spPr bwMode="auto">
          <a:xfrm>
            <a:off x="7046913" y="4162425"/>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solidFill>
                  <a:srgbClr val="000000"/>
                </a:solidFill>
                <a:latin typeface="The Hand Bold"/>
              </a:rPr>
              <a:t>       Creativiteit</a:t>
            </a:r>
          </a:p>
        </p:txBody>
      </p:sp>
      <p:sp>
        <p:nvSpPr>
          <p:cNvPr id="24588" name="Tekstvak 44">
            <a:extLst>
              <a:ext uri="{FF2B5EF4-FFF2-40B4-BE49-F238E27FC236}">
                <a16:creationId xmlns:a16="http://schemas.microsoft.com/office/drawing/2014/main" id="{D3C6B68F-1709-4B69-96A4-F819255FD8CA}"/>
              </a:ext>
            </a:extLst>
          </p:cNvPr>
          <p:cNvSpPr txBox="1">
            <a:spLocks noChangeArrowheads="1"/>
          </p:cNvSpPr>
          <p:nvPr/>
        </p:nvSpPr>
        <p:spPr bwMode="auto">
          <a:xfrm>
            <a:off x="6867525" y="4941888"/>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solidFill>
                  <a:srgbClr val="000000"/>
                </a:solidFill>
                <a:latin typeface="The Hand Bold"/>
              </a:rPr>
              <a:t>      Liefde</a:t>
            </a:r>
          </a:p>
        </p:txBody>
      </p:sp>
      <p:sp>
        <p:nvSpPr>
          <p:cNvPr id="24589" name="Tekstvak 47">
            <a:extLst>
              <a:ext uri="{FF2B5EF4-FFF2-40B4-BE49-F238E27FC236}">
                <a16:creationId xmlns:a16="http://schemas.microsoft.com/office/drawing/2014/main" id="{4708796E-4892-4710-9D6D-16322EDDD036}"/>
              </a:ext>
            </a:extLst>
          </p:cNvPr>
          <p:cNvSpPr txBox="1">
            <a:spLocks noChangeArrowheads="1"/>
          </p:cNvSpPr>
          <p:nvPr/>
        </p:nvSpPr>
        <p:spPr bwMode="auto">
          <a:xfrm>
            <a:off x="4289425" y="5021263"/>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solidFill>
                  <a:srgbClr val="000000"/>
                </a:solidFill>
                <a:latin typeface="The Hand Bold"/>
              </a:rPr>
              <a:t>       Authenticiteit</a:t>
            </a:r>
          </a:p>
        </p:txBody>
      </p:sp>
      <p:sp>
        <p:nvSpPr>
          <p:cNvPr id="24590" name="Tekstvak 49">
            <a:extLst>
              <a:ext uri="{FF2B5EF4-FFF2-40B4-BE49-F238E27FC236}">
                <a16:creationId xmlns:a16="http://schemas.microsoft.com/office/drawing/2014/main" id="{C820634E-2ACB-4DDD-861B-73A187EE97E0}"/>
              </a:ext>
            </a:extLst>
          </p:cNvPr>
          <p:cNvSpPr txBox="1">
            <a:spLocks noChangeArrowheads="1"/>
          </p:cNvSpPr>
          <p:nvPr/>
        </p:nvSpPr>
        <p:spPr bwMode="auto">
          <a:xfrm>
            <a:off x="7000875" y="2827338"/>
            <a:ext cx="1017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rgbClr val="000000"/>
                </a:solidFill>
                <a:latin typeface="The Hand Bold"/>
              </a:rPr>
              <a:t>Hier-en-Nu</a:t>
            </a:r>
          </a:p>
        </p:txBody>
      </p:sp>
      <p:sp>
        <p:nvSpPr>
          <p:cNvPr id="24591" name="Tekstvak 31">
            <a:extLst>
              <a:ext uri="{FF2B5EF4-FFF2-40B4-BE49-F238E27FC236}">
                <a16:creationId xmlns:a16="http://schemas.microsoft.com/office/drawing/2014/main" id="{1545BE24-EDC1-418B-A8C0-295C135DA304}"/>
              </a:ext>
            </a:extLst>
          </p:cNvPr>
          <p:cNvSpPr txBox="1">
            <a:spLocks noChangeArrowheads="1"/>
          </p:cNvSpPr>
          <p:nvPr/>
        </p:nvSpPr>
        <p:spPr bwMode="auto">
          <a:xfrm>
            <a:off x="5783263" y="2251075"/>
            <a:ext cx="852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solidFill>
                  <a:srgbClr val="000000"/>
                </a:solidFill>
                <a:latin typeface="The Hand Bold"/>
              </a:rPr>
              <a:t>Helderheid</a:t>
            </a:r>
          </a:p>
        </p:txBody>
      </p:sp>
      <p:sp>
        <p:nvSpPr>
          <p:cNvPr id="24592" name="Tekstvak 32">
            <a:extLst>
              <a:ext uri="{FF2B5EF4-FFF2-40B4-BE49-F238E27FC236}">
                <a16:creationId xmlns:a16="http://schemas.microsoft.com/office/drawing/2014/main" id="{A2D678A6-6030-4154-9C41-79604F47E06D}"/>
              </a:ext>
            </a:extLst>
          </p:cNvPr>
          <p:cNvSpPr txBox="1">
            <a:spLocks noChangeArrowheads="1"/>
          </p:cNvSpPr>
          <p:nvPr/>
        </p:nvSpPr>
        <p:spPr bwMode="auto">
          <a:xfrm>
            <a:off x="6418263" y="5727700"/>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solidFill>
                  <a:srgbClr val="000000"/>
                </a:solidFill>
                <a:latin typeface="The Hand Bold"/>
              </a:rPr>
              <a:t>      Emphatie</a:t>
            </a:r>
          </a:p>
        </p:txBody>
      </p:sp>
      <p:sp>
        <p:nvSpPr>
          <p:cNvPr id="24593" name="Tekstvak 33">
            <a:extLst>
              <a:ext uri="{FF2B5EF4-FFF2-40B4-BE49-F238E27FC236}">
                <a16:creationId xmlns:a16="http://schemas.microsoft.com/office/drawing/2014/main" id="{B19946C0-FF52-4D8B-85FE-B6B0F426912C}"/>
              </a:ext>
            </a:extLst>
          </p:cNvPr>
          <p:cNvSpPr txBox="1">
            <a:spLocks noChangeArrowheads="1"/>
          </p:cNvSpPr>
          <p:nvPr/>
        </p:nvSpPr>
        <p:spPr bwMode="auto">
          <a:xfrm>
            <a:off x="4887913" y="5718175"/>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solidFill>
                  <a:srgbClr val="000000"/>
                </a:solidFill>
                <a:latin typeface="The Hand Bold"/>
              </a:rPr>
              <a:t>      Plezier</a:t>
            </a:r>
          </a:p>
        </p:txBody>
      </p:sp>
      <p:sp>
        <p:nvSpPr>
          <p:cNvPr id="24594" name="Tekstvak 34">
            <a:extLst>
              <a:ext uri="{FF2B5EF4-FFF2-40B4-BE49-F238E27FC236}">
                <a16:creationId xmlns:a16="http://schemas.microsoft.com/office/drawing/2014/main" id="{02BAB1AC-B152-4151-BC01-07E7238439DC}"/>
              </a:ext>
            </a:extLst>
          </p:cNvPr>
          <p:cNvSpPr txBox="1">
            <a:spLocks noChangeArrowheads="1"/>
          </p:cNvSpPr>
          <p:nvPr/>
        </p:nvSpPr>
        <p:spPr bwMode="auto">
          <a:xfrm>
            <a:off x="5741988" y="4991100"/>
            <a:ext cx="234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solidFill>
                  <a:srgbClr val="000000"/>
                </a:solidFill>
                <a:latin typeface="The Hand Bold"/>
              </a:rPr>
              <a:t>      Energie</a:t>
            </a:r>
          </a:p>
        </p:txBody>
      </p:sp>
      <p:sp>
        <p:nvSpPr>
          <p:cNvPr id="24595" name="Tekstvak 35">
            <a:extLst>
              <a:ext uri="{FF2B5EF4-FFF2-40B4-BE49-F238E27FC236}">
                <a16:creationId xmlns:a16="http://schemas.microsoft.com/office/drawing/2014/main" id="{03B51DDA-EE62-4118-9963-61D358A3734D}"/>
              </a:ext>
            </a:extLst>
          </p:cNvPr>
          <p:cNvSpPr txBox="1">
            <a:spLocks noChangeArrowheads="1"/>
          </p:cNvSpPr>
          <p:nvPr/>
        </p:nvSpPr>
        <p:spPr bwMode="auto">
          <a:xfrm>
            <a:off x="5543550" y="3074988"/>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rgbClr val="000000"/>
                </a:solidFill>
                <a:latin typeface="The Hand Bold"/>
              </a:rPr>
              <a:t>       Waarheid</a:t>
            </a:r>
          </a:p>
        </p:txBody>
      </p:sp>
      <p:sp>
        <p:nvSpPr>
          <p:cNvPr id="21" name="Tekstvak 35">
            <a:extLst>
              <a:ext uri="{FF2B5EF4-FFF2-40B4-BE49-F238E27FC236}">
                <a16:creationId xmlns:a16="http://schemas.microsoft.com/office/drawing/2014/main" id="{75B2AC38-EACE-4F65-911D-0CC530A55F49}"/>
              </a:ext>
            </a:extLst>
          </p:cNvPr>
          <p:cNvSpPr txBox="1">
            <a:spLocks noChangeArrowheads="1"/>
          </p:cNvSpPr>
          <p:nvPr/>
        </p:nvSpPr>
        <p:spPr bwMode="auto">
          <a:xfrm>
            <a:off x="6867525" y="3522663"/>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rgbClr val="000000"/>
                </a:solidFill>
                <a:latin typeface="The Hand Bold"/>
              </a:rPr>
              <a:t>       Autonoom</a:t>
            </a:r>
          </a:p>
        </p:txBody>
      </p:sp>
      <p:sp>
        <p:nvSpPr>
          <p:cNvPr id="22" name="Tekstvak 35">
            <a:extLst>
              <a:ext uri="{FF2B5EF4-FFF2-40B4-BE49-F238E27FC236}">
                <a16:creationId xmlns:a16="http://schemas.microsoft.com/office/drawing/2014/main" id="{647754F3-9ACE-4D3B-9FB9-9637DD0DE2D9}"/>
              </a:ext>
            </a:extLst>
          </p:cNvPr>
          <p:cNvSpPr txBox="1">
            <a:spLocks noChangeArrowheads="1"/>
          </p:cNvSpPr>
          <p:nvPr/>
        </p:nvSpPr>
        <p:spPr bwMode="auto">
          <a:xfrm>
            <a:off x="4267200" y="3564890"/>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rgbClr val="000000"/>
                </a:solidFill>
                <a:latin typeface="The Hand Bold"/>
              </a:rPr>
              <a:t>       Verbinding</a:t>
            </a:r>
          </a:p>
        </p:txBody>
      </p:sp>
    </p:spTree>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A494A-95B7-4CC2-B852-379841CF94E7}"/>
              </a:ext>
            </a:extLst>
          </p:cNvPr>
          <p:cNvSpPr>
            <a:spLocks noGrp="1"/>
          </p:cNvSpPr>
          <p:nvPr>
            <p:ph type="title"/>
          </p:nvPr>
        </p:nvSpPr>
        <p:spPr>
          <a:xfrm>
            <a:off x="914400" y="484632"/>
            <a:ext cx="10363200" cy="1609344"/>
          </a:xfrm>
        </p:spPr>
        <p:txBody>
          <a:bodyPr/>
          <a:lstStyle/>
          <a:p>
            <a:pPr algn="ctr" fontAlgn="auto">
              <a:spcAft>
                <a:spcPts val="0"/>
              </a:spcAft>
              <a:defRPr/>
            </a:pPr>
            <a:r>
              <a:rPr lang="nl-NL" sz="4800" dirty="0"/>
              <a:t>De BOOM als METAFOOR</a:t>
            </a:r>
          </a:p>
        </p:txBody>
      </p:sp>
      <p:sp>
        <p:nvSpPr>
          <p:cNvPr id="3" name="Tijdelijke aanduiding voor inhoud 2">
            <a:extLst>
              <a:ext uri="{FF2B5EF4-FFF2-40B4-BE49-F238E27FC236}">
                <a16:creationId xmlns:a16="http://schemas.microsoft.com/office/drawing/2014/main" id="{6C92A39A-FD8D-450C-8B1D-71D9C2A8FEC8}"/>
              </a:ext>
            </a:extLst>
          </p:cNvPr>
          <p:cNvSpPr>
            <a:spLocks noGrp="1"/>
          </p:cNvSpPr>
          <p:nvPr>
            <p:ph idx="1"/>
          </p:nvPr>
        </p:nvSpPr>
        <p:spPr>
          <a:xfrm>
            <a:off x="2063750" y="1557338"/>
            <a:ext cx="7642225" cy="4525962"/>
          </a:xfrm>
        </p:spPr>
        <p:txBody>
          <a:bodyPr rtlCol="0">
            <a:normAutofit/>
          </a:bodyPr>
          <a:lstStyle/>
          <a:p>
            <a:pPr marL="182880" indent="-182880" fontAlgn="auto">
              <a:spcAft>
                <a:spcPts val="0"/>
              </a:spcAft>
              <a:buClr>
                <a:schemeClr val="accent1">
                  <a:lumMod val="75000"/>
                </a:schemeClr>
              </a:buClr>
              <a:defRPr/>
            </a:pPr>
            <a:endParaRPr lang="nl-NL" i="1" dirty="0"/>
          </a:p>
          <a:p>
            <a:pPr marL="0" indent="0" algn="ctr" fontAlgn="auto">
              <a:spcAft>
                <a:spcPts val="0"/>
              </a:spcAft>
              <a:buClr>
                <a:schemeClr val="accent1">
                  <a:lumMod val="75000"/>
                </a:schemeClr>
              </a:buClr>
              <a:buFont typeface="Wingdings" panose="05000000000000000000" pitchFamily="2" charset="2"/>
              <a:buNone/>
              <a:defRPr/>
            </a:pPr>
            <a:endParaRPr lang="nl-NL" sz="2800" i="1" dirty="0"/>
          </a:p>
          <a:p>
            <a:pPr marL="0" indent="0" algn="ctr" fontAlgn="auto">
              <a:spcAft>
                <a:spcPts val="0"/>
              </a:spcAft>
              <a:buClr>
                <a:schemeClr val="accent1">
                  <a:lumMod val="75000"/>
                </a:schemeClr>
              </a:buClr>
              <a:buFont typeface="Wingdings" panose="05000000000000000000" pitchFamily="2" charset="2"/>
              <a:buNone/>
              <a:defRPr/>
            </a:pPr>
            <a:endParaRPr lang="nl-NL" sz="2800" dirty="0"/>
          </a:p>
        </p:txBody>
      </p:sp>
      <p:pic>
        <p:nvPicPr>
          <p:cNvPr id="5" name="Afbeelding 4" descr="Afbeelding met boom, buiten, plant, bos&#10;&#10;Automatisch gegenereerde beschrijving">
            <a:extLst>
              <a:ext uri="{FF2B5EF4-FFF2-40B4-BE49-F238E27FC236}">
                <a16:creationId xmlns:a16="http://schemas.microsoft.com/office/drawing/2014/main" id="{FCB18E0A-A2F6-4282-BEA7-53AA2F84C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751" y="1823077"/>
            <a:ext cx="8145652" cy="4592111"/>
          </a:xfrm>
          <a:prstGeom prst="rect">
            <a:avLst/>
          </a:prstGeom>
        </p:spPr>
      </p:pic>
    </p:spTree>
    <p:extLst>
      <p:ext uri="{BB962C8B-B14F-4D97-AF65-F5344CB8AC3E}">
        <p14:creationId xmlns:p14="http://schemas.microsoft.com/office/powerpoint/2010/main" val="3160708810"/>
      </p:ext>
    </p:extLst>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2063750" y="692150"/>
            <a:ext cx="8238490"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2600" i="1" dirty="0"/>
              <a:t>			</a:t>
            </a:r>
            <a:r>
              <a:rPr lang="nl-NL" sz="4800" dirty="0">
                <a:latin typeface="+mj-lt"/>
              </a:rPr>
              <a:t>DE REALITEIT</a:t>
            </a:r>
            <a:endParaRPr lang="nl-NL" sz="2600" dirty="0">
              <a:latin typeface="+mj-lt"/>
            </a:endParaRPr>
          </a:p>
          <a:p>
            <a:pPr fontAlgn="auto">
              <a:spcAft>
                <a:spcPts val="0"/>
              </a:spcAft>
              <a:buClr>
                <a:schemeClr val="accent1">
                  <a:lumMod val="75000"/>
                </a:schemeClr>
              </a:buClr>
              <a:defRPr/>
            </a:pPr>
            <a:endParaRPr lang="nl-NL" sz="2600" dirty="0"/>
          </a:p>
          <a:p>
            <a:pPr marL="0" indent="0" fontAlgn="auto">
              <a:spcAft>
                <a:spcPts val="0"/>
              </a:spcAft>
              <a:buClr>
                <a:schemeClr val="accent1">
                  <a:lumMod val="75000"/>
                </a:schemeClr>
              </a:buClr>
              <a:buNone/>
              <a:defRPr/>
            </a:pPr>
            <a:r>
              <a:rPr lang="nl-NL" sz="2600" dirty="0"/>
              <a:t> </a:t>
            </a:r>
            <a:r>
              <a:rPr lang="nl-NL" dirty="0"/>
              <a:t>Ondanks alle goede bedoelingen</a:t>
            </a:r>
          </a:p>
          <a:p>
            <a:pPr marL="0" indent="0" fontAlgn="auto">
              <a:spcAft>
                <a:spcPts val="0"/>
              </a:spcAft>
              <a:buClr>
                <a:schemeClr val="accent1">
                  <a:lumMod val="75000"/>
                </a:schemeClr>
              </a:buClr>
              <a:buNone/>
              <a:defRPr/>
            </a:pPr>
            <a:r>
              <a:rPr lang="nl-NL" dirty="0"/>
              <a:t>  Frustratie Oer-behoeften &gt; Pijn en Angst</a:t>
            </a:r>
          </a:p>
          <a:p>
            <a:pPr marL="0" indent="0" fontAlgn="auto">
              <a:spcAft>
                <a:spcPts val="0"/>
              </a:spcAft>
              <a:buClr>
                <a:schemeClr val="accent1">
                  <a:lumMod val="75000"/>
                </a:schemeClr>
              </a:buClr>
              <a:buNone/>
              <a:defRPr/>
            </a:pPr>
            <a:endParaRPr lang="nl-NL" dirty="0"/>
          </a:p>
          <a:p>
            <a:pPr fontAlgn="auto">
              <a:spcAft>
                <a:spcPts val="0"/>
              </a:spcAft>
              <a:buClr>
                <a:schemeClr val="accent1">
                  <a:lumMod val="75000"/>
                </a:schemeClr>
              </a:buClr>
              <a:defRPr/>
            </a:pPr>
            <a:r>
              <a:rPr lang="nl-NL" i="1" dirty="0"/>
              <a:t>Geboortetrauma (Ik verlies de Eenheid)</a:t>
            </a:r>
          </a:p>
          <a:p>
            <a:pPr fontAlgn="auto">
              <a:spcAft>
                <a:spcPts val="0"/>
              </a:spcAft>
              <a:buClr>
                <a:schemeClr val="accent1">
                  <a:lumMod val="75000"/>
                </a:schemeClr>
              </a:buClr>
              <a:defRPr/>
            </a:pPr>
            <a:r>
              <a:rPr lang="nl-NL" i="1" dirty="0"/>
              <a:t>Trauma van de Liefde (Ik ben niet geliefd)</a:t>
            </a:r>
          </a:p>
          <a:p>
            <a:pPr fontAlgn="auto">
              <a:spcAft>
                <a:spcPts val="0"/>
              </a:spcAft>
              <a:buClr>
                <a:schemeClr val="accent1">
                  <a:lumMod val="75000"/>
                </a:schemeClr>
              </a:buClr>
              <a:defRPr/>
            </a:pPr>
            <a:r>
              <a:rPr lang="nl-NL" i="1" dirty="0"/>
              <a:t>Trauma van de Identiteit (Ik wordt niet gezien)</a:t>
            </a:r>
          </a:p>
          <a:p>
            <a:pPr fontAlgn="auto">
              <a:spcAft>
                <a:spcPts val="0"/>
              </a:spcAft>
              <a:buClr>
                <a:schemeClr val="accent1">
                  <a:lumMod val="75000"/>
                </a:schemeClr>
              </a:buClr>
              <a:defRPr/>
            </a:pPr>
            <a:r>
              <a:rPr lang="nl-NL" i="1" dirty="0"/>
              <a:t>Trauma van de Seksualiteit (Ik mag niet genieten)</a:t>
            </a:r>
          </a:p>
          <a:p>
            <a:pPr fontAlgn="auto">
              <a:spcAft>
                <a:spcPts val="0"/>
              </a:spcAft>
              <a:buClr>
                <a:schemeClr val="accent1">
                  <a:lumMod val="75000"/>
                </a:schemeClr>
              </a:buClr>
              <a:defRPr/>
            </a:pPr>
            <a:r>
              <a:rPr lang="nl-NL" i="1" dirty="0"/>
              <a:t>Trauma van het Daderschap (Ik erken de Ander niet)</a:t>
            </a:r>
          </a:p>
          <a:p>
            <a:pPr marL="0" indent="0" fontAlgn="auto">
              <a:spcAft>
                <a:spcPts val="0"/>
              </a:spcAft>
              <a:buClr>
                <a:schemeClr val="accent1">
                  <a:lumMod val="75000"/>
                </a:schemeClr>
              </a:buClr>
              <a:buFont typeface="Wingdings" panose="05000000000000000000" pitchFamily="2" charset="2"/>
              <a:buNone/>
              <a:defRPr/>
            </a:pPr>
            <a:endParaRPr lang="nl-NL" sz="2600" i="1" dirty="0"/>
          </a:p>
        </p:txBody>
      </p:sp>
      <p:pic>
        <p:nvPicPr>
          <p:cNvPr id="4" name="Afbeelding 3">
            <a:extLst>
              <a:ext uri="{FF2B5EF4-FFF2-40B4-BE49-F238E27FC236}">
                <a16:creationId xmlns:a16="http://schemas.microsoft.com/office/drawing/2014/main" id="{2ECB18AE-A095-4FE0-9C61-EE4CC0AB8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5432" y="3387725"/>
            <a:ext cx="2619375" cy="174307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BE196E22-5C9A-4594-A300-1AB3232B1A27}"/>
              </a:ext>
            </a:extLst>
          </p:cNvPr>
          <p:cNvSpPr>
            <a:spLocks noGrp="1" noChangeArrowheads="1"/>
          </p:cNvSpPr>
          <p:nvPr>
            <p:ph type="title"/>
          </p:nvPr>
        </p:nvSpPr>
        <p:spPr bwMode="auto"/>
        <p:txBody>
          <a:bodyPr wrap="square" numCol="1" anchorCtr="0" compatLnSpc="1">
            <a:prstTxWarp prst="textNoShape">
              <a:avLst/>
            </a:prstTxWarp>
          </a:bodyPr>
          <a:lstStyle/>
          <a:p>
            <a:pPr algn="ctr"/>
            <a:r>
              <a:rPr lang="nl-NL" altLang="nl-NL" sz="3600" dirty="0"/>
              <a:t>DOOR </a:t>
            </a:r>
            <a:r>
              <a:rPr lang="nl-NL" altLang="nl-NL" sz="3600" dirty="0" err="1"/>
              <a:t>TraumA</a:t>
            </a:r>
            <a:r>
              <a:rPr lang="nl-NL" altLang="nl-NL" sz="3600" dirty="0"/>
              <a:t>: WILVERSNIPPERING</a:t>
            </a:r>
          </a:p>
        </p:txBody>
      </p:sp>
      <p:sp>
        <p:nvSpPr>
          <p:cNvPr id="28675" name="Tijdelijke aanduiding voor inhoud 2">
            <a:extLst>
              <a:ext uri="{FF2B5EF4-FFF2-40B4-BE49-F238E27FC236}">
                <a16:creationId xmlns:a16="http://schemas.microsoft.com/office/drawing/2014/main" id="{6AE3D491-C6CB-42B1-908D-C457C04A849E}"/>
              </a:ext>
            </a:extLst>
          </p:cNvPr>
          <p:cNvSpPr>
            <a:spLocks noGrp="1" noChangeArrowheads="1"/>
          </p:cNvSpPr>
          <p:nvPr>
            <p:ph idx="1"/>
          </p:nvPr>
        </p:nvSpPr>
        <p:spPr>
          <a:xfrm>
            <a:off x="2071688" y="1565275"/>
            <a:ext cx="7643812" cy="4525963"/>
          </a:xfrm>
        </p:spPr>
        <p:txBody>
          <a:bodyPr/>
          <a:lstStyle/>
          <a:p>
            <a:endParaRPr lang="nl-NL" altLang="nl-NL" i="1" dirty="0"/>
          </a:p>
          <a:p>
            <a:endParaRPr lang="nl-NL" altLang="nl-NL" i="1" dirty="0"/>
          </a:p>
          <a:p>
            <a:endParaRPr lang="nl-NL" altLang="nl-NL" i="1" dirty="0"/>
          </a:p>
          <a:p>
            <a:endParaRPr lang="nl-NL" altLang="nl-NL" i="1" dirty="0"/>
          </a:p>
          <a:p>
            <a:endParaRPr lang="nl-NL" altLang="nl-NL" i="1" dirty="0"/>
          </a:p>
          <a:p>
            <a:endParaRPr lang="nl-NL" altLang="nl-NL" i="1" dirty="0"/>
          </a:p>
          <a:p>
            <a:endParaRPr lang="nl-NL" altLang="nl-NL" i="1" dirty="0"/>
          </a:p>
          <a:p>
            <a:endParaRPr lang="nl-NL" altLang="nl-NL" i="1" dirty="0"/>
          </a:p>
        </p:txBody>
      </p:sp>
      <p:sp>
        <p:nvSpPr>
          <p:cNvPr id="4" name="Stroomdiagram: Verbindingslijn 3">
            <a:extLst>
              <a:ext uri="{FF2B5EF4-FFF2-40B4-BE49-F238E27FC236}">
                <a16:creationId xmlns:a16="http://schemas.microsoft.com/office/drawing/2014/main" id="{431E3F95-98D1-4C21-88FC-D982CF830D95}"/>
              </a:ext>
            </a:extLst>
          </p:cNvPr>
          <p:cNvSpPr/>
          <p:nvPr/>
        </p:nvSpPr>
        <p:spPr>
          <a:xfrm>
            <a:off x="3741738" y="1875446"/>
            <a:ext cx="4924425" cy="4840287"/>
          </a:xfrm>
          <a:prstGeom prst="flowChartConnector">
            <a:avLst/>
          </a:prstGeom>
          <a:gradFill>
            <a:gsLst>
              <a:gs pos="13143">
                <a:srgbClr val="92D050"/>
              </a:gs>
              <a:gs pos="0">
                <a:srgbClr val="00B050">
                  <a:alpha val="67000"/>
                </a:srgbClr>
              </a:gs>
              <a:gs pos="39000">
                <a:schemeClr val="accent1">
                  <a:lumMod val="75000"/>
                  <a:alpha val="79000"/>
                </a:schemeClr>
              </a:gs>
              <a:gs pos="50000">
                <a:schemeClr val="accent1">
                  <a:lumMod val="75000"/>
                </a:schemeClr>
              </a:gs>
              <a:gs pos="100000">
                <a:srgbClr val="0070C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cxnSp>
        <p:nvCxnSpPr>
          <p:cNvPr id="12" name="Rechte verbindingslijn 11">
            <a:extLst>
              <a:ext uri="{FF2B5EF4-FFF2-40B4-BE49-F238E27FC236}">
                <a16:creationId xmlns:a16="http://schemas.microsoft.com/office/drawing/2014/main" id="{59DAB9E9-8979-45EE-B4E3-717AFEB90511}"/>
              </a:ext>
            </a:extLst>
          </p:cNvPr>
          <p:cNvCxnSpPr>
            <a:cxnSpLocks/>
          </p:cNvCxnSpPr>
          <p:nvPr/>
        </p:nvCxnSpPr>
        <p:spPr>
          <a:xfrm>
            <a:off x="3741738" y="4394200"/>
            <a:ext cx="4924425" cy="12700"/>
          </a:xfrm>
          <a:prstGeom prst="line">
            <a:avLst/>
          </a:prstGeom>
        </p:spPr>
        <p:style>
          <a:lnRef idx="1">
            <a:schemeClr val="dk1"/>
          </a:lnRef>
          <a:fillRef idx="0">
            <a:schemeClr val="dk1"/>
          </a:fillRef>
          <a:effectRef idx="0">
            <a:schemeClr val="dk1"/>
          </a:effectRef>
          <a:fontRef idx="minor">
            <a:schemeClr val="tx1"/>
          </a:fontRef>
        </p:style>
      </p:cxnSp>
      <p:cxnSp>
        <p:nvCxnSpPr>
          <p:cNvPr id="17" name="Rechte verbindingslijn 16">
            <a:extLst>
              <a:ext uri="{FF2B5EF4-FFF2-40B4-BE49-F238E27FC236}">
                <a16:creationId xmlns:a16="http://schemas.microsoft.com/office/drawing/2014/main" id="{7848A7F1-4B06-4E5E-9E1E-FF5BDB6A85A7}"/>
              </a:ext>
            </a:extLst>
          </p:cNvPr>
          <p:cNvCxnSpPr>
            <a:cxnSpLocks/>
          </p:cNvCxnSpPr>
          <p:nvPr/>
        </p:nvCxnSpPr>
        <p:spPr>
          <a:xfrm>
            <a:off x="3939381" y="3370264"/>
            <a:ext cx="4529138" cy="0"/>
          </a:xfrm>
          <a:prstGeom prst="line">
            <a:avLst/>
          </a:prstGeom>
        </p:spPr>
        <p:style>
          <a:lnRef idx="1">
            <a:schemeClr val="dk1"/>
          </a:lnRef>
          <a:fillRef idx="0">
            <a:schemeClr val="dk1"/>
          </a:fillRef>
          <a:effectRef idx="0">
            <a:schemeClr val="dk1"/>
          </a:effectRef>
          <a:fontRef idx="minor">
            <a:schemeClr val="tx1"/>
          </a:fontRef>
        </p:style>
      </p:cxnSp>
      <p:sp>
        <p:nvSpPr>
          <p:cNvPr id="28681" name="Tekstvak 19">
            <a:extLst>
              <a:ext uri="{FF2B5EF4-FFF2-40B4-BE49-F238E27FC236}">
                <a16:creationId xmlns:a16="http://schemas.microsoft.com/office/drawing/2014/main" id="{8EF79E12-5DDC-4BB2-83F9-0335091B26FD}"/>
              </a:ext>
            </a:extLst>
          </p:cNvPr>
          <p:cNvSpPr txBox="1">
            <a:spLocks noChangeArrowheads="1"/>
          </p:cNvSpPr>
          <p:nvPr/>
        </p:nvSpPr>
        <p:spPr bwMode="auto">
          <a:xfrm>
            <a:off x="4751388" y="4927600"/>
            <a:ext cx="2759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algn="ctr" eaLnBrk="1" hangingPunct="1"/>
            <a:r>
              <a:rPr lang="nl-NL" altLang="nl-NL">
                <a:latin typeface="The Hand Bold"/>
              </a:rPr>
              <a:t>       </a:t>
            </a:r>
            <a:r>
              <a:rPr lang="nl-NL" altLang="nl-NL" b="1">
                <a:latin typeface="Abadi" panose="020B0604020104020204" pitchFamily="34" charset="0"/>
              </a:rPr>
              <a:t>Trauma Ik:    </a:t>
            </a:r>
          </a:p>
          <a:p>
            <a:pPr algn="ctr" eaLnBrk="1" hangingPunct="1"/>
            <a:r>
              <a:rPr lang="nl-NL" altLang="nl-NL" b="1">
                <a:latin typeface="Abadi" panose="020B0604020104020204" pitchFamily="34" charset="0"/>
              </a:rPr>
              <a:t>      geblokkeerde (Oer)Wil</a:t>
            </a:r>
          </a:p>
        </p:txBody>
      </p:sp>
      <p:sp>
        <p:nvSpPr>
          <p:cNvPr id="21" name="Explosie: 8 punten 20">
            <a:extLst>
              <a:ext uri="{FF2B5EF4-FFF2-40B4-BE49-F238E27FC236}">
                <a16:creationId xmlns:a16="http://schemas.microsoft.com/office/drawing/2014/main" id="{B9B60928-CC05-4C11-BFE0-F7EEB5F51D44}"/>
              </a:ext>
            </a:extLst>
          </p:cNvPr>
          <p:cNvSpPr/>
          <p:nvPr/>
        </p:nvSpPr>
        <p:spPr>
          <a:xfrm>
            <a:off x="4295775" y="4772025"/>
            <a:ext cx="485775" cy="4032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2" name="Explosie: 8 punten 21">
            <a:extLst>
              <a:ext uri="{FF2B5EF4-FFF2-40B4-BE49-F238E27FC236}">
                <a16:creationId xmlns:a16="http://schemas.microsoft.com/office/drawing/2014/main" id="{7D15BD6D-B543-4824-B82C-FD83C314AF7E}"/>
              </a:ext>
            </a:extLst>
          </p:cNvPr>
          <p:cNvSpPr/>
          <p:nvPr/>
        </p:nvSpPr>
        <p:spPr>
          <a:xfrm>
            <a:off x="7567613" y="4779963"/>
            <a:ext cx="485775" cy="40481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3" name="Explosie: 8 punten 22">
            <a:extLst>
              <a:ext uri="{FF2B5EF4-FFF2-40B4-BE49-F238E27FC236}">
                <a16:creationId xmlns:a16="http://schemas.microsoft.com/office/drawing/2014/main" id="{91293C05-84DB-46BF-BAE4-45CADB794FCC}"/>
              </a:ext>
            </a:extLst>
          </p:cNvPr>
          <p:cNvSpPr/>
          <p:nvPr/>
        </p:nvSpPr>
        <p:spPr>
          <a:xfrm>
            <a:off x="6980238" y="5588000"/>
            <a:ext cx="485775" cy="40481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4" name="Explosie: 8 punten 23">
            <a:extLst>
              <a:ext uri="{FF2B5EF4-FFF2-40B4-BE49-F238E27FC236}">
                <a16:creationId xmlns:a16="http://schemas.microsoft.com/office/drawing/2014/main" id="{40756BA0-4E89-41D9-B20E-B51DC6E420F9}"/>
              </a:ext>
            </a:extLst>
          </p:cNvPr>
          <p:cNvSpPr/>
          <p:nvPr/>
        </p:nvSpPr>
        <p:spPr>
          <a:xfrm>
            <a:off x="5046663" y="5776913"/>
            <a:ext cx="485775" cy="40481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5" name="Explosie: 8 punten 24">
            <a:extLst>
              <a:ext uri="{FF2B5EF4-FFF2-40B4-BE49-F238E27FC236}">
                <a16:creationId xmlns:a16="http://schemas.microsoft.com/office/drawing/2014/main" id="{58B40A23-3EA1-4553-A78E-ECC36C5D1BB9}"/>
              </a:ext>
            </a:extLst>
          </p:cNvPr>
          <p:cNvSpPr/>
          <p:nvPr/>
        </p:nvSpPr>
        <p:spPr>
          <a:xfrm>
            <a:off x="6124575" y="4521200"/>
            <a:ext cx="485775" cy="40481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8687" name="Tekstvak 26">
            <a:extLst>
              <a:ext uri="{FF2B5EF4-FFF2-40B4-BE49-F238E27FC236}">
                <a16:creationId xmlns:a16="http://schemas.microsoft.com/office/drawing/2014/main" id="{50A34CBC-0468-4838-927D-080E8DC4A27C}"/>
              </a:ext>
            </a:extLst>
          </p:cNvPr>
          <p:cNvSpPr txBox="1">
            <a:spLocks noChangeArrowheads="1"/>
          </p:cNvSpPr>
          <p:nvPr/>
        </p:nvSpPr>
        <p:spPr bwMode="auto">
          <a:xfrm>
            <a:off x="4349749" y="3638034"/>
            <a:ext cx="3935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b="1" dirty="0" err="1">
                <a:latin typeface="Abadi" panose="020B0604020104020204" pitchFamily="34" charset="0"/>
              </a:rPr>
              <a:t>Overlevings</a:t>
            </a:r>
            <a:r>
              <a:rPr lang="nl-NL" altLang="nl-NL" b="1" dirty="0">
                <a:latin typeface="Abadi" panose="020B0604020104020204" pitchFamily="34" charset="0"/>
              </a:rPr>
              <a:t> Ik: Ontwortelde/Valse Wil</a:t>
            </a:r>
          </a:p>
        </p:txBody>
      </p:sp>
      <p:sp>
        <p:nvSpPr>
          <p:cNvPr id="28688" name="Tekstvak 27">
            <a:extLst>
              <a:ext uri="{FF2B5EF4-FFF2-40B4-BE49-F238E27FC236}">
                <a16:creationId xmlns:a16="http://schemas.microsoft.com/office/drawing/2014/main" id="{3878CF2B-E025-4442-8960-9B7FB1A3F64F}"/>
              </a:ext>
            </a:extLst>
          </p:cNvPr>
          <p:cNvSpPr txBox="1">
            <a:spLocks noChangeArrowheads="1"/>
          </p:cNvSpPr>
          <p:nvPr/>
        </p:nvSpPr>
        <p:spPr bwMode="auto">
          <a:xfrm>
            <a:off x="4624388" y="2471738"/>
            <a:ext cx="3298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latin typeface="The Hand Bold"/>
              </a:rPr>
              <a:t>        </a:t>
            </a:r>
            <a:r>
              <a:rPr lang="nl-NL" altLang="nl-NL" b="1">
                <a:latin typeface="Abadi" panose="020B0604020104020204" pitchFamily="34" charset="0"/>
              </a:rPr>
              <a:t>Gezonde Ik: Vrije (Oer)Wil</a:t>
            </a:r>
          </a:p>
        </p:txBody>
      </p:sp>
      <p:sp>
        <p:nvSpPr>
          <p:cNvPr id="28689" name="Tekstvak 40">
            <a:extLst>
              <a:ext uri="{FF2B5EF4-FFF2-40B4-BE49-F238E27FC236}">
                <a16:creationId xmlns:a16="http://schemas.microsoft.com/office/drawing/2014/main" id="{4059EA24-5A34-4121-92E9-31F51EF48B0D}"/>
              </a:ext>
            </a:extLst>
          </p:cNvPr>
          <p:cNvSpPr txBox="1">
            <a:spLocks noChangeArrowheads="1"/>
          </p:cNvSpPr>
          <p:nvPr/>
        </p:nvSpPr>
        <p:spPr bwMode="auto">
          <a:xfrm>
            <a:off x="5372100" y="2046288"/>
            <a:ext cx="723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latin typeface="The Hand Bold"/>
              </a:rPr>
              <a:t>Intuïtie</a:t>
            </a:r>
          </a:p>
        </p:txBody>
      </p:sp>
      <p:sp>
        <p:nvSpPr>
          <p:cNvPr id="28690" name="Tekstvak 41">
            <a:extLst>
              <a:ext uri="{FF2B5EF4-FFF2-40B4-BE49-F238E27FC236}">
                <a16:creationId xmlns:a16="http://schemas.microsoft.com/office/drawing/2014/main" id="{DE0442B8-CB65-42EA-BA49-1672BD1CA1E9}"/>
              </a:ext>
            </a:extLst>
          </p:cNvPr>
          <p:cNvSpPr txBox="1">
            <a:spLocks noChangeArrowheads="1"/>
          </p:cNvSpPr>
          <p:nvPr/>
        </p:nvSpPr>
        <p:spPr bwMode="auto">
          <a:xfrm>
            <a:off x="4408488" y="2897188"/>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latin typeface="The Hand Bold"/>
              </a:rPr>
              <a:t>Spontaniteit</a:t>
            </a:r>
          </a:p>
        </p:txBody>
      </p:sp>
      <p:sp>
        <p:nvSpPr>
          <p:cNvPr id="28692" name="Tekstvak 43">
            <a:extLst>
              <a:ext uri="{FF2B5EF4-FFF2-40B4-BE49-F238E27FC236}">
                <a16:creationId xmlns:a16="http://schemas.microsoft.com/office/drawing/2014/main" id="{F207B577-275A-4DFB-9C6F-DBD2420558BB}"/>
              </a:ext>
            </a:extLst>
          </p:cNvPr>
          <p:cNvSpPr txBox="1">
            <a:spLocks noChangeArrowheads="1"/>
          </p:cNvSpPr>
          <p:nvPr/>
        </p:nvSpPr>
        <p:spPr bwMode="auto">
          <a:xfrm>
            <a:off x="5381625" y="5508625"/>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latin typeface="The Hand Bold"/>
              </a:rPr>
              <a:t>       </a:t>
            </a:r>
          </a:p>
        </p:txBody>
      </p:sp>
      <p:sp>
        <p:nvSpPr>
          <p:cNvPr id="28693" name="Tekstvak 44">
            <a:extLst>
              <a:ext uri="{FF2B5EF4-FFF2-40B4-BE49-F238E27FC236}">
                <a16:creationId xmlns:a16="http://schemas.microsoft.com/office/drawing/2014/main" id="{1040ADBD-F4A2-4F42-A057-9C24D493943C}"/>
              </a:ext>
            </a:extLst>
          </p:cNvPr>
          <p:cNvSpPr txBox="1">
            <a:spLocks noChangeArrowheads="1"/>
          </p:cNvSpPr>
          <p:nvPr/>
        </p:nvSpPr>
        <p:spPr bwMode="auto">
          <a:xfrm>
            <a:off x="6843712" y="2861747"/>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Liefde</a:t>
            </a:r>
          </a:p>
        </p:txBody>
      </p:sp>
      <p:sp>
        <p:nvSpPr>
          <p:cNvPr id="28694" name="Tekstvak 45">
            <a:extLst>
              <a:ext uri="{FF2B5EF4-FFF2-40B4-BE49-F238E27FC236}">
                <a16:creationId xmlns:a16="http://schemas.microsoft.com/office/drawing/2014/main" id="{21ABA9D6-3857-4CCB-9772-642FB4E139B2}"/>
              </a:ext>
            </a:extLst>
          </p:cNvPr>
          <p:cNvSpPr txBox="1">
            <a:spLocks noChangeArrowheads="1"/>
          </p:cNvSpPr>
          <p:nvPr/>
        </p:nvSpPr>
        <p:spPr bwMode="auto">
          <a:xfrm>
            <a:off x="3881438" y="4035425"/>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Vermijding</a:t>
            </a:r>
          </a:p>
        </p:txBody>
      </p:sp>
      <p:sp>
        <p:nvSpPr>
          <p:cNvPr id="28695" name="Tekstvak 46">
            <a:extLst>
              <a:ext uri="{FF2B5EF4-FFF2-40B4-BE49-F238E27FC236}">
                <a16:creationId xmlns:a16="http://schemas.microsoft.com/office/drawing/2014/main" id="{C7D09663-839A-4788-8139-123C9A498924}"/>
              </a:ext>
            </a:extLst>
          </p:cNvPr>
          <p:cNvSpPr txBox="1">
            <a:spLocks noChangeArrowheads="1"/>
          </p:cNvSpPr>
          <p:nvPr/>
        </p:nvSpPr>
        <p:spPr bwMode="auto">
          <a:xfrm>
            <a:off x="6981825" y="4027488"/>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latin typeface="The Hand Bold"/>
              </a:rPr>
              <a:t>      Compensatie/Verslaving</a:t>
            </a:r>
          </a:p>
        </p:txBody>
      </p:sp>
      <p:sp>
        <p:nvSpPr>
          <p:cNvPr id="28696" name="Tekstvak 47">
            <a:extLst>
              <a:ext uri="{FF2B5EF4-FFF2-40B4-BE49-F238E27FC236}">
                <a16:creationId xmlns:a16="http://schemas.microsoft.com/office/drawing/2014/main" id="{1A48BB8A-C77E-48B9-A076-08FB5C1E94D7}"/>
              </a:ext>
            </a:extLst>
          </p:cNvPr>
          <p:cNvSpPr txBox="1">
            <a:spLocks noChangeArrowheads="1"/>
          </p:cNvSpPr>
          <p:nvPr/>
        </p:nvSpPr>
        <p:spPr bwMode="auto">
          <a:xfrm>
            <a:off x="5513388" y="2866232"/>
            <a:ext cx="2344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Authenticiteit</a:t>
            </a:r>
          </a:p>
        </p:txBody>
      </p:sp>
      <p:sp>
        <p:nvSpPr>
          <p:cNvPr id="28697" name="Tekstvak 48">
            <a:extLst>
              <a:ext uri="{FF2B5EF4-FFF2-40B4-BE49-F238E27FC236}">
                <a16:creationId xmlns:a16="http://schemas.microsoft.com/office/drawing/2014/main" id="{AD1BD638-BD98-415D-A140-C20CA899E421}"/>
              </a:ext>
            </a:extLst>
          </p:cNvPr>
          <p:cNvSpPr txBox="1">
            <a:spLocks noChangeArrowheads="1"/>
          </p:cNvSpPr>
          <p:nvPr/>
        </p:nvSpPr>
        <p:spPr bwMode="auto">
          <a:xfrm>
            <a:off x="5670550" y="4002088"/>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latin typeface="The Hand Bold"/>
              </a:rPr>
              <a:t>       Controle</a:t>
            </a:r>
          </a:p>
        </p:txBody>
      </p:sp>
      <p:sp>
        <p:nvSpPr>
          <p:cNvPr id="28698" name="Tekstvak 49">
            <a:extLst>
              <a:ext uri="{FF2B5EF4-FFF2-40B4-BE49-F238E27FC236}">
                <a16:creationId xmlns:a16="http://schemas.microsoft.com/office/drawing/2014/main" id="{C6D274CD-1E99-4202-A959-E1A35F088B35}"/>
              </a:ext>
            </a:extLst>
          </p:cNvPr>
          <p:cNvSpPr txBox="1">
            <a:spLocks noChangeArrowheads="1"/>
          </p:cNvSpPr>
          <p:nvPr/>
        </p:nvSpPr>
        <p:spPr bwMode="auto">
          <a:xfrm>
            <a:off x="6413500" y="2012950"/>
            <a:ext cx="101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latin typeface="The Hand Bold"/>
              </a:rPr>
              <a:t>Hier-en-Nu</a:t>
            </a:r>
          </a:p>
        </p:txBody>
      </p:sp>
      <p:sp>
        <p:nvSpPr>
          <p:cNvPr id="28699" name="Tekstvak 50">
            <a:extLst>
              <a:ext uri="{FF2B5EF4-FFF2-40B4-BE49-F238E27FC236}">
                <a16:creationId xmlns:a16="http://schemas.microsoft.com/office/drawing/2014/main" id="{CBF20FE6-4C06-4C32-8979-D49C2DD189C7}"/>
              </a:ext>
            </a:extLst>
          </p:cNvPr>
          <p:cNvSpPr txBox="1">
            <a:spLocks noChangeArrowheads="1"/>
          </p:cNvSpPr>
          <p:nvPr/>
        </p:nvSpPr>
        <p:spPr bwMode="auto">
          <a:xfrm>
            <a:off x="5654675" y="3300413"/>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latin typeface="The Hand Bold"/>
              </a:rPr>
              <a:t>      </a:t>
            </a:r>
          </a:p>
        </p:txBody>
      </p:sp>
      <p:sp>
        <p:nvSpPr>
          <p:cNvPr id="28700" name="Tekstvak 51">
            <a:extLst>
              <a:ext uri="{FF2B5EF4-FFF2-40B4-BE49-F238E27FC236}">
                <a16:creationId xmlns:a16="http://schemas.microsoft.com/office/drawing/2014/main" id="{A4EBC60F-5A28-47FE-AAB2-A8CCD60FB2BC}"/>
              </a:ext>
            </a:extLst>
          </p:cNvPr>
          <p:cNvSpPr txBox="1">
            <a:spLocks noChangeArrowheads="1"/>
          </p:cNvSpPr>
          <p:nvPr/>
        </p:nvSpPr>
        <p:spPr bwMode="auto">
          <a:xfrm>
            <a:off x="5799138" y="3324225"/>
            <a:ext cx="234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Illusie</a:t>
            </a:r>
          </a:p>
        </p:txBody>
      </p:sp>
      <p:sp>
        <p:nvSpPr>
          <p:cNvPr id="28701" name="Tekstvak 52">
            <a:extLst>
              <a:ext uri="{FF2B5EF4-FFF2-40B4-BE49-F238E27FC236}">
                <a16:creationId xmlns:a16="http://schemas.microsoft.com/office/drawing/2014/main" id="{328EA2E8-01C3-4176-93D3-F71AA073A2D4}"/>
              </a:ext>
            </a:extLst>
          </p:cNvPr>
          <p:cNvSpPr txBox="1">
            <a:spLocks noChangeArrowheads="1"/>
          </p:cNvSpPr>
          <p:nvPr/>
        </p:nvSpPr>
        <p:spPr bwMode="auto">
          <a:xfrm>
            <a:off x="4264025" y="3370264"/>
            <a:ext cx="234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latin typeface="The Hand Bold"/>
              </a:rPr>
              <a:t>      Externaliseren</a:t>
            </a:r>
          </a:p>
        </p:txBody>
      </p:sp>
      <p:sp>
        <p:nvSpPr>
          <p:cNvPr id="28702" name="Tekstvak 53">
            <a:extLst>
              <a:ext uri="{FF2B5EF4-FFF2-40B4-BE49-F238E27FC236}">
                <a16:creationId xmlns:a16="http://schemas.microsoft.com/office/drawing/2014/main" id="{64D35DBF-58E0-4B26-B128-479C3A45FC0E}"/>
              </a:ext>
            </a:extLst>
          </p:cNvPr>
          <p:cNvSpPr txBox="1">
            <a:spLocks noChangeArrowheads="1"/>
          </p:cNvSpPr>
          <p:nvPr/>
        </p:nvSpPr>
        <p:spPr bwMode="auto">
          <a:xfrm>
            <a:off x="7194550" y="3314700"/>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dirty="0" err="1">
                <a:latin typeface="The Hand Bold"/>
              </a:rPr>
              <a:t>Mentaliseren</a:t>
            </a:r>
            <a:endParaRPr lang="nl-NL" altLang="nl-NL" dirty="0">
              <a:latin typeface="The Hand Bold"/>
            </a:endParaRPr>
          </a:p>
        </p:txBody>
      </p:sp>
      <p:sp>
        <p:nvSpPr>
          <p:cNvPr id="2" name="Tekstvak 1">
            <a:extLst>
              <a:ext uri="{FF2B5EF4-FFF2-40B4-BE49-F238E27FC236}">
                <a16:creationId xmlns:a16="http://schemas.microsoft.com/office/drawing/2014/main" id="{530113F7-503B-43DE-8068-088F34106FC8}"/>
              </a:ext>
            </a:extLst>
          </p:cNvPr>
          <p:cNvSpPr txBox="1"/>
          <p:nvPr/>
        </p:nvSpPr>
        <p:spPr>
          <a:xfrm>
            <a:off x="620486" y="3370264"/>
            <a:ext cx="1070201" cy="369332"/>
          </a:xfrm>
          <a:prstGeom prst="rect">
            <a:avLst/>
          </a:prstGeom>
          <a:noFill/>
        </p:spPr>
        <p:txBody>
          <a:bodyPr wrap="square" rtlCol="0">
            <a:spAutoFit/>
          </a:bodyPr>
          <a:lstStyle/>
          <a:p>
            <a:r>
              <a:rPr lang="nl-NL" dirty="0"/>
              <a:t>reactief</a:t>
            </a:r>
          </a:p>
        </p:txBody>
      </p:sp>
      <p:sp>
        <p:nvSpPr>
          <p:cNvPr id="32" name="Tekstvak 31">
            <a:extLst>
              <a:ext uri="{FF2B5EF4-FFF2-40B4-BE49-F238E27FC236}">
                <a16:creationId xmlns:a16="http://schemas.microsoft.com/office/drawing/2014/main" id="{6B725485-89B0-48D5-B6F2-2F720EB7CDD3}"/>
              </a:ext>
            </a:extLst>
          </p:cNvPr>
          <p:cNvSpPr txBox="1"/>
          <p:nvPr/>
        </p:nvSpPr>
        <p:spPr>
          <a:xfrm>
            <a:off x="760412" y="3778642"/>
            <a:ext cx="2103438" cy="369332"/>
          </a:xfrm>
          <a:prstGeom prst="rect">
            <a:avLst/>
          </a:prstGeom>
          <a:noFill/>
        </p:spPr>
        <p:txBody>
          <a:bodyPr wrap="square" rtlCol="0">
            <a:spAutoFit/>
          </a:bodyPr>
          <a:lstStyle/>
          <a:p>
            <a:r>
              <a:rPr lang="nl-NL" dirty="0"/>
              <a:t>kost veel energie</a:t>
            </a:r>
          </a:p>
        </p:txBody>
      </p:sp>
      <p:sp>
        <p:nvSpPr>
          <p:cNvPr id="33" name="Tekstvak 32">
            <a:extLst>
              <a:ext uri="{FF2B5EF4-FFF2-40B4-BE49-F238E27FC236}">
                <a16:creationId xmlns:a16="http://schemas.microsoft.com/office/drawing/2014/main" id="{4321B9B7-8CE4-447B-94B9-2D75437EBEB7}"/>
              </a:ext>
            </a:extLst>
          </p:cNvPr>
          <p:cNvSpPr txBox="1"/>
          <p:nvPr/>
        </p:nvSpPr>
        <p:spPr>
          <a:xfrm>
            <a:off x="9435988" y="3306763"/>
            <a:ext cx="2995498" cy="369332"/>
          </a:xfrm>
          <a:prstGeom prst="rect">
            <a:avLst/>
          </a:prstGeom>
          <a:noFill/>
        </p:spPr>
        <p:txBody>
          <a:bodyPr wrap="square" rtlCol="0">
            <a:spAutoFit/>
          </a:bodyPr>
          <a:lstStyle/>
          <a:p>
            <a:r>
              <a:rPr lang="nl-NL" dirty="0"/>
              <a:t>verlies van eigenheid</a:t>
            </a:r>
          </a:p>
        </p:txBody>
      </p:sp>
      <p:sp>
        <p:nvSpPr>
          <p:cNvPr id="34" name="Tekstvak 33">
            <a:extLst>
              <a:ext uri="{FF2B5EF4-FFF2-40B4-BE49-F238E27FC236}">
                <a16:creationId xmlns:a16="http://schemas.microsoft.com/office/drawing/2014/main" id="{38BF30B7-C039-4FF7-8340-EDA97992BFAC}"/>
              </a:ext>
            </a:extLst>
          </p:cNvPr>
          <p:cNvSpPr txBox="1"/>
          <p:nvPr/>
        </p:nvSpPr>
        <p:spPr>
          <a:xfrm>
            <a:off x="9101251" y="3750358"/>
            <a:ext cx="2103438" cy="369332"/>
          </a:xfrm>
          <a:prstGeom prst="rect">
            <a:avLst/>
          </a:prstGeom>
          <a:noFill/>
        </p:spPr>
        <p:txBody>
          <a:bodyPr wrap="square" rtlCol="0">
            <a:spAutoFit/>
          </a:bodyPr>
          <a:lstStyle/>
          <a:p>
            <a:r>
              <a:rPr lang="nl-NL" dirty="0"/>
              <a:t>vervreemding</a:t>
            </a:r>
          </a:p>
        </p:txBody>
      </p:sp>
      <p:sp>
        <p:nvSpPr>
          <p:cNvPr id="35" name="Tekstvak 34">
            <a:extLst>
              <a:ext uri="{FF2B5EF4-FFF2-40B4-BE49-F238E27FC236}">
                <a16:creationId xmlns:a16="http://schemas.microsoft.com/office/drawing/2014/main" id="{348A746B-F139-47E1-B160-F556F7BB2339}"/>
              </a:ext>
            </a:extLst>
          </p:cNvPr>
          <p:cNvSpPr txBox="1"/>
          <p:nvPr/>
        </p:nvSpPr>
        <p:spPr>
          <a:xfrm>
            <a:off x="4294981" y="5278477"/>
            <a:ext cx="2103438" cy="369332"/>
          </a:xfrm>
          <a:prstGeom prst="rect">
            <a:avLst/>
          </a:prstGeom>
          <a:noFill/>
        </p:spPr>
        <p:txBody>
          <a:bodyPr wrap="square" rtlCol="0">
            <a:spAutoFit/>
          </a:bodyPr>
          <a:lstStyle/>
          <a:p>
            <a:r>
              <a:rPr lang="nl-NL" dirty="0"/>
              <a:t>pijn</a:t>
            </a:r>
          </a:p>
        </p:txBody>
      </p:sp>
      <p:sp>
        <p:nvSpPr>
          <p:cNvPr id="36" name="Tekstvak 35">
            <a:extLst>
              <a:ext uri="{FF2B5EF4-FFF2-40B4-BE49-F238E27FC236}">
                <a16:creationId xmlns:a16="http://schemas.microsoft.com/office/drawing/2014/main" id="{A2C602D4-0D0D-47A0-BA5B-C959A5DDEBF6}"/>
              </a:ext>
            </a:extLst>
          </p:cNvPr>
          <p:cNvSpPr txBox="1"/>
          <p:nvPr/>
        </p:nvSpPr>
        <p:spPr>
          <a:xfrm>
            <a:off x="5934553" y="5881687"/>
            <a:ext cx="2103438" cy="369332"/>
          </a:xfrm>
          <a:prstGeom prst="rect">
            <a:avLst/>
          </a:prstGeom>
          <a:noFill/>
        </p:spPr>
        <p:txBody>
          <a:bodyPr wrap="square" rtlCol="0">
            <a:spAutoFit/>
          </a:bodyPr>
          <a:lstStyle/>
          <a:p>
            <a:r>
              <a:rPr lang="nl-NL" dirty="0"/>
              <a:t>pijn</a:t>
            </a:r>
          </a:p>
        </p:txBody>
      </p:sp>
      <p:sp>
        <p:nvSpPr>
          <p:cNvPr id="37" name="Tekstvak 36">
            <a:extLst>
              <a:ext uri="{FF2B5EF4-FFF2-40B4-BE49-F238E27FC236}">
                <a16:creationId xmlns:a16="http://schemas.microsoft.com/office/drawing/2014/main" id="{AB6B992C-C671-4B0E-9339-717FD70341AE}"/>
              </a:ext>
            </a:extLst>
          </p:cNvPr>
          <p:cNvSpPr txBox="1"/>
          <p:nvPr/>
        </p:nvSpPr>
        <p:spPr>
          <a:xfrm>
            <a:off x="7160418" y="5324237"/>
            <a:ext cx="2103438" cy="369332"/>
          </a:xfrm>
          <a:prstGeom prst="rect">
            <a:avLst/>
          </a:prstGeom>
          <a:noFill/>
        </p:spPr>
        <p:txBody>
          <a:bodyPr wrap="square" rtlCol="0">
            <a:spAutoFit/>
          </a:bodyPr>
          <a:lstStyle/>
          <a:p>
            <a:r>
              <a:rPr lang="nl-NL" dirty="0"/>
              <a:t>     pijn</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70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70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70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68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69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69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69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69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69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69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68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69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68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p:bldP spid="21" grpId="0" animBg="1"/>
      <p:bldP spid="22" grpId="0" animBg="1"/>
      <p:bldP spid="24" grpId="0" animBg="1"/>
      <p:bldP spid="25" grpId="0" animBg="1"/>
      <p:bldP spid="28687" grpId="0"/>
      <p:bldP spid="28688" grpId="0"/>
      <p:bldP spid="28689" grpId="0"/>
      <p:bldP spid="28690" grpId="0"/>
      <p:bldP spid="28692" grpId="0"/>
      <p:bldP spid="28693" grpId="0"/>
      <p:bldP spid="28694" grpId="0"/>
      <p:bldP spid="28695" grpId="0"/>
      <p:bldP spid="28696" grpId="0"/>
      <p:bldP spid="28697" grpId="0"/>
      <p:bldP spid="28698" grpId="0"/>
      <p:bldP spid="28700" grpId="0"/>
      <p:bldP spid="28701" grpId="0"/>
      <p:bldP spid="28702" grpId="0"/>
      <p:bldP spid="2" grpId="0"/>
      <p:bldP spid="32" grpId="0"/>
      <p:bldP spid="33" grpId="0"/>
      <p:bldP spid="34" grpId="0"/>
      <p:bldP spid="35" grpId="0"/>
      <p:bldP spid="36"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2063750" y="692150"/>
            <a:ext cx="7642225" cy="5391150"/>
          </a:xfrm>
        </p:spPr>
        <p:txBody>
          <a:bodyPr rtlCol="0">
            <a:normAutofit fontScale="92500" lnSpcReduction="10000"/>
          </a:bodyPr>
          <a:lstStyle/>
          <a:p>
            <a:pPr marL="0" indent="0" algn="ctr" fontAlgn="auto">
              <a:spcAft>
                <a:spcPts val="0"/>
              </a:spcAft>
              <a:buClr>
                <a:schemeClr val="accent1">
                  <a:lumMod val="75000"/>
                </a:schemeClr>
              </a:buClr>
              <a:buFont typeface="Wingdings" panose="05000000000000000000" pitchFamily="2" charset="2"/>
              <a:buNone/>
              <a:defRPr/>
            </a:pPr>
            <a:r>
              <a:rPr lang="nl-NL" sz="4800" dirty="0">
                <a:latin typeface="Rockwell Condensed" panose="02060603050405020104" pitchFamily="18" charset="0"/>
              </a:rPr>
              <a:t>GEVOLGEN</a:t>
            </a:r>
          </a:p>
          <a:p>
            <a:pPr marL="0" indent="0" fontAlgn="auto">
              <a:spcAft>
                <a:spcPts val="0"/>
              </a:spcAft>
              <a:buClr>
                <a:schemeClr val="accent1">
                  <a:lumMod val="75000"/>
                </a:schemeClr>
              </a:buClr>
              <a:buNone/>
              <a:defRPr/>
            </a:pPr>
            <a:endParaRPr lang="nl-NL" sz="2600" dirty="0"/>
          </a:p>
          <a:p>
            <a:pPr fontAlgn="auto">
              <a:spcAft>
                <a:spcPts val="0"/>
              </a:spcAft>
              <a:buClr>
                <a:schemeClr val="accent1">
                  <a:lumMod val="75000"/>
                </a:schemeClr>
              </a:buClr>
              <a:defRPr/>
            </a:pPr>
            <a:r>
              <a:rPr lang="nl-NL" dirty="0"/>
              <a:t>Scheve bomen</a:t>
            </a:r>
          </a:p>
          <a:p>
            <a:pPr fontAlgn="auto">
              <a:spcAft>
                <a:spcPts val="0"/>
              </a:spcAft>
              <a:buClr>
                <a:schemeClr val="accent1">
                  <a:lumMod val="75000"/>
                </a:schemeClr>
              </a:buClr>
              <a:defRPr/>
            </a:pPr>
            <a:r>
              <a:rPr lang="nl-NL" dirty="0"/>
              <a:t>Ontworteling</a:t>
            </a:r>
          </a:p>
          <a:p>
            <a:pPr fontAlgn="auto">
              <a:spcAft>
                <a:spcPts val="0"/>
              </a:spcAft>
              <a:buClr>
                <a:schemeClr val="accent1">
                  <a:lumMod val="75000"/>
                </a:schemeClr>
              </a:buClr>
              <a:defRPr/>
            </a:pPr>
            <a:r>
              <a:rPr lang="nl-NL" dirty="0"/>
              <a:t>Geen helder kompas</a:t>
            </a:r>
          </a:p>
          <a:p>
            <a:pPr fontAlgn="auto">
              <a:spcAft>
                <a:spcPts val="0"/>
              </a:spcAft>
              <a:buClr>
                <a:schemeClr val="accent1">
                  <a:lumMod val="75000"/>
                </a:schemeClr>
              </a:buClr>
              <a:defRPr/>
            </a:pPr>
            <a:r>
              <a:rPr lang="nl-NL" dirty="0"/>
              <a:t>Verblinding</a:t>
            </a:r>
          </a:p>
          <a:p>
            <a:pPr fontAlgn="auto">
              <a:spcAft>
                <a:spcPts val="0"/>
              </a:spcAft>
              <a:buClr>
                <a:schemeClr val="accent1">
                  <a:lumMod val="75000"/>
                </a:schemeClr>
              </a:buClr>
              <a:defRPr/>
            </a:pPr>
            <a:r>
              <a:rPr lang="nl-NL" dirty="0"/>
              <a:t>Automatische piloot</a:t>
            </a:r>
          </a:p>
          <a:p>
            <a:pPr marL="0" indent="0" fontAlgn="auto">
              <a:spcAft>
                <a:spcPts val="0"/>
              </a:spcAft>
              <a:buClr>
                <a:schemeClr val="accent1">
                  <a:lumMod val="75000"/>
                </a:schemeClr>
              </a:buClr>
              <a:buNone/>
              <a:defRPr/>
            </a:pPr>
            <a:endParaRPr lang="nl-NL" dirty="0"/>
          </a:p>
          <a:p>
            <a:pPr fontAlgn="auto">
              <a:spcAft>
                <a:spcPts val="0"/>
              </a:spcAft>
              <a:buClr>
                <a:schemeClr val="accent1">
                  <a:lumMod val="75000"/>
                </a:schemeClr>
              </a:buClr>
              <a:defRPr/>
            </a:pPr>
            <a:r>
              <a:rPr lang="nl-NL" dirty="0"/>
              <a:t>Ontbossing</a:t>
            </a:r>
          </a:p>
          <a:p>
            <a:pPr fontAlgn="auto">
              <a:spcAft>
                <a:spcPts val="0"/>
              </a:spcAft>
              <a:buClr>
                <a:schemeClr val="accent1">
                  <a:lumMod val="75000"/>
                </a:schemeClr>
              </a:buClr>
              <a:defRPr/>
            </a:pPr>
            <a:r>
              <a:rPr lang="nl-NL" dirty="0"/>
              <a:t>‘Snelweg-mentaliteit’</a:t>
            </a:r>
          </a:p>
          <a:p>
            <a:pPr fontAlgn="auto">
              <a:spcAft>
                <a:spcPts val="0"/>
              </a:spcAft>
              <a:buClr>
                <a:schemeClr val="accent1">
                  <a:lumMod val="75000"/>
                </a:schemeClr>
              </a:buClr>
              <a:defRPr/>
            </a:pPr>
            <a:r>
              <a:rPr lang="nl-NL" dirty="0"/>
              <a:t>Roofbouw</a:t>
            </a:r>
          </a:p>
          <a:p>
            <a:pPr marL="0" indent="0" fontAlgn="auto">
              <a:spcAft>
                <a:spcPts val="0"/>
              </a:spcAft>
              <a:buClr>
                <a:schemeClr val="accent1">
                  <a:lumMod val="75000"/>
                </a:schemeClr>
              </a:buClr>
              <a:buNone/>
              <a:defRPr/>
            </a:pPr>
            <a:endParaRPr lang="nl-NL" dirty="0"/>
          </a:p>
          <a:p>
            <a:pPr fontAlgn="auto">
              <a:spcAft>
                <a:spcPts val="0"/>
              </a:spcAft>
              <a:buClr>
                <a:schemeClr val="accent1">
                  <a:lumMod val="75000"/>
                </a:schemeClr>
              </a:buClr>
              <a:defRPr/>
            </a:pPr>
            <a:r>
              <a:rPr lang="nl-NL" dirty="0"/>
              <a:t>Verlies van (autonome) Pad</a:t>
            </a: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dirty="0"/>
          </a:p>
          <a:p>
            <a:pPr marL="0" indent="0" fontAlgn="auto">
              <a:spcAft>
                <a:spcPts val="0"/>
              </a:spcAft>
              <a:buClr>
                <a:schemeClr val="accent1">
                  <a:lumMod val="75000"/>
                </a:schemeClr>
              </a:buClr>
              <a:buNone/>
              <a:defRPr/>
            </a:pPr>
            <a:endParaRPr lang="nl-NL" sz="2600" dirty="0"/>
          </a:p>
          <a:p>
            <a:pPr marL="0" indent="0" fontAlgn="auto">
              <a:spcAft>
                <a:spcPts val="0"/>
              </a:spcAft>
              <a:buClr>
                <a:schemeClr val="accent1">
                  <a:lumMod val="75000"/>
                </a:schemeClr>
              </a:buClr>
              <a:buNone/>
              <a:defRPr/>
            </a:pPr>
            <a:endParaRPr lang="nl-NL" sz="2600" dirty="0"/>
          </a:p>
        </p:txBody>
      </p:sp>
      <p:pic>
        <p:nvPicPr>
          <p:cNvPr id="3076" name="Picture 4" descr="Omgewaaide boom komt op elektriciteitskabels terecht - Het Nieuwsblad Mobile">
            <a:extLst>
              <a:ext uri="{FF2B5EF4-FFF2-40B4-BE49-F238E27FC236}">
                <a16:creationId xmlns:a16="http://schemas.microsoft.com/office/drawing/2014/main" id="{6E355290-ED8E-45C5-920C-4CDBF24BC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6901" y="2000250"/>
            <a:ext cx="4320268"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77487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69848" y="798394"/>
            <a:ext cx="4730451" cy="1637730"/>
          </a:xfrm>
        </p:spPr>
        <p:txBody>
          <a:bodyPr>
            <a:normAutofit/>
          </a:bodyPr>
          <a:lstStyle/>
          <a:p>
            <a:r>
              <a:rPr lang="en-US" sz="4400" dirty="0" err="1"/>
              <a:t>Opbouw</a:t>
            </a:r>
            <a:endParaRPr lang="nl-NL" sz="4400" dirty="0"/>
          </a:p>
        </p:txBody>
      </p:sp>
      <p:sp>
        <p:nvSpPr>
          <p:cNvPr id="3" name="Tijdelijke aanduiding voor inhoud 2"/>
          <p:cNvSpPr>
            <a:spLocks noGrp="1"/>
          </p:cNvSpPr>
          <p:nvPr>
            <p:ph idx="1"/>
          </p:nvPr>
        </p:nvSpPr>
        <p:spPr>
          <a:xfrm>
            <a:off x="1069848" y="2578608"/>
            <a:ext cx="4730451" cy="3593592"/>
          </a:xfrm>
        </p:spPr>
        <p:txBody>
          <a:bodyPr>
            <a:normAutofit/>
          </a:bodyPr>
          <a:lstStyle/>
          <a:p>
            <a:endParaRPr lang="en-US" sz="1800" dirty="0"/>
          </a:p>
          <a:p>
            <a:r>
              <a:rPr lang="en-US" sz="2400" dirty="0"/>
              <a:t>De Wil?</a:t>
            </a:r>
          </a:p>
          <a:p>
            <a:r>
              <a:rPr lang="en-US" sz="2400" dirty="0"/>
              <a:t>Vrije Wil: </a:t>
            </a:r>
            <a:r>
              <a:rPr lang="en-US" sz="2400" dirty="0" err="1"/>
              <a:t>drie</a:t>
            </a:r>
            <a:r>
              <a:rPr lang="en-US" sz="2400" dirty="0"/>
              <a:t> </a:t>
            </a:r>
            <a:r>
              <a:rPr lang="en-US" sz="2400" dirty="0" err="1"/>
              <a:t>perspectieven</a:t>
            </a:r>
            <a:endParaRPr lang="en-US" sz="2400" dirty="0"/>
          </a:p>
          <a:p>
            <a:r>
              <a:rPr lang="en-US" sz="2400" dirty="0"/>
              <a:t>De </a:t>
            </a:r>
            <a:r>
              <a:rPr lang="en-US" sz="2400" dirty="0" err="1"/>
              <a:t>Wilpuzzel</a:t>
            </a:r>
            <a:endParaRPr lang="en-US" sz="2400" dirty="0"/>
          </a:p>
          <a:p>
            <a:pPr marL="0" indent="0">
              <a:buNone/>
            </a:pPr>
            <a:endParaRPr lang="en-US" sz="1800" dirty="0"/>
          </a:p>
          <a:p>
            <a:endParaRPr lang="en-US" sz="1800" dirty="0"/>
          </a:p>
          <a:p>
            <a:pPr marL="0" indent="0">
              <a:buNone/>
            </a:pPr>
            <a:endParaRPr lang="en-US" sz="1800" dirty="0"/>
          </a:p>
          <a:p>
            <a:pPr marL="0" indent="0">
              <a:buNone/>
            </a:pPr>
            <a:endParaRPr lang="en-US" sz="1800" dirty="0"/>
          </a:p>
          <a:p>
            <a:pPr marL="0" indent="0">
              <a:buNone/>
            </a:pPr>
            <a:endParaRPr lang="en-US" sz="1800" dirty="0"/>
          </a:p>
          <a:p>
            <a:endParaRPr lang="en-US" sz="1800" dirty="0"/>
          </a:p>
          <a:p>
            <a:pPr marL="0" indent="0">
              <a:buNone/>
            </a:pPr>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pPr marL="0" indent="0">
              <a:buNone/>
            </a:pPr>
            <a:endParaRPr lang="en-US" sz="1800" dirty="0"/>
          </a:p>
          <a:p>
            <a:endParaRPr lang="en-US" sz="1800" dirty="0"/>
          </a:p>
          <a:p>
            <a:endParaRPr lang="en-US" sz="1800" dirty="0"/>
          </a:p>
          <a:p>
            <a:endParaRPr lang="en-US" sz="1800" dirty="0"/>
          </a:p>
          <a:p>
            <a:endParaRPr lang="nl-NL" sz="1800" dirty="0"/>
          </a:p>
        </p:txBody>
      </p:sp>
      <p:pic>
        <p:nvPicPr>
          <p:cNvPr id="5" name="Afbeelding 4">
            <a:extLst>
              <a:ext uri="{FF2B5EF4-FFF2-40B4-BE49-F238E27FC236}">
                <a16:creationId xmlns:a16="http://schemas.microsoft.com/office/drawing/2014/main" id="{4F37BD7E-12E5-4829-9132-34CD22D543B7}"/>
              </a:ext>
            </a:extLst>
          </p:cNvPr>
          <p:cNvPicPr>
            <a:picLocks noChangeAspect="1"/>
          </p:cNvPicPr>
          <p:nvPr/>
        </p:nvPicPr>
        <p:blipFill rotWithShape="1">
          <a:blip r:embed="rId3">
            <a:extLst>
              <a:ext uri="{28A0092B-C50C-407E-A947-70E740481C1C}">
                <a14:useLocalDpi xmlns:a14="http://schemas.microsoft.com/office/drawing/2010/main" val="0"/>
              </a:ext>
            </a:extLst>
          </a:blip>
          <a:srcRect r="8444"/>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31882279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Universele liefde 02; De taak van de man(nelijke energie) - Nuria Steeman  In Licht &amp; Kracht">
            <a:extLst>
              <a:ext uri="{FF2B5EF4-FFF2-40B4-BE49-F238E27FC236}">
                <a16:creationId xmlns:a16="http://schemas.microsoft.com/office/drawing/2014/main" id="{AC442163-99C1-4DFC-B365-7970E900B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53" b="17647"/>
          <a:stretch>
            <a:fillRect/>
          </a:stretch>
        </p:blipFill>
        <p:spPr bwMode="auto">
          <a:xfrm>
            <a:off x="-952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B12955F9-5D1D-4CFA-BD3B-02063DC769D0}"/>
              </a:ext>
            </a:extLst>
          </p:cNvPr>
          <p:cNvSpPr>
            <a:spLocks noGrp="1"/>
          </p:cNvSpPr>
          <p:nvPr>
            <p:ph type="ctrTitle"/>
          </p:nvPr>
        </p:nvSpPr>
        <p:spPr>
          <a:xfrm>
            <a:off x="2006600" y="2200275"/>
            <a:ext cx="8178800" cy="1987550"/>
          </a:xfrm>
          <a:effectLst>
            <a:outerShdw blurRad="50800" dist="38100" dir="2700000" algn="tl" rotWithShape="0">
              <a:prstClr val="black">
                <a:alpha val="40000"/>
              </a:prstClr>
            </a:outerShdw>
          </a:effectLst>
        </p:spPr>
        <p:txBody>
          <a:bodyPr>
            <a:normAutofit/>
          </a:bodyPr>
          <a:lstStyle/>
          <a:p>
            <a:pPr algn="ctr" fontAlgn="auto">
              <a:spcAft>
                <a:spcPts val="0"/>
              </a:spcAft>
              <a:defRPr/>
            </a:pPr>
            <a:r>
              <a:rPr lang="nl-NL" dirty="0">
                <a:solidFill>
                  <a:schemeClr val="bg1"/>
                </a:solidFill>
              </a:rPr>
              <a:t>Oer-wil</a:t>
            </a:r>
          </a:p>
        </p:txBody>
      </p:sp>
      <p:sp>
        <p:nvSpPr>
          <p:cNvPr id="3" name="Ondertitel 2">
            <a:extLst>
              <a:ext uri="{FF2B5EF4-FFF2-40B4-BE49-F238E27FC236}">
                <a16:creationId xmlns:a16="http://schemas.microsoft.com/office/drawing/2014/main" id="{6C5B6065-3C70-4FC9-BF36-BFDB18401F19}"/>
              </a:ext>
            </a:extLst>
          </p:cNvPr>
          <p:cNvSpPr>
            <a:spLocks noGrp="1"/>
          </p:cNvSpPr>
          <p:nvPr>
            <p:ph type="subTitle" idx="1"/>
          </p:nvPr>
        </p:nvSpPr>
        <p:spPr>
          <a:xfrm>
            <a:off x="277813" y="6183313"/>
            <a:ext cx="5541962" cy="757237"/>
          </a:xfrm>
          <a:effectLst>
            <a:outerShdw blurRad="50800" dist="38100" dir="2700000" algn="tl" rotWithShape="0">
              <a:prstClr val="black">
                <a:alpha val="40000"/>
              </a:prstClr>
            </a:outerShdw>
          </a:effectLst>
        </p:spPr>
        <p:txBody>
          <a:bodyPr rtlCol="0"/>
          <a:lstStyle/>
          <a:p>
            <a:pPr fontAlgn="auto">
              <a:spcAft>
                <a:spcPts val="0"/>
              </a:spcAft>
              <a:buClr>
                <a:schemeClr val="accent1">
                  <a:lumMod val="75000"/>
                </a:schemeClr>
              </a:buClr>
              <a:defRPr/>
            </a:pPr>
            <a:r>
              <a:rPr lang="nl-NL" sz="3600" dirty="0">
                <a:solidFill>
                  <a:schemeClr val="bg1"/>
                </a:solidFill>
              </a:rPr>
              <a:t>Trauma van de Identiteit</a:t>
            </a:r>
          </a:p>
        </p:txBody>
      </p:sp>
      <p:sp>
        <p:nvSpPr>
          <p:cNvPr id="11" name="Ondertitel 2">
            <a:extLst>
              <a:ext uri="{FF2B5EF4-FFF2-40B4-BE49-F238E27FC236}">
                <a16:creationId xmlns:a16="http://schemas.microsoft.com/office/drawing/2014/main" id="{E24ABCA6-48FC-4643-8E26-D1CEC433D701}"/>
              </a:ext>
            </a:extLst>
          </p:cNvPr>
          <p:cNvSpPr txBox="1">
            <a:spLocks/>
          </p:cNvSpPr>
          <p:nvPr/>
        </p:nvSpPr>
        <p:spPr>
          <a:xfrm>
            <a:off x="544513" y="111125"/>
            <a:ext cx="4360862" cy="906463"/>
          </a:xfrm>
          <a:prstGeom prst="rect">
            <a:avLst/>
          </a:prstGeom>
        </p:spPr>
        <p:txBody>
          <a:bodyPr lIns="68580" tIns="34290" rIns="68580" bIns="3429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dirty="0">
                <a:solidFill>
                  <a:prstClr val="white"/>
                </a:solidFill>
              </a:rPr>
              <a:t>Trauma van de Liefde </a:t>
            </a:r>
          </a:p>
        </p:txBody>
      </p:sp>
      <p:sp>
        <p:nvSpPr>
          <p:cNvPr id="4" name="Ovaal 3">
            <a:extLst>
              <a:ext uri="{FF2B5EF4-FFF2-40B4-BE49-F238E27FC236}">
                <a16:creationId xmlns:a16="http://schemas.microsoft.com/office/drawing/2014/main" id="{C03DA590-1F6C-444D-987B-68945C8E7812}"/>
              </a:ext>
            </a:extLst>
          </p:cNvPr>
          <p:cNvSpPr/>
          <p:nvPr/>
        </p:nvSpPr>
        <p:spPr>
          <a:xfrm>
            <a:off x="1622425" y="4240213"/>
            <a:ext cx="3946525" cy="1873250"/>
          </a:xfrm>
          <a:prstGeom prst="ellipse">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  (Be)grijpende wil</a:t>
            </a:r>
          </a:p>
          <a:p>
            <a:pPr algn="ctr" eaLnBrk="1" fontAlgn="auto" hangingPunct="1">
              <a:spcBef>
                <a:spcPts val="0"/>
              </a:spcBef>
              <a:spcAft>
                <a:spcPts val="0"/>
              </a:spcAft>
              <a:defRPr/>
            </a:pPr>
            <a:r>
              <a:rPr lang="nl-NL" sz="1350" dirty="0">
                <a:solidFill>
                  <a:prstClr val="white"/>
                </a:solidFill>
              </a:rPr>
              <a:t>Afkeer: irrationaliteit, emotie</a:t>
            </a:r>
          </a:p>
          <a:p>
            <a:pPr algn="ctr" eaLnBrk="1" fontAlgn="auto" hangingPunct="1">
              <a:spcBef>
                <a:spcPts val="0"/>
              </a:spcBef>
              <a:spcAft>
                <a:spcPts val="0"/>
              </a:spcAft>
              <a:defRPr/>
            </a:pPr>
            <a:r>
              <a:rPr lang="nl-NL" sz="1350" dirty="0">
                <a:solidFill>
                  <a:prstClr val="white"/>
                </a:solidFill>
              </a:rPr>
              <a:t>Verlangen: kennis</a:t>
            </a:r>
          </a:p>
        </p:txBody>
      </p:sp>
      <p:sp>
        <p:nvSpPr>
          <p:cNvPr id="6" name="Ovaal 5">
            <a:extLst>
              <a:ext uri="{FF2B5EF4-FFF2-40B4-BE49-F238E27FC236}">
                <a16:creationId xmlns:a16="http://schemas.microsoft.com/office/drawing/2014/main" id="{8FD1D8C6-C0D0-4DDA-ACFD-0E7D3FFDAABA}"/>
              </a:ext>
            </a:extLst>
          </p:cNvPr>
          <p:cNvSpPr/>
          <p:nvPr/>
        </p:nvSpPr>
        <p:spPr>
          <a:xfrm>
            <a:off x="4930775" y="4456113"/>
            <a:ext cx="3303588" cy="1720850"/>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Dominerende Wil</a:t>
            </a:r>
          </a:p>
          <a:p>
            <a:pPr algn="ctr" eaLnBrk="1" fontAlgn="auto" hangingPunct="1">
              <a:spcBef>
                <a:spcPts val="0"/>
              </a:spcBef>
              <a:spcAft>
                <a:spcPts val="0"/>
              </a:spcAft>
              <a:defRPr/>
            </a:pPr>
            <a:r>
              <a:rPr lang="nl-NL" sz="1350" dirty="0">
                <a:solidFill>
                  <a:prstClr val="white"/>
                </a:solidFill>
              </a:rPr>
              <a:t>Afkeer: machteloosheid</a:t>
            </a:r>
          </a:p>
          <a:p>
            <a:pPr algn="ctr" eaLnBrk="1" fontAlgn="auto" hangingPunct="1">
              <a:spcBef>
                <a:spcPts val="0"/>
              </a:spcBef>
              <a:spcAft>
                <a:spcPts val="0"/>
              </a:spcAft>
              <a:defRPr/>
            </a:pPr>
            <a:r>
              <a:rPr lang="nl-NL" sz="1350" dirty="0">
                <a:solidFill>
                  <a:prstClr val="white"/>
                </a:solidFill>
              </a:rPr>
              <a:t>Verlangen: macht</a:t>
            </a:r>
          </a:p>
        </p:txBody>
      </p:sp>
      <p:sp>
        <p:nvSpPr>
          <p:cNvPr id="7" name="Ovaal 6">
            <a:extLst>
              <a:ext uri="{FF2B5EF4-FFF2-40B4-BE49-F238E27FC236}">
                <a16:creationId xmlns:a16="http://schemas.microsoft.com/office/drawing/2014/main" id="{D5FDAAD8-C08D-490B-A88C-4A0A82849531}"/>
              </a:ext>
            </a:extLst>
          </p:cNvPr>
          <p:cNvSpPr/>
          <p:nvPr/>
        </p:nvSpPr>
        <p:spPr>
          <a:xfrm>
            <a:off x="7970838" y="1968500"/>
            <a:ext cx="3186112" cy="1992313"/>
          </a:xfrm>
          <a:prstGeom prst="ellipse">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Avontuurlijke Wil</a:t>
            </a:r>
          </a:p>
          <a:p>
            <a:pPr algn="ctr" eaLnBrk="1" fontAlgn="auto" hangingPunct="1">
              <a:spcBef>
                <a:spcPts val="0"/>
              </a:spcBef>
              <a:spcAft>
                <a:spcPts val="0"/>
              </a:spcAft>
              <a:defRPr/>
            </a:pPr>
            <a:r>
              <a:rPr lang="nl-NL" sz="1350" dirty="0">
                <a:solidFill>
                  <a:prstClr val="white"/>
                </a:solidFill>
              </a:rPr>
              <a:t>Afkeer: verveling</a:t>
            </a:r>
          </a:p>
          <a:p>
            <a:pPr algn="ctr" eaLnBrk="1" fontAlgn="auto" hangingPunct="1">
              <a:spcBef>
                <a:spcPts val="0"/>
              </a:spcBef>
              <a:spcAft>
                <a:spcPts val="0"/>
              </a:spcAft>
              <a:defRPr/>
            </a:pPr>
            <a:r>
              <a:rPr lang="nl-NL" sz="1350" dirty="0">
                <a:solidFill>
                  <a:prstClr val="white"/>
                </a:solidFill>
              </a:rPr>
              <a:t>Verlangen: spanning</a:t>
            </a:r>
          </a:p>
        </p:txBody>
      </p:sp>
      <p:sp>
        <p:nvSpPr>
          <p:cNvPr id="9" name="Ovaal 8">
            <a:extLst>
              <a:ext uri="{FF2B5EF4-FFF2-40B4-BE49-F238E27FC236}">
                <a16:creationId xmlns:a16="http://schemas.microsoft.com/office/drawing/2014/main" id="{E1DB7E75-463E-47C2-AF2D-132C72739289}"/>
              </a:ext>
            </a:extLst>
          </p:cNvPr>
          <p:cNvSpPr/>
          <p:nvPr/>
        </p:nvSpPr>
        <p:spPr>
          <a:xfrm>
            <a:off x="7116763" y="3713163"/>
            <a:ext cx="4308475" cy="1892300"/>
          </a:xfrm>
          <a:prstGeom prst="ellipse">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Competitieve Wil</a:t>
            </a:r>
          </a:p>
          <a:p>
            <a:pPr algn="ctr" eaLnBrk="1" fontAlgn="auto" hangingPunct="1">
              <a:spcBef>
                <a:spcPts val="0"/>
              </a:spcBef>
              <a:spcAft>
                <a:spcPts val="0"/>
              </a:spcAft>
              <a:defRPr/>
            </a:pPr>
            <a:r>
              <a:rPr lang="nl-NL" sz="1350" dirty="0">
                <a:solidFill>
                  <a:prstClr val="white"/>
                </a:solidFill>
              </a:rPr>
              <a:t>Afkeer: falen, mislukken</a:t>
            </a:r>
          </a:p>
          <a:p>
            <a:pPr algn="ctr" eaLnBrk="1" fontAlgn="auto" hangingPunct="1">
              <a:spcBef>
                <a:spcPts val="0"/>
              </a:spcBef>
              <a:spcAft>
                <a:spcPts val="0"/>
              </a:spcAft>
              <a:defRPr/>
            </a:pPr>
            <a:r>
              <a:rPr lang="nl-NL" sz="1350" dirty="0">
                <a:solidFill>
                  <a:prstClr val="white"/>
                </a:solidFill>
              </a:rPr>
              <a:t>Verlangen: succes</a:t>
            </a:r>
          </a:p>
        </p:txBody>
      </p:sp>
      <p:sp>
        <p:nvSpPr>
          <p:cNvPr id="13" name="Ovaal 12">
            <a:extLst>
              <a:ext uri="{FF2B5EF4-FFF2-40B4-BE49-F238E27FC236}">
                <a16:creationId xmlns:a16="http://schemas.microsoft.com/office/drawing/2014/main" id="{71982D66-061B-4F9D-815D-61F532AD2C12}"/>
              </a:ext>
            </a:extLst>
          </p:cNvPr>
          <p:cNvSpPr/>
          <p:nvPr/>
        </p:nvSpPr>
        <p:spPr>
          <a:xfrm>
            <a:off x="647700" y="2978150"/>
            <a:ext cx="3206750" cy="1809750"/>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Afgeleide Wil:</a:t>
            </a:r>
          </a:p>
          <a:p>
            <a:pPr algn="ctr" eaLnBrk="1" fontAlgn="auto" hangingPunct="1">
              <a:spcBef>
                <a:spcPts val="0"/>
              </a:spcBef>
              <a:spcAft>
                <a:spcPts val="0"/>
              </a:spcAft>
              <a:defRPr/>
            </a:pPr>
            <a:r>
              <a:rPr lang="nl-NL" sz="1350" dirty="0">
                <a:solidFill>
                  <a:prstClr val="white"/>
                </a:solidFill>
              </a:rPr>
              <a:t>Afkeer: afkeuring</a:t>
            </a:r>
          </a:p>
          <a:p>
            <a:pPr algn="ctr" eaLnBrk="1" fontAlgn="auto" hangingPunct="1">
              <a:spcBef>
                <a:spcPts val="0"/>
              </a:spcBef>
              <a:spcAft>
                <a:spcPts val="0"/>
              </a:spcAft>
              <a:defRPr/>
            </a:pPr>
            <a:r>
              <a:rPr lang="nl-NL" sz="1350" dirty="0">
                <a:solidFill>
                  <a:prstClr val="white"/>
                </a:solidFill>
              </a:rPr>
              <a:t>Verlangen: goedkeuring</a:t>
            </a:r>
          </a:p>
        </p:txBody>
      </p:sp>
      <p:sp>
        <p:nvSpPr>
          <p:cNvPr id="15" name="Ovaal 14">
            <a:extLst>
              <a:ext uri="{FF2B5EF4-FFF2-40B4-BE49-F238E27FC236}">
                <a16:creationId xmlns:a16="http://schemas.microsoft.com/office/drawing/2014/main" id="{5FE2B68B-C8B9-472A-8861-3EC4BD9F558B}"/>
              </a:ext>
            </a:extLst>
          </p:cNvPr>
          <p:cNvSpPr/>
          <p:nvPr/>
        </p:nvSpPr>
        <p:spPr>
          <a:xfrm>
            <a:off x="1069975" y="1309688"/>
            <a:ext cx="3452813" cy="1862137"/>
          </a:xfrm>
          <a:prstGeom prst="ellipse">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 Manipulatieve Wil:</a:t>
            </a:r>
          </a:p>
          <a:p>
            <a:pPr algn="ctr" eaLnBrk="1" fontAlgn="auto" hangingPunct="1">
              <a:spcBef>
                <a:spcPts val="0"/>
              </a:spcBef>
              <a:spcAft>
                <a:spcPts val="0"/>
              </a:spcAft>
              <a:defRPr/>
            </a:pPr>
            <a:r>
              <a:rPr lang="nl-NL" sz="1350" dirty="0">
                <a:solidFill>
                  <a:prstClr val="white"/>
                </a:solidFill>
              </a:rPr>
              <a:t>Afkeer: vernedering</a:t>
            </a:r>
          </a:p>
          <a:p>
            <a:pPr algn="ctr" eaLnBrk="1" fontAlgn="auto" hangingPunct="1">
              <a:spcBef>
                <a:spcPts val="0"/>
              </a:spcBef>
              <a:spcAft>
                <a:spcPts val="0"/>
              </a:spcAft>
              <a:defRPr/>
            </a:pPr>
            <a:r>
              <a:rPr lang="nl-NL" sz="1350" dirty="0">
                <a:solidFill>
                  <a:prstClr val="white"/>
                </a:solidFill>
              </a:rPr>
              <a:t>Verlangen: imponeren</a:t>
            </a:r>
          </a:p>
        </p:txBody>
      </p:sp>
      <p:sp>
        <p:nvSpPr>
          <p:cNvPr id="17" name="Ovaal 16">
            <a:extLst>
              <a:ext uri="{FF2B5EF4-FFF2-40B4-BE49-F238E27FC236}">
                <a16:creationId xmlns:a16="http://schemas.microsoft.com/office/drawing/2014/main" id="{0AAF4DAE-90C6-4B28-BA8F-1723E97C6D0B}"/>
              </a:ext>
            </a:extLst>
          </p:cNvPr>
          <p:cNvSpPr/>
          <p:nvPr/>
        </p:nvSpPr>
        <p:spPr>
          <a:xfrm>
            <a:off x="2981325" y="617538"/>
            <a:ext cx="3246438" cy="1989137"/>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Afhankelijke Wil</a:t>
            </a:r>
          </a:p>
          <a:p>
            <a:pPr algn="ctr" eaLnBrk="1" fontAlgn="auto" hangingPunct="1">
              <a:spcBef>
                <a:spcPts val="0"/>
              </a:spcBef>
              <a:spcAft>
                <a:spcPts val="0"/>
              </a:spcAft>
              <a:defRPr/>
            </a:pPr>
            <a:r>
              <a:rPr lang="nl-NL" sz="1350" dirty="0">
                <a:solidFill>
                  <a:prstClr val="white"/>
                </a:solidFill>
              </a:rPr>
              <a:t>Afkeer: isolatie</a:t>
            </a:r>
          </a:p>
          <a:p>
            <a:pPr algn="ctr" eaLnBrk="1" fontAlgn="auto" hangingPunct="1">
              <a:spcBef>
                <a:spcPts val="0"/>
              </a:spcBef>
              <a:spcAft>
                <a:spcPts val="0"/>
              </a:spcAft>
              <a:defRPr/>
            </a:pPr>
            <a:r>
              <a:rPr lang="nl-NL" sz="1350" dirty="0">
                <a:solidFill>
                  <a:prstClr val="white"/>
                </a:solidFill>
              </a:rPr>
              <a:t>Verlangen: samensmelting</a:t>
            </a:r>
          </a:p>
        </p:txBody>
      </p:sp>
      <p:sp>
        <p:nvSpPr>
          <p:cNvPr id="19" name="Ovaal 18">
            <a:extLst>
              <a:ext uri="{FF2B5EF4-FFF2-40B4-BE49-F238E27FC236}">
                <a16:creationId xmlns:a16="http://schemas.microsoft.com/office/drawing/2014/main" id="{13E6AE1C-566A-44B0-ABB2-34EC80E6157C}"/>
              </a:ext>
            </a:extLst>
          </p:cNvPr>
          <p:cNvSpPr/>
          <p:nvPr/>
        </p:nvSpPr>
        <p:spPr>
          <a:xfrm>
            <a:off x="5702300" y="725488"/>
            <a:ext cx="4008438" cy="1958975"/>
          </a:xfrm>
          <a:prstGeom prst="ellipse">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Controlerende Wil</a:t>
            </a:r>
          </a:p>
          <a:p>
            <a:pPr algn="ctr" eaLnBrk="1" fontAlgn="auto" hangingPunct="1">
              <a:spcBef>
                <a:spcPts val="0"/>
              </a:spcBef>
              <a:spcAft>
                <a:spcPts val="0"/>
              </a:spcAft>
              <a:defRPr/>
            </a:pPr>
            <a:r>
              <a:rPr lang="nl-NL" sz="1350" dirty="0">
                <a:solidFill>
                  <a:prstClr val="white"/>
                </a:solidFill>
              </a:rPr>
              <a:t>Afkeer: controleverlies</a:t>
            </a:r>
          </a:p>
          <a:p>
            <a:pPr algn="ctr" eaLnBrk="1" fontAlgn="auto" hangingPunct="1">
              <a:spcBef>
                <a:spcPts val="0"/>
              </a:spcBef>
              <a:spcAft>
                <a:spcPts val="0"/>
              </a:spcAft>
              <a:defRPr/>
            </a:pPr>
            <a:r>
              <a:rPr lang="nl-NL" sz="1350" dirty="0">
                <a:solidFill>
                  <a:prstClr val="white"/>
                </a:solidFill>
              </a:rPr>
              <a:t>Verlangen: controle</a:t>
            </a:r>
          </a:p>
        </p:txBody>
      </p:sp>
      <p:sp>
        <p:nvSpPr>
          <p:cNvPr id="25" name="Ondertitel 2">
            <a:extLst>
              <a:ext uri="{FF2B5EF4-FFF2-40B4-BE49-F238E27FC236}">
                <a16:creationId xmlns:a16="http://schemas.microsoft.com/office/drawing/2014/main" id="{0DE46316-976A-4A0F-8FDF-6CF1F21C8079}"/>
              </a:ext>
            </a:extLst>
          </p:cNvPr>
          <p:cNvSpPr txBox="1">
            <a:spLocks/>
          </p:cNvSpPr>
          <p:nvPr/>
        </p:nvSpPr>
        <p:spPr>
          <a:xfrm>
            <a:off x="6808788" y="36513"/>
            <a:ext cx="5383212" cy="906462"/>
          </a:xfrm>
          <a:prstGeom prst="rect">
            <a:avLst/>
          </a:prstGeom>
        </p:spPr>
        <p:txBody>
          <a:bodyPr lIns="68580" tIns="34290" rIns="68580" bIns="3429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dirty="0">
                <a:solidFill>
                  <a:prstClr val="white"/>
                </a:solidFill>
              </a:rPr>
              <a:t>Trauma van de Seksualiteit </a:t>
            </a:r>
          </a:p>
        </p:txBody>
      </p:sp>
      <p:sp>
        <p:nvSpPr>
          <p:cNvPr id="33807" name="Ondertitel 2">
            <a:extLst>
              <a:ext uri="{FF2B5EF4-FFF2-40B4-BE49-F238E27FC236}">
                <a16:creationId xmlns:a16="http://schemas.microsoft.com/office/drawing/2014/main" id="{6BDCAE76-47D5-4791-92B7-07D8BE64089A}"/>
              </a:ext>
            </a:extLst>
          </p:cNvPr>
          <p:cNvSpPr txBox="1">
            <a:spLocks noChangeArrowheads="1"/>
          </p:cNvSpPr>
          <p:nvPr/>
        </p:nvSpPr>
        <p:spPr bwMode="auto">
          <a:xfrm>
            <a:off x="6203950" y="6215063"/>
            <a:ext cx="6107113"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a:solidFill>
                  <a:srgbClr val="FFFFFF"/>
                </a:solidFill>
              </a:rPr>
              <a:t>Trauma van het Daderschap </a:t>
            </a:r>
          </a:p>
        </p:txBody>
      </p:sp>
      <p:sp>
        <p:nvSpPr>
          <p:cNvPr id="33808" name="Ondertitel 2">
            <a:extLst>
              <a:ext uri="{FF2B5EF4-FFF2-40B4-BE49-F238E27FC236}">
                <a16:creationId xmlns:a16="http://schemas.microsoft.com/office/drawing/2014/main" id="{B301F4A9-CF45-4F66-A5F4-ACF4A9D01D4B}"/>
              </a:ext>
            </a:extLst>
          </p:cNvPr>
          <p:cNvSpPr txBox="1">
            <a:spLocks noChangeArrowheads="1"/>
          </p:cNvSpPr>
          <p:nvPr/>
        </p:nvSpPr>
        <p:spPr bwMode="auto">
          <a:xfrm>
            <a:off x="1087438" y="5738813"/>
            <a:ext cx="301783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a:solidFill>
                  <a:srgbClr val="FFFFFF"/>
                </a:solidFill>
              </a:rPr>
              <a:t>Angst</a:t>
            </a:r>
          </a:p>
        </p:txBody>
      </p:sp>
      <p:sp>
        <p:nvSpPr>
          <p:cNvPr id="33809" name="Ondertitel 2">
            <a:extLst>
              <a:ext uri="{FF2B5EF4-FFF2-40B4-BE49-F238E27FC236}">
                <a16:creationId xmlns:a16="http://schemas.microsoft.com/office/drawing/2014/main" id="{39B667D3-E620-401D-8844-908A7EA1ADD7}"/>
              </a:ext>
            </a:extLst>
          </p:cNvPr>
          <p:cNvSpPr txBox="1">
            <a:spLocks noChangeArrowheads="1"/>
          </p:cNvSpPr>
          <p:nvPr/>
        </p:nvSpPr>
        <p:spPr bwMode="auto">
          <a:xfrm>
            <a:off x="1744663" y="563563"/>
            <a:ext cx="301783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a:solidFill>
                  <a:srgbClr val="FFFFFF"/>
                </a:solidFill>
              </a:rPr>
              <a:t>Pijn</a:t>
            </a:r>
          </a:p>
        </p:txBody>
      </p:sp>
      <p:sp>
        <p:nvSpPr>
          <p:cNvPr id="33810" name="Ondertitel 2">
            <a:extLst>
              <a:ext uri="{FF2B5EF4-FFF2-40B4-BE49-F238E27FC236}">
                <a16:creationId xmlns:a16="http://schemas.microsoft.com/office/drawing/2014/main" id="{C293A2F7-44EB-4815-9263-DAE33BC95E02}"/>
              </a:ext>
            </a:extLst>
          </p:cNvPr>
          <p:cNvSpPr txBox="1">
            <a:spLocks noChangeArrowheads="1"/>
          </p:cNvSpPr>
          <p:nvPr/>
        </p:nvSpPr>
        <p:spPr bwMode="auto">
          <a:xfrm>
            <a:off x="8102600" y="5245100"/>
            <a:ext cx="1816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endParaRPr lang="nl-NL" altLang="nl-NL" sz="3600">
              <a:solidFill>
                <a:srgbClr val="FFFFFF"/>
              </a:solidFill>
            </a:endParaRPr>
          </a:p>
        </p:txBody>
      </p:sp>
      <p:sp>
        <p:nvSpPr>
          <p:cNvPr id="33811" name="Ondertitel 2">
            <a:extLst>
              <a:ext uri="{FF2B5EF4-FFF2-40B4-BE49-F238E27FC236}">
                <a16:creationId xmlns:a16="http://schemas.microsoft.com/office/drawing/2014/main" id="{A30AB716-5F6F-4F4C-82FD-6202F8055755}"/>
              </a:ext>
            </a:extLst>
          </p:cNvPr>
          <p:cNvSpPr txBox="1">
            <a:spLocks noChangeArrowheads="1"/>
          </p:cNvSpPr>
          <p:nvPr/>
        </p:nvSpPr>
        <p:spPr bwMode="auto">
          <a:xfrm>
            <a:off x="8104188" y="1397000"/>
            <a:ext cx="237331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endParaRPr lang="nl-NL" altLang="nl-NL" sz="3600">
              <a:solidFill>
                <a:srgbClr val="FFFFFF"/>
              </a:solidFill>
            </a:endParaRPr>
          </a:p>
        </p:txBody>
      </p:sp>
      <p:sp>
        <p:nvSpPr>
          <p:cNvPr id="33812" name="Ondertitel 2">
            <a:extLst>
              <a:ext uri="{FF2B5EF4-FFF2-40B4-BE49-F238E27FC236}">
                <a16:creationId xmlns:a16="http://schemas.microsoft.com/office/drawing/2014/main" id="{79DFAA77-9B26-4281-A66A-31FC1253CBC7}"/>
              </a:ext>
            </a:extLst>
          </p:cNvPr>
          <p:cNvSpPr txBox="1">
            <a:spLocks noChangeArrowheads="1"/>
          </p:cNvSpPr>
          <p:nvPr/>
        </p:nvSpPr>
        <p:spPr bwMode="auto">
          <a:xfrm>
            <a:off x="9110663" y="488950"/>
            <a:ext cx="4046537"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a:solidFill>
                  <a:srgbClr val="FFFFFF"/>
                </a:solidFill>
              </a:rPr>
              <a:t>Schaamte</a:t>
            </a:r>
          </a:p>
        </p:txBody>
      </p:sp>
      <p:sp>
        <p:nvSpPr>
          <p:cNvPr id="41" name="Ondertitel 2">
            <a:extLst>
              <a:ext uri="{FF2B5EF4-FFF2-40B4-BE49-F238E27FC236}">
                <a16:creationId xmlns:a16="http://schemas.microsoft.com/office/drawing/2014/main" id="{F4A57AD2-31B5-4BF8-B261-4485F35BA417}"/>
              </a:ext>
            </a:extLst>
          </p:cNvPr>
          <p:cNvSpPr txBox="1">
            <a:spLocks/>
          </p:cNvSpPr>
          <p:nvPr/>
        </p:nvSpPr>
        <p:spPr>
          <a:xfrm>
            <a:off x="4940300" y="3582988"/>
            <a:ext cx="2676525" cy="906462"/>
          </a:xfrm>
          <a:prstGeom prst="rect">
            <a:avLst/>
          </a:prstGeom>
        </p:spPr>
        <p:txBody>
          <a:bodyPr lIns="68580" tIns="34290" rIns="68580" bIns="3429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dirty="0">
                <a:solidFill>
                  <a:prstClr val="white"/>
                </a:solidFill>
              </a:rPr>
              <a:t>OER-Trauma</a:t>
            </a:r>
          </a:p>
        </p:txBody>
      </p:sp>
      <p:sp>
        <p:nvSpPr>
          <p:cNvPr id="5" name="Ovaal 4">
            <a:extLst>
              <a:ext uri="{FF2B5EF4-FFF2-40B4-BE49-F238E27FC236}">
                <a16:creationId xmlns:a16="http://schemas.microsoft.com/office/drawing/2014/main" id="{5819029D-156F-497F-AB10-E547C8DDD26E}"/>
              </a:ext>
            </a:extLst>
          </p:cNvPr>
          <p:cNvSpPr/>
          <p:nvPr/>
        </p:nvSpPr>
        <p:spPr>
          <a:xfrm>
            <a:off x="3481388" y="2378303"/>
            <a:ext cx="5121275" cy="2341562"/>
          </a:xfrm>
          <a:prstGeom prst="ellipse">
            <a:avLst/>
          </a:prstGeom>
          <a:solidFill>
            <a:schemeClr val="accent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500" dirty="0">
              <a:solidFill>
                <a:prstClr val="black">
                  <a:lumMod val="75000"/>
                  <a:lumOff val="25000"/>
                </a:prstClr>
              </a:solidFill>
            </a:endParaRPr>
          </a:p>
          <a:p>
            <a:pPr algn="ctr" eaLnBrk="1" fontAlgn="auto" hangingPunct="1">
              <a:spcBef>
                <a:spcPts val="0"/>
              </a:spcBef>
              <a:spcAft>
                <a:spcPts val="0"/>
              </a:spcAft>
              <a:defRPr/>
            </a:pPr>
            <a:r>
              <a:rPr lang="nl-NL" sz="1500" dirty="0">
                <a:solidFill>
                  <a:prstClr val="black">
                    <a:lumMod val="75000"/>
                    <a:lumOff val="25000"/>
                  </a:prstClr>
                </a:solidFill>
              </a:rPr>
              <a:t>      Instinctieve</a:t>
            </a:r>
            <a:r>
              <a:rPr lang="nl-NL" sz="2400" dirty="0">
                <a:solidFill>
                  <a:prstClr val="black">
                    <a:lumMod val="75000"/>
                    <a:lumOff val="25000"/>
                  </a:prstClr>
                </a:solidFill>
              </a:rPr>
              <a:t> </a:t>
            </a:r>
            <a:r>
              <a:rPr lang="nl-NL" sz="1500" dirty="0">
                <a:solidFill>
                  <a:prstClr val="black">
                    <a:lumMod val="75000"/>
                    <a:lumOff val="25000"/>
                  </a:prstClr>
                </a:solidFill>
              </a:rPr>
              <a:t>Wil:</a:t>
            </a:r>
          </a:p>
          <a:p>
            <a:pPr algn="ctr" eaLnBrk="1" fontAlgn="auto" hangingPunct="1">
              <a:spcBef>
                <a:spcPts val="0"/>
              </a:spcBef>
              <a:spcAft>
                <a:spcPts val="0"/>
              </a:spcAft>
              <a:defRPr/>
            </a:pPr>
            <a:r>
              <a:rPr lang="nl-NL" sz="1350" dirty="0">
                <a:solidFill>
                  <a:prstClr val="white"/>
                </a:solidFill>
              </a:rPr>
              <a:t>Afkeer: onveiligheid, sterven, dood</a:t>
            </a:r>
          </a:p>
          <a:p>
            <a:pPr algn="ctr" eaLnBrk="1" fontAlgn="auto" hangingPunct="1">
              <a:spcBef>
                <a:spcPts val="0"/>
              </a:spcBef>
              <a:spcAft>
                <a:spcPts val="0"/>
              </a:spcAft>
              <a:defRPr/>
            </a:pPr>
            <a:r>
              <a:rPr lang="nl-NL" sz="1350" dirty="0">
                <a:solidFill>
                  <a:prstClr val="white"/>
                </a:solidFill>
              </a:rPr>
              <a:t>Verlangen: veiligheid, (voort)leven</a:t>
            </a:r>
          </a:p>
        </p:txBody>
      </p:sp>
      <p:sp>
        <p:nvSpPr>
          <p:cNvPr id="33815" name="Ondertitel 2">
            <a:extLst>
              <a:ext uri="{FF2B5EF4-FFF2-40B4-BE49-F238E27FC236}">
                <a16:creationId xmlns:a16="http://schemas.microsoft.com/office/drawing/2014/main" id="{CEC9C9AC-92CF-4696-9C90-6E3AA6DE11CB}"/>
              </a:ext>
            </a:extLst>
          </p:cNvPr>
          <p:cNvSpPr txBox="1">
            <a:spLocks noChangeArrowheads="1"/>
          </p:cNvSpPr>
          <p:nvPr/>
        </p:nvSpPr>
        <p:spPr bwMode="auto">
          <a:xfrm>
            <a:off x="8523288" y="5681663"/>
            <a:ext cx="301783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a:solidFill>
                  <a:srgbClr val="FFFFFF"/>
                </a:solidFill>
              </a:rPr>
              <a:t>Schuld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3" grpId="0" animBg="1"/>
      <p:bldP spid="15" grpId="0" animBg="1"/>
      <p:bldP spid="17" grpId="0" animBg="1"/>
      <p:bldP spid="19"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4C83C-165B-47DE-8332-E1F8A01C0665}"/>
              </a:ext>
            </a:extLst>
          </p:cNvPr>
          <p:cNvSpPr>
            <a:spLocks noGrp="1"/>
          </p:cNvSpPr>
          <p:nvPr>
            <p:ph type="title"/>
          </p:nvPr>
        </p:nvSpPr>
        <p:spPr/>
        <p:txBody>
          <a:bodyPr/>
          <a:lstStyle/>
          <a:p>
            <a:pPr algn="ctr" fontAlgn="auto">
              <a:spcAft>
                <a:spcPts val="0"/>
              </a:spcAft>
              <a:defRPr/>
            </a:pPr>
            <a:r>
              <a:rPr lang="nl-NL" sz="4050" dirty="0">
                <a:latin typeface="Rockwell Condensed" panose="02060603050405020104" pitchFamily="18" charset="0"/>
              </a:rPr>
              <a:t>WIL-CRISIS en BEVRIJDING</a:t>
            </a:r>
          </a:p>
        </p:txBody>
      </p:sp>
      <p:sp>
        <p:nvSpPr>
          <p:cNvPr id="34819" name="Tekstvak 5">
            <a:extLst>
              <a:ext uri="{FF2B5EF4-FFF2-40B4-BE49-F238E27FC236}">
                <a16:creationId xmlns:a16="http://schemas.microsoft.com/office/drawing/2014/main" id="{FD4614DA-C20A-4834-86D8-8168ABE20AEE}"/>
              </a:ext>
            </a:extLst>
          </p:cNvPr>
          <p:cNvSpPr txBox="1">
            <a:spLocks noChangeArrowheads="1"/>
          </p:cNvSpPr>
          <p:nvPr/>
        </p:nvSpPr>
        <p:spPr bwMode="auto">
          <a:xfrm>
            <a:off x="7608888" y="64928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endParaRPr lang="nl-NL" altLang="nl-NL">
              <a:solidFill>
                <a:srgbClr val="000000"/>
              </a:solidFill>
              <a:latin typeface="The Hand Bold"/>
            </a:endParaRPr>
          </a:p>
        </p:txBody>
      </p:sp>
      <p:sp>
        <p:nvSpPr>
          <p:cNvPr id="34820" name="Tekstvak 6">
            <a:extLst>
              <a:ext uri="{FF2B5EF4-FFF2-40B4-BE49-F238E27FC236}">
                <a16:creationId xmlns:a16="http://schemas.microsoft.com/office/drawing/2014/main" id="{37B193D3-4F3D-4869-9C71-D5ADFF20B9F1}"/>
              </a:ext>
            </a:extLst>
          </p:cNvPr>
          <p:cNvSpPr txBox="1">
            <a:spLocks noChangeArrowheads="1"/>
          </p:cNvSpPr>
          <p:nvPr/>
        </p:nvSpPr>
        <p:spPr bwMode="auto">
          <a:xfrm>
            <a:off x="5638800" y="29718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endParaRPr lang="nl-NL" altLang="nl-NL">
              <a:solidFill>
                <a:srgbClr val="000000"/>
              </a:solidFill>
              <a:latin typeface="The Hand Bold"/>
            </a:endParaRPr>
          </a:p>
        </p:txBody>
      </p:sp>
      <p:sp>
        <p:nvSpPr>
          <p:cNvPr id="8" name="Tijdelijke aanduiding voor inhoud 7">
            <a:extLst>
              <a:ext uri="{FF2B5EF4-FFF2-40B4-BE49-F238E27FC236}">
                <a16:creationId xmlns:a16="http://schemas.microsoft.com/office/drawing/2014/main" id="{13B0FC38-1304-4D4F-AF63-8161BE2A1D55}"/>
              </a:ext>
            </a:extLst>
          </p:cNvPr>
          <p:cNvSpPr>
            <a:spLocks noGrp="1"/>
          </p:cNvSpPr>
          <p:nvPr>
            <p:ph sz="half" idx="1"/>
          </p:nvPr>
        </p:nvSpPr>
        <p:spPr>
          <a:xfrm>
            <a:off x="838200" y="2317919"/>
            <a:ext cx="9605963" cy="4252912"/>
          </a:xfrm>
        </p:spPr>
        <p:txBody>
          <a:bodyPr rtlCol="0">
            <a:normAutofit/>
          </a:bodyPr>
          <a:lstStyle/>
          <a:p>
            <a:pPr fontAlgn="auto">
              <a:spcAft>
                <a:spcPts val="0"/>
              </a:spcAft>
              <a:defRPr/>
            </a:pPr>
            <a:r>
              <a:rPr lang="nl-NL" sz="2000" dirty="0">
                <a:latin typeface="Rockwell" panose="02060603020205020403" pitchFamily="18" charset="0"/>
              </a:rPr>
              <a:t>Boom valt om</a:t>
            </a:r>
          </a:p>
          <a:p>
            <a:pPr fontAlgn="auto">
              <a:spcAft>
                <a:spcPts val="0"/>
              </a:spcAft>
              <a:defRPr/>
            </a:pPr>
            <a:r>
              <a:rPr lang="nl-NL" sz="2000" dirty="0">
                <a:latin typeface="Rockwell" panose="02060603020205020403" pitchFamily="18" charset="0"/>
              </a:rPr>
              <a:t>Burn-out, Relatieproblemen, Depressie, Conflicten, Ongeluk</a:t>
            </a:r>
          </a:p>
          <a:p>
            <a:pPr fontAlgn="auto">
              <a:spcAft>
                <a:spcPts val="0"/>
              </a:spcAft>
              <a:defRPr/>
            </a:pPr>
            <a:r>
              <a:rPr lang="nl-NL" sz="2000" dirty="0">
                <a:latin typeface="Rockwell" panose="02060603020205020403" pitchFamily="18" charset="0"/>
              </a:rPr>
              <a:t>Zelfconfrontatie</a:t>
            </a:r>
          </a:p>
          <a:p>
            <a:pPr fontAlgn="auto">
              <a:spcAft>
                <a:spcPts val="0"/>
              </a:spcAft>
              <a:defRPr/>
            </a:pPr>
            <a:r>
              <a:rPr lang="nl-NL" sz="2000" dirty="0">
                <a:latin typeface="Rockwell" panose="02060603020205020403" pitchFamily="18" charset="0"/>
              </a:rPr>
              <a:t>Angst en Pijn doorvoelen </a:t>
            </a:r>
          </a:p>
          <a:p>
            <a:pPr fontAlgn="auto">
              <a:spcAft>
                <a:spcPts val="0"/>
              </a:spcAft>
              <a:defRPr/>
            </a:pPr>
            <a:r>
              <a:rPr lang="nl-NL" sz="2000" dirty="0">
                <a:latin typeface="Rockwell" panose="02060603020205020403" pitchFamily="18" charset="0"/>
              </a:rPr>
              <a:t>Bevrijding </a:t>
            </a:r>
            <a:r>
              <a:rPr lang="nl-NL" sz="2000" dirty="0" err="1">
                <a:latin typeface="Rockwell" panose="02060603020205020403" pitchFamily="18" charset="0"/>
              </a:rPr>
              <a:t>OerWil</a:t>
            </a:r>
            <a:endParaRPr lang="nl-NL" sz="2000" dirty="0">
              <a:latin typeface="Rockwell" panose="02060603020205020403" pitchFamily="18" charset="0"/>
            </a:endParaRPr>
          </a:p>
        </p:txBody>
      </p:sp>
      <p:pic>
        <p:nvPicPr>
          <p:cNvPr id="4" name="Afbeelding 3" descr="Afbeelding met spin, insect&#10;&#10;Automatisch gegenereerde beschrijving">
            <a:extLst>
              <a:ext uri="{FF2B5EF4-FFF2-40B4-BE49-F238E27FC236}">
                <a16:creationId xmlns:a16="http://schemas.microsoft.com/office/drawing/2014/main" id="{6F5268F9-C9B9-4859-8FDF-308756DEE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614" y="3897948"/>
            <a:ext cx="2882771" cy="2116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Universele liefde 02; De taak van de man(nelijke energie) - Nuria Steeman  In Licht &amp; Kracht">
            <a:extLst>
              <a:ext uri="{FF2B5EF4-FFF2-40B4-BE49-F238E27FC236}">
                <a16:creationId xmlns:a16="http://schemas.microsoft.com/office/drawing/2014/main" id="{813D4EC2-168A-413A-9EA8-D8818FBB8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44" r="-2" b="17638"/>
          <a:stretch>
            <a:fillRect/>
          </a:stretch>
        </p:blipFill>
        <p:spPr bwMode="auto">
          <a:xfrm>
            <a:off x="0" y="0"/>
            <a:ext cx="12192000" cy="6973888"/>
          </a:xfrm>
          <a:prstGeom prst="rect">
            <a:avLst/>
          </a:prstGeom>
          <a:solidFill>
            <a:schemeClr val="accent1">
              <a:alpha val="7059"/>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A49328BF-16A3-4B58-A2B0-4998A945C076}"/>
              </a:ext>
            </a:extLst>
          </p:cNvPr>
          <p:cNvSpPr>
            <a:spLocks noGrp="1"/>
          </p:cNvSpPr>
          <p:nvPr>
            <p:ph type="ctrTitle"/>
          </p:nvPr>
        </p:nvSpPr>
        <p:spPr>
          <a:xfrm>
            <a:off x="2669286" y="1700784"/>
            <a:ext cx="6858000" cy="2297430"/>
          </a:xfrm>
        </p:spPr>
        <p:txBody>
          <a:bodyPr>
            <a:normAutofit/>
          </a:bodyPr>
          <a:lstStyle/>
          <a:p>
            <a:pPr algn="ctr" fontAlgn="auto">
              <a:spcAft>
                <a:spcPts val="0"/>
              </a:spcAft>
              <a:defRPr/>
            </a:pPr>
            <a:r>
              <a:rPr lang="nl-NL" dirty="0"/>
              <a:t>BEWUSTE </a:t>
            </a:r>
            <a:r>
              <a:rPr lang="nl-NL" dirty="0" err="1"/>
              <a:t>OerWiL</a:t>
            </a:r>
            <a:r>
              <a:rPr lang="nl-NL" dirty="0"/>
              <a:t> </a:t>
            </a:r>
          </a:p>
        </p:txBody>
      </p:sp>
      <p:sp>
        <p:nvSpPr>
          <p:cNvPr id="3" name="Ondertitel 2">
            <a:extLst>
              <a:ext uri="{FF2B5EF4-FFF2-40B4-BE49-F238E27FC236}">
                <a16:creationId xmlns:a16="http://schemas.microsoft.com/office/drawing/2014/main" id="{6636E599-B952-4E48-A74F-66CDAE479C6C}"/>
              </a:ext>
            </a:extLst>
          </p:cNvPr>
          <p:cNvSpPr>
            <a:spLocks noGrp="1" noChangeArrowheads="1"/>
          </p:cNvSpPr>
          <p:nvPr>
            <p:ph type="subTitle" idx="1"/>
          </p:nvPr>
        </p:nvSpPr>
        <p:spPr>
          <a:xfrm>
            <a:off x="2535238" y="4237038"/>
            <a:ext cx="6858000" cy="920750"/>
          </a:xfrm>
        </p:spPr>
        <p:txBody>
          <a:bodyPr/>
          <a:lstStyle/>
          <a:p>
            <a:pPr algn="ctr"/>
            <a:r>
              <a:rPr lang="nl-NL" altLang="nl-NL" sz="3600">
                <a:solidFill>
                  <a:schemeClr val="bg1"/>
                </a:solidFill>
              </a:rPr>
              <a:t>Accepterende wil</a:t>
            </a:r>
          </a:p>
        </p:txBody>
      </p:sp>
      <p:sp>
        <p:nvSpPr>
          <p:cNvPr id="11" name="Ondertitel 2">
            <a:extLst>
              <a:ext uri="{FF2B5EF4-FFF2-40B4-BE49-F238E27FC236}">
                <a16:creationId xmlns:a16="http://schemas.microsoft.com/office/drawing/2014/main" id="{B845B633-6D6B-47B8-854F-DC2762C23C9D}"/>
              </a:ext>
            </a:extLst>
          </p:cNvPr>
          <p:cNvSpPr txBox="1">
            <a:spLocks noChangeArrowheads="1"/>
          </p:cNvSpPr>
          <p:nvPr/>
        </p:nvSpPr>
        <p:spPr bwMode="auto">
          <a:xfrm>
            <a:off x="4430713" y="939800"/>
            <a:ext cx="37179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a:solidFill>
                  <a:srgbClr val="FFFFFF"/>
                </a:solidFill>
              </a:rPr>
              <a:t>Scheppende wil</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2532993" y="989306"/>
            <a:ext cx="7642225" cy="5391150"/>
          </a:xfrm>
        </p:spPr>
        <p:txBody>
          <a:bodyPr rtlCol="0">
            <a:normAutofit/>
          </a:bodyPr>
          <a:lstStyle/>
          <a:p>
            <a:pPr marL="0" indent="0" algn="ctr" fontAlgn="auto">
              <a:spcAft>
                <a:spcPts val="0"/>
              </a:spcAft>
              <a:buClr>
                <a:schemeClr val="accent1">
                  <a:lumMod val="75000"/>
                </a:schemeClr>
              </a:buClr>
              <a:buFont typeface="Wingdings" panose="05000000000000000000" pitchFamily="2" charset="2"/>
              <a:buNone/>
              <a:defRPr/>
            </a:pPr>
            <a:r>
              <a:rPr lang="nl-NL" sz="4800" dirty="0">
                <a:latin typeface="Rockwell Condensed" panose="02060603050405020104" pitchFamily="18" charset="0"/>
              </a:rPr>
              <a:t>SCHEPPENDE WIL</a:t>
            </a:r>
          </a:p>
          <a:p>
            <a:pPr marL="0" indent="0" algn="ctr" fontAlgn="auto">
              <a:spcAft>
                <a:spcPts val="0"/>
              </a:spcAft>
              <a:buClr>
                <a:schemeClr val="accent1">
                  <a:lumMod val="75000"/>
                </a:schemeClr>
              </a:buClr>
              <a:buFont typeface="Wingdings" panose="05000000000000000000" pitchFamily="2" charset="2"/>
              <a:buNone/>
              <a:defRPr/>
            </a:pPr>
            <a:endParaRPr lang="nl-NL" sz="4800" dirty="0">
              <a:latin typeface="Rockwell Condensed" panose="02060603050405020104" pitchFamily="18" charset="0"/>
            </a:endParaRPr>
          </a:p>
          <a:p>
            <a:pPr fontAlgn="auto">
              <a:spcAft>
                <a:spcPts val="0"/>
              </a:spcAft>
              <a:buClr>
                <a:schemeClr val="accent1">
                  <a:lumMod val="75000"/>
                </a:schemeClr>
              </a:buClr>
              <a:defRPr/>
            </a:pPr>
            <a:r>
              <a:rPr lang="nl-NL" sz="1800" dirty="0"/>
              <a:t>Creatief</a:t>
            </a:r>
          </a:p>
          <a:p>
            <a:pPr fontAlgn="auto">
              <a:spcAft>
                <a:spcPts val="0"/>
              </a:spcAft>
              <a:buClr>
                <a:schemeClr val="accent1">
                  <a:lumMod val="75000"/>
                </a:schemeClr>
              </a:buClr>
              <a:defRPr/>
            </a:pPr>
            <a:r>
              <a:rPr lang="nl-NL" sz="1800" dirty="0"/>
              <a:t>Constructief</a:t>
            </a:r>
          </a:p>
          <a:p>
            <a:pPr fontAlgn="auto">
              <a:spcAft>
                <a:spcPts val="0"/>
              </a:spcAft>
              <a:buClr>
                <a:schemeClr val="accent1">
                  <a:lumMod val="75000"/>
                </a:schemeClr>
              </a:buClr>
              <a:defRPr/>
            </a:pPr>
            <a:r>
              <a:rPr lang="nl-NL" sz="1800" dirty="0"/>
              <a:t>Synchroniciteit</a:t>
            </a:r>
          </a:p>
          <a:p>
            <a:pPr fontAlgn="auto">
              <a:spcAft>
                <a:spcPts val="0"/>
              </a:spcAft>
              <a:buClr>
                <a:schemeClr val="accent1">
                  <a:lumMod val="75000"/>
                </a:schemeClr>
              </a:buClr>
              <a:defRPr/>
            </a:pPr>
            <a:endParaRPr lang="nl-NL" sz="1800" dirty="0"/>
          </a:p>
          <a:p>
            <a:pPr fontAlgn="auto">
              <a:spcAft>
                <a:spcPts val="0"/>
              </a:spcAft>
              <a:buClr>
                <a:schemeClr val="accent1">
                  <a:lumMod val="75000"/>
                </a:schemeClr>
              </a:buClr>
              <a:defRPr/>
            </a:pPr>
            <a:r>
              <a:rPr lang="nl-NL" sz="1800" dirty="0"/>
              <a:t>Uw Wil Geschiede</a:t>
            </a:r>
          </a:p>
          <a:p>
            <a:pPr fontAlgn="auto">
              <a:spcAft>
                <a:spcPts val="0"/>
              </a:spcAft>
              <a:buClr>
                <a:schemeClr val="accent1">
                  <a:lumMod val="75000"/>
                </a:schemeClr>
              </a:buClr>
              <a:defRPr/>
            </a:pPr>
            <a:r>
              <a:rPr lang="nl-NL" sz="1800" dirty="0"/>
              <a:t>Jouw unieke Pad wordt zichtbaar</a:t>
            </a:r>
          </a:p>
          <a:p>
            <a:pPr fontAlgn="auto">
              <a:spcAft>
                <a:spcPts val="0"/>
              </a:spcAft>
              <a:buClr>
                <a:schemeClr val="accent1">
                  <a:lumMod val="75000"/>
                </a:schemeClr>
              </a:buClr>
              <a:defRPr/>
            </a:pPr>
            <a:r>
              <a:rPr lang="nl-NL" sz="1800" dirty="0"/>
              <a:t>Dat wandel je Al-EEN</a:t>
            </a:r>
          </a:p>
          <a:p>
            <a:pPr fontAlgn="auto">
              <a:spcAft>
                <a:spcPts val="0"/>
              </a:spcAft>
              <a:buClr>
                <a:schemeClr val="accent1">
                  <a:lumMod val="75000"/>
                </a:schemeClr>
              </a:buClr>
              <a:defRPr/>
            </a:pPr>
            <a:r>
              <a:rPr lang="nl-NL" sz="1800" dirty="0"/>
              <a:t>In goed gezelschap</a:t>
            </a: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dirty="0"/>
          </a:p>
          <a:p>
            <a:pPr marL="0" indent="0" fontAlgn="auto">
              <a:spcAft>
                <a:spcPts val="0"/>
              </a:spcAft>
              <a:buClr>
                <a:schemeClr val="accent1">
                  <a:lumMod val="75000"/>
                </a:schemeClr>
              </a:buClr>
              <a:buNone/>
              <a:defRPr/>
            </a:pPr>
            <a:endParaRPr lang="nl-NL" sz="2600" dirty="0"/>
          </a:p>
          <a:p>
            <a:pPr marL="0" indent="0" fontAlgn="auto">
              <a:spcAft>
                <a:spcPts val="0"/>
              </a:spcAft>
              <a:buClr>
                <a:schemeClr val="accent1">
                  <a:lumMod val="75000"/>
                </a:schemeClr>
              </a:buClr>
              <a:buNone/>
              <a:defRPr/>
            </a:pPr>
            <a:endParaRPr lang="nl-NL" sz="2600" dirty="0"/>
          </a:p>
        </p:txBody>
      </p:sp>
      <p:pic>
        <p:nvPicPr>
          <p:cNvPr id="4" name="Afbeelding 3" descr="Afbeelding met gras, buiten, veld, plant&#10;&#10;Automatisch gegenereerde beschrijving">
            <a:extLst>
              <a:ext uri="{FF2B5EF4-FFF2-40B4-BE49-F238E27FC236}">
                <a16:creationId xmlns:a16="http://schemas.microsoft.com/office/drawing/2014/main" id="{9C7B421F-49A5-4F96-BE37-280CE5926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873" y="4294762"/>
            <a:ext cx="3352800" cy="1362075"/>
          </a:xfrm>
          <a:prstGeom prst="rect">
            <a:avLst/>
          </a:prstGeom>
        </p:spPr>
      </p:pic>
    </p:spTree>
    <p:extLst>
      <p:ext uri="{BB962C8B-B14F-4D97-AF65-F5344CB8AC3E}">
        <p14:creationId xmlns:p14="http://schemas.microsoft.com/office/powerpoint/2010/main" val="278541155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Universele liefde 02; De taak van de man(nelijke energie) - Nuria Steeman  In Licht &amp; Kracht">
            <a:extLst>
              <a:ext uri="{FF2B5EF4-FFF2-40B4-BE49-F238E27FC236}">
                <a16:creationId xmlns:a16="http://schemas.microsoft.com/office/drawing/2014/main" id="{34C7133A-6792-4BE4-B7F8-E958DAFE1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53" b="1764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B3E89C61-F99D-4A91-A995-AA47AAFA856E}"/>
              </a:ext>
            </a:extLst>
          </p:cNvPr>
          <p:cNvSpPr>
            <a:spLocks noGrp="1"/>
          </p:cNvSpPr>
          <p:nvPr>
            <p:ph type="ctrTitle"/>
          </p:nvPr>
        </p:nvSpPr>
        <p:spPr>
          <a:xfrm>
            <a:off x="2006600" y="1849438"/>
            <a:ext cx="8410575" cy="1987550"/>
          </a:xfrm>
          <a:effectLst>
            <a:outerShdw blurRad="50800" dist="38100" dir="2700000" algn="tl" rotWithShape="0">
              <a:prstClr val="black">
                <a:alpha val="40000"/>
              </a:prstClr>
            </a:outerShdw>
          </a:effectLst>
        </p:spPr>
        <p:txBody>
          <a:bodyPr>
            <a:normAutofit/>
          </a:bodyPr>
          <a:lstStyle/>
          <a:p>
            <a:pPr algn="ctr" fontAlgn="auto">
              <a:spcAft>
                <a:spcPts val="0"/>
              </a:spcAft>
              <a:defRPr/>
            </a:pPr>
            <a:r>
              <a:rPr lang="nl-NL" sz="4800" dirty="0">
                <a:solidFill>
                  <a:schemeClr val="bg1"/>
                </a:solidFill>
              </a:rPr>
              <a:t>UNIVERSELE WIL</a:t>
            </a:r>
          </a:p>
        </p:txBody>
      </p:sp>
      <p:sp>
        <p:nvSpPr>
          <p:cNvPr id="3" name="Ondertitel 2">
            <a:extLst>
              <a:ext uri="{FF2B5EF4-FFF2-40B4-BE49-F238E27FC236}">
                <a16:creationId xmlns:a16="http://schemas.microsoft.com/office/drawing/2014/main" id="{AC58AD94-E60B-4B3E-9575-B31537CBC1F3}"/>
              </a:ext>
            </a:extLst>
          </p:cNvPr>
          <p:cNvSpPr>
            <a:spLocks noGrp="1"/>
          </p:cNvSpPr>
          <p:nvPr>
            <p:ph type="subTitle" idx="1"/>
          </p:nvPr>
        </p:nvSpPr>
        <p:spPr>
          <a:xfrm>
            <a:off x="2005013" y="4162425"/>
            <a:ext cx="8177212" cy="757238"/>
          </a:xfrm>
          <a:effectLst>
            <a:outerShdw blurRad="50800" dist="38100" dir="2700000" algn="tl" rotWithShape="0">
              <a:prstClr val="black">
                <a:alpha val="40000"/>
              </a:prstClr>
            </a:outerShdw>
          </a:effectLst>
        </p:spPr>
        <p:txBody>
          <a:bodyPr rtlCol="0">
            <a:noAutofit/>
          </a:bodyPr>
          <a:lstStyle/>
          <a:p>
            <a:pPr algn="ctr" fontAlgn="auto">
              <a:spcAft>
                <a:spcPts val="0"/>
              </a:spcAft>
              <a:buClr>
                <a:schemeClr val="accent1">
                  <a:lumMod val="75000"/>
                </a:schemeClr>
              </a:buClr>
              <a:defRPr/>
            </a:pPr>
            <a:endParaRPr lang="nl-NL" sz="4500" dirty="0">
              <a:solidFill>
                <a:schemeClr val="bg1"/>
              </a:solidFill>
            </a:endParaRPr>
          </a:p>
        </p:txBody>
      </p:sp>
      <p:sp>
        <p:nvSpPr>
          <p:cNvPr id="37893" name="Ondertitel 2">
            <a:extLst>
              <a:ext uri="{FF2B5EF4-FFF2-40B4-BE49-F238E27FC236}">
                <a16:creationId xmlns:a16="http://schemas.microsoft.com/office/drawing/2014/main" id="{5C012757-5C1F-4AD4-9270-222A96067A9E}"/>
              </a:ext>
            </a:extLst>
          </p:cNvPr>
          <p:cNvSpPr txBox="1">
            <a:spLocks noChangeArrowheads="1"/>
          </p:cNvSpPr>
          <p:nvPr/>
        </p:nvSpPr>
        <p:spPr bwMode="auto">
          <a:xfrm>
            <a:off x="5257800" y="1660525"/>
            <a:ext cx="3017838"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endParaRPr lang="nl-NL" altLang="nl-NL" sz="3600">
              <a:solidFill>
                <a:srgbClr val="FFFFFF"/>
              </a:solidFill>
            </a:endParaRPr>
          </a:p>
        </p:txBody>
      </p:sp>
    </p:spTree>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A494A-95B7-4CC2-B852-379841CF94E7}"/>
              </a:ext>
            </a:extLst>
          </p:cNvPr>
          <p:cNvSpPr>
            <a:spLocks noGrp="1"/>
          </p:cNvSpPr>
          <p:nvPr>
            <p:ph type="title"/>
          </p:nvPr>
        </p:nvSpPr>
        <p:spPr>
          <a:xfrm>
            <a:off x="1798824" y="4258321"/>
            <a:ext cx="6156790" cy="1609344"/>
          </a:xfrm>
        </p:spPr>
        <p:txBody>
          <a:bodyPr anchor="ctr">
            <a:normAutofit/>
          </a:bodyPr>
          <a:lstStyle/>
          <a:p>
            <a:pPr algn="ctr" fontAlgn="auto">
              <a:spcAft>
                <a:spcPts val="0"/>
              </a:spcAft>
              <a:defRPr/>
            </a:pPr>
            <a:r>
              <a:rPr lang="nl-NL" dirty="0"/>
              <a:t>TRAUMATISERING VAN DE WIL</a:t>
            </a:r>
          </a:p>
        </p:txBody>
      </p:sp>
      <p:sp>
        <p:nvSpPr>
          <p:cNvPr id="3" name="Tijdelijke aanduiding voor inhoud 2">
            <a:extLst>
              <a:ext uri="{FF2B5EF4-FFF2-40B4-BE49-F238E27FC236}">
                <a16:creationId xmlns:a16="http://schemas.microsoft.com/office/drawing/2014/main" id="{6C92A39A-FD8D-450C-8B1D-71D9C2A8FEC8}"/>
              </a:ext>
            </a:extLst>
          </p:cNvPr>
          <p:cNvSpPr>
            <a:spLocks noGrp="1"/>
          </p:cNvSpPr>
          <p:nvPr>
            <p:ph idx="1"/>
          </p:nvPr>
        </p:nvSpPr>
        <p:spPr>
          <a:xfrm>
            <a:off x="2681869" y="4762556"/>
            <a:ext cx="3858040" cy="1609345"/>
          </a:xfrm>
        </p:spPr>
        <p:txBody>
          <a:bodyPr rtlCol="0" anchor="ctr">
            <a:normAutofit/>
          </a:bodyPr>
          <a:lstStyle/>
          <a:p>
            <a:pPr marL="0" indent="0" fontAlgn="auto">
              <a:spcAft>
                <a:spcPts val="0"/>
              </a:spcAft>
              <a:buClr>
                <a:schemeClr val="accent1">
                  <a:lumMod val="75000"/>
                </a:schemeClr>
              </a:buClr>
              <a:buNone/>
              <a:defRPr/>
            </a:pPr>
            <a:endParaRPr lang="nl-NL" sz="1400" i="1" dirty="0"/>
          </a:p>
          <a:p>
            <a:pPr marL="0" indent="0" algn="ctr" fontAlgn="auto">
              <a:spcAft>
                <a:spcPts val="0"/>
              </a:spcAft>
              <a:buClr>
                <a:schemeClr val="accent1">
                  <a:lumMod val="75000"/>
                </a:schemeClr>
              </a:buClr>
              <a:buFont typeface="Wingdings" panose="05000000000000000000" pitchFamily="2" charset="2"/>
              <a:buNone/>
              <a:defRPr/>
            </a:pPr>
            <a:r>
              <a:rPr lang="nl-NL" i="1" dirty="0"/>
              <a:t>“Weg van de minste weerstand”</a:t>
            </a:r>
          </a:p>
          <a:p>
            <a:pPr marL="0" indent="0" algn="ctr" fontAlgn="auto">
              <a:spcAft>
                <a:spcPts val="0"/>
              </a:spcAft>
              <a:buClr>
                <a:schemeClr val="accent1">
                  <a:lumMod val="75000"/>
                </a:schemeClr>
              </a:buClr>
              <a:buFont typeface="Wingdings" panose="05000000000000000000" pitchFamily="2" charset="2"/>
              <a:buNone/>
              <a:defRPr/>
            </a:pPr>
            <a:r>
              <a:rPr lang="nl-NL" sz="1050" dirty="0"/>
              <a:t>4 januari 2022</a:t>
            </a:r>
          </a:p>
        </p:txBody>
      </p:sp>
      <p:pic>
        <p:nvPicPr>
          <p:cNvPr id="5" name="Afbeelding 4" descr="Afbeelding met buiten, grond, boom, gebied&#10;&#10;Automatisch gegenereerde beschrijving">
            <a:extLst>
              <a:ext uri="{FF2B5EF4-FFF2-40B4-BE49-F238E27FC236}">
                <a16:creationId xmlns:a16="http://schemas.microsoft.com/office/drawing/2014/main" id="{48262BE0-46A7-406B-B8B6-C172D6731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8199" y="406200"/>
            <a:ext cx="3858040" cy="3858040"/>
          </a:xfrm>
          <a:prstGeom prst="rect">
            <a:avLst/>
          </a:prstGeom>
        </p:spPr>
      </p:pic>
      <p:pic>
        <p:nvPicPr>
          <p:cNvPr id="9" name="Schermopname maken 8">
            <a:hlinkClick r:id="" action="ppaction://media"/>
            <a:extLst>
              <a:ext uri="{FF2B5EF4-FFF2-40B4-BE49-F238E27FC236}">
                <a16:creationId xmlns:a16="http://schemas.microsoft.com/office/drawing/2014/main" id="{9306E780-817C-40E0-ACE4-A3969CAAF54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21449322">
            <a:off x="1006475" y="-109918"/>
            <a:ext cx="10382250" cy="6743700"/>
          </a:xfrm>
          <a:prstGeom prst="rect">
            <a:avLst/>
          </a:prstGeom>
        </p:spPr>
      </p:pic>
    </p:spTree>
    <p:extLst>
      <p:ext uri="{BB962C8B-B14F-4D97-AF65-F5344CB8AC3E}">
        <p14:creationId xmlns:p14="http://schemas.microsoft.com/office/powerpoint/2010/main" val="4203149517"/>
      </p:ext>
    </p:extLst>
  </p:cSld>
  <p:clrMapOvr>
    <a:masterClrMapping/>
  </p:clrMapOvr>
  <p:transition advTm="454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A494A-95B7-4CC2-B852-379841CF94E7}"/>
              </a:ext>
            </a:extLst>
          </p:cNvPr>
          <p:cNvSpPr>
            <a:spLocks noGrp="1"/>
          </p:cNvSpPr>
          <p:nvPr>
            <p:ph type="title"/>
          </p:nvPr>
        </p:nvSpPr>
        <p:spPr>
          <a:xfrm>
            <a:off x="-76200" y="762506"/>
            <a:ext cx="10363200" cy="1609344"/>
          </a:xfrm>
        </p:spPr>
        <p:txBody>
          <a:bodyPr/>
          <a:lstStyle/>
          <a:p>
            <a:pPr algn="just" fontAlgn="auto">
              <a:spcAft>
                <a:spcPts val="0"/>
              </a:spcAft>
              <a:defRPr/>
            </a:pPr>
            <a:r>
              <a:rPr lang="nl-NL" sz="4800" dirty="0"/>
              <a:t>     EEN GEZOND IK</a:t>
            </a:r>
          </a:p>
        </p:txBody>
      </p:sp>
      <p:sp>
        <p:nvSpPr>
          <p:cNvPr id="3" name="Tijdelijke aanduiding voor inhoud 2">
            <a:extLst>
              <a:ext uri="{FF2B5EF4-FFF2-40B4-BE49-F238E27FC236}">
                <a16:creationId xmlns:a16="http://schemas.microsoft.com/office/drawing/2014/main" id="{6C92A39A-FD8D-450C-8B1D-71D9C2A8FEC8}"/>
              </a:ext>
            </a:extLst>
          </p:cNvPr>
          <p:cNvSpPr>
            <a:spLocks noGrp="1"/>
          </p:cNvSpPr>
          <p:nvPr>
            <p:ph idx="1"/>
          </p:nvPr>
        </p:nvSpPr>
        <p:spPr>
          <a:xfrm>
            <a:off x="4428260" y="4232488"/>
            <a:ext cx="5459017" cy="3522593"/>
          </a:xfrm>
        </p:spPr>
        <p:txBody>
          <a:bodyPr rtlCol="0">
            <a:normAutofit/>
          </a:bodyPr>
          <a:lstStyle/>
          <a:p>
            <a:pPr marL="182880" indent="-182880" fontAlgn="auto">
              <a:spcAft>
                <a:spcPts val="0"/>
              </a:spcAft>
              <a:buClr>
                <a:schemeClr val="accent1">
                  <a:lumMod val="75000"/>
                </a:schemeClr>
              </a:buClr>
              <a:defRPr/>
            </a:pPr>
            <a:endParaRPr lang="nl-NL" i="1" dirty="0"/>
          </a:p>
          <a:p>
            <a:pPr marL="0" indent="0" algn="ctr" fontAlgn="auto">
              <a:spcAft>
                <a:spcPts val="0"/>
              </a:spcAft>
              <a:buClr>
                <a:schemeClr val="accent1">
                  <a:lumMod val="75000"/>
                </a:schemeClr>
              </a:buClr>
              <a:buFont typeface="Wingdings" panose="05000000000000000000" pitchFamily="2" charset="2"/>
              <a:buNone/>
              <a:defRPr/>
            </a:pPr>
            <a:endParaRPr lang="nl-NL" sz="2800" i="1" dirty="0"/>
          </a:p>
          <a:p>
            <a:pPr marL="0" indent="0" algn="ctr" fontAlgn="auto">
              <a:spcAft>
                <a:spcPts val="0"/>
              </a:spcAft>
              <a:buClr>
                <a:schemeClr val="accent1">
                  <a:lumMod val="75000"/>
                </a:schemeClr>
              </a:buClr>
              <a:buFont typeface="Wingdings" panose="05000000000000000000" pitchFamily="2" charset="2"/>
              <a:buNone/>
              <a:defRPr/>
            </a:pPr>
            <a:endParaRPr lang="nl-NL" sz="2800" dirty="0"/>
          </a:p>
        </p:txBody>
      </p:sp>
      <p:sp>
        <p:nvSpPr>
          <p:cNvPr id="4" name="Tekstvak 3">
            <a:extLst>
              <a:ext uri="{FF2B5EF4-FFF2-40B4-BE49-F238E27FC236}">
                <a16:creationId xmlns:a16="http://schemas.microsoft.com/office/drawing/2014/main" id="{7FE498D0-AD62-4379-AB7F-E1F67EF690AA}"/>
              </a:ext>
            </a:extLst>
          </p:cNvPr>
          <p:cNvSpPr txBox="1"/>
          <p:nvPr/>
        </p:nvSpPr>
        <p:spPr>
          <a:xfrm>
            <a:off x="675128" y="1710104"/>
            <a:ext cx="9058275" cy="2062103"/>
          </a:xfrm>
          <a:prstGeom prst="rect">
            <a:avLst/>
          </a:prstGeom>
          <a:noFill/>
        </p:spPr>
        <p:txBody>
          <a:bodyPr wrap="square" rtlCol="0">
            <a:spAutoFit/>
          </a:bodyPr>
          <a:lstStyle/>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r>
              <a:rPr lang="nl-NL" dirty="0"/>
              <a:t>Loopt het </a:t>
            </a:r>
            <a:r>
              <a:rPr lang="nl-NL" i="1" dirty="0"/>
              <a:t>Autonome Pad </a:t>
            </a:r>
            <a:r>
              <a:rPr lang="nl-NL" dirty="0"/>
              <a:t>(</a:t>
            </a:r>
            <a:r>
              <a:rPr lang="nl-NL" i="1" dirty="0"/>
              <a:t>My Way)</a:t>
            </a:r>
          </a:p>
          <a:p>
            <a:pPr marL="285750" indent="-285750">
              <a:buFont typeface="Arial" panose="020B0604020202020204" pitchFamily="34" charset="0"/>
              <a:buChar char="•"/>
            </a:pPr>
            <a:r>
              <a:rPr lang="nl-NL" dirty="0"/>
              <a:t>In verbinding met zich Zelf</a:t>
            </a:r>
          </a:p>
          <a:p>
            <a:pPr marL="285750" indent="-285750">
              <a:buFont typeface="Arial" panose="020B0604020202020204" pitchFamily="34" charset="0"/>
              <a:buChar char="•"/>
            </a:pPr>
            <a:r>
              <a:rPr lang="nl-NL" dirty="0"/>
              <a:t>Zelf verantwoordelijk</a:t>
            </a:r>
          </a:p>
          <a:p>
            <a:pPr marL="285750" indent="-285750">
              <a:buFont typeface="Arial" panose="020B0604020202020204" pitchFamily="34" charset="0"/>
              <a:buChar char="•"/>
            </a:pPr>
            <a:r>
              <a:rPr lang="nl-NL" i="1" dirty="0" err="1"/>
              <a:t>OerWil</a:t>
            </a:r>
            <a:r>
              <a:rPr lang="nl-NL" i="1" dirty="0"/>
              <a:t>:</a:t>
            </a:r>
            <a:r>
              <a:rPr lang="nl-NL" dirty="0"/>
              <a:t> </a:t>
            </a:r>
            <a:r>
              <a:rPr lang="nl-NL" dirty="0" err="1"/>
              <a:t>pro-actief</a:t>
            </a:r>
            <a:r>
              <a:rPr lang="nl-NL" dirty="0"/>
              <a:t> en voedend</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5" name="Afbeelding 4" descr="Afbeelding met gras, buiten, plant&#10;&#10;Automatisch gegenereerde beschrijving">
            <a:extLst>
              <a:ext uri="{FF2B5EF4-FFF2-40B4-BE49-F238E27FC236}">
                <a16:creationId xmlns:a16="http://schemas.microsoft.com/office/drawing/2014/main" id="{83CBF080-225F-41D9-B73A-CDD0C6720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2246" y="1563399"/>
            <a:ext cx="2837523" cy="1721726"/>
          </a:xfrm>
          <a:prstGeom prst="rect">
            <a:avLst/>
          </a:prstGeom>
        </p:spPr>
      </p:pic>
      <p:sp>
        <p:nvSpPr>
          <p:cNvPr id="7" name="Tekstvak 6">
            <a:extLst>
              <a:ext uri="{FF2B5EF4-FFF2-40B4-BE49-F238E27FC236}">
                <a16:creationId xmlns:a16="http://schemas.microsoft.com/office/drawing/2014/main" id="{B3C838C1-D799-4A99-A1C0-D317DA70B802}"/>
              </a:ext>
            </a:extLst>
          </p:cNvPr>
          <p:cNvSpPr txBox="1"/>
          <p:nvPr/>
        </p:nvSpPr>
        <p:spPr>
          <a:xfrm>
            <a:off x="868070" y="4178595"/>
            <a:ext cx="6096000" cy="830997"/>
          </a:xfrm>
          <a:prstGeom prst="rect">
            <a:avLst/>
          </a:prstGeom>
          <a:noFill/>
        </p:spPr>
        <p:txBody>
          <a:bodyPr wrap="square">
            <a:sp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OVERLEVINGS-IK</a:t>
            </a:r>
          </a:p>
        </p:txBody>
      </p:sp>
      <p:sp>
        <p:nvSpPr>
          <p:cNvPr id="8" name="Tekstvak 7">
            <a:extLst>
              <a:ext uri="{FF2B5EF4-FFF2-40B4-BE49-F238E27FC236}">
                <a16:creationId xmlns:a16="http://schemas.microsoft.com/office/drawing/2014/main" id="{170489AA-E8E4-44D0-989F-A46A20526D49}"/>
              </a:ext>
            </a:extLst>
          </p:cNvPr>
          <p:cNvSpPr txBox="1"/>
          <p:nvPr/>
        </p:nvSpPr>
        <p:spPr>
          <a:xfrm>
            <a:off x="675127" y="4704091"/>
            <a:ext cx="9058275" cy="2339102"/>
          </a:xfrm>
          <a:prstGeom prst="rect">
            <a:avLst/>
          </a:prstGeom>
          <a:noFill/>
        </p:spPr>
        <p:txBody>
          <a:bodyPr wrap="square" rtlCol="0">
            <a:spAutoFit/>
          </a:bodyPr>
          <a:lstStyle/>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r>
              <a:rPr lang="nl-NL" i="1" dirty="0"/>
              <a:t>Snelweg</a:t>
            </a:r>
            <a:r>
              <a:rPr lang="nl-NL" dirty="0"/>
              <a:t> mentaliteit (</a:t>
            </a:r>
            <a:r>
              <a:rPr lang="nl-NL" i="1" dirty="0"/>
              <a:t>Highway)</a:t>
            </a:r>
          </a:p>
          <a:p>
            <a:pPr marL="285750" indent="-285750">
              <a:buFont typeface="Arial" panose="020B0604020202020204" pitchFamily="34" charset="0"/>
              <a:buChar char="•"/>
            </a:pPr>
            <a:r>
              <a:rPr lang="nl-NL" dirty="0"/>
              <a:t>Ver weg van zich Zelf</a:t>
            </a:r>
          </a:p>
          <a:p>
            <a:pPr marL="285750" indent="-285750">
              <a:buFont typeface="Arial" panose="020B0604020202020204" pitchFamily="34" charset="0"/>
              <a:buChar char="•"/>
            </a:pPr>
            <a:r>
              <a:rPr lang="nl-NL" dirty="0"/>
              <a:t>Autoriteit buiten het Zelf</a:t>
            </a:r>
          </a:p>
          <a:p>
            <a:pPr marL="285750" indent="-285750">
              <a:buFont typeface="Arial" panose="020B0604020202020204" pitchFamily="34" charset="0"/>
              <a:buChar char="•"/>
            </a:pPr>
            <a:r>
              <a:rPr lang="nl-NL" i="1" dirty="0"/>
              <a:t>Valse Wil</a:t>
            </a:r>
            <a:r>
              <a:rPr lang="nl-NL" dirty="0"/>
              <a:t>: </a:t>
            </a:r>
            <a:r>
              <a:rPr lang="nl-NL" dirty="0" err="1"/>
              <a:t>re-actief</a:t>
            </a:r>
            <a:r>
              <a:rPr lang="nl-NL" dirty="0"/>
              <a:t> en vullend</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9" name="Picture 2" descr="Tankstations langs snelwegen sluiten door coronacrisis - PITANE.BLUE">
            <a:extLst>
              <a:ext uri="{FF2B5EF4-FFF2-40B4-BE49-F238E27FC236}">
                <a16:creationId xmlns:a16="http://schemas.microsoft.com/office/drawing/2014/main" id="{A794B9F2-DE21-414F-9A0D-0D78EF7511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139" y="4484913"/>
            <a:ext cx="2903278" cy="1743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27330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A494A-95B7-4CC2-B852-379841CF94E7}"/>
              </a:ext>
            </a:extLst>
          </p:cNvPr>
          <p:cNvSpPr>
            <a:spLocks noGrp="1"/>
          </p:cNvSpPr>
          <p:nvPr>
            <p:ph type="title"/>
          </p:nvPr>
        </p:nvSpPr>
        <p:spPr>
          <a:xfrm>
            <a:off x="914400" y="484632"/>
            <a:ext cx="10363200" cy="1609344"/>
          </a:xfrm>
        </p:spPr>
        <p:txBody>
          <a:bodyPr/>
          <a:lstStyle/>
          <a:p>
            <a:pPr algn="just" fontAlgn="auto">
              <a:spcAft>
                <a:spcPts val="0"/>
              </a:spcAft>
              <a:defRPr/>
            </a:pPr>
            <a:r>
              <a:rPr lang="nl-NL" sz="4800" dirty="0"/>
              <a:t>     EEN GEZOND IK</a:t>
            </a:r>
          </a:p>
        </p:txBody>
      </p:sp>
      <p:sp>
        <p:nvSpPr>
          <p:cNvPr id="3" name="Tijdelijke aanduiding voor inhoud 2">
            <a:extLst>
              <a:ext uri="{FF2B5EF4-FFF2-40B4-BE49-F238E27FC236}">
                <a16:creationId xmlns:a16="http://schemas.microsoft.com/office/drawing/2014/main" id="{6C92A39A-FD8D-450C-8B1D-71D9C2A8FEC8}"/>
              </a:ext>
            </a:extLst>
          </p:cNvPr>
          <p:cNvSpPr>
            <a:spLocks noGrp="1"/>
          </p:cNvSpPr>
          <p:nvPr>
            <p:ph idx="1"/>
          </p:nvPr>
        </p:nvSpPr>
        <p:spPr>
          <a:xfrm>
            <a:off x="4428260" y="4232488"/>
            <a:ext cx="5459017" cy="3522593"/>
          </a:xfrm>
        </p:spPr>
        <p:txBody>
          <a:bodyPr rtlCol="0">
            <a:normAutofit/>
          </a:bodyPr>
          <a:lstStyle/>
          <a:p>
            <a:pPr marL="182880" indent="-182880" fontAlgn="auto">
              <a:spcAft>
                <a:spcPts val="0"/>
              </a:spcAft>
              <a:buClr>
                <a:schemeClr val="accent1">
                  <a:lumMod val="75000"/>
                </a:schemeClr>
              </a:buClr>
              <a:defRPr/>
            </a:pPr>
            <a:endParaRPr lang="nl-NL" i="1" dirty="0"/>
          </a:p>
          <a:p>
            <a:pPr marL="0" indent="0" algn="ctr" fontAlgn="auto">
              <a:spcAft>
                <a:spcPts val="0"/>
              </a:spcAft>
              <a:buClr>
                <a:schemeClr val="accent1">
                  <a:lumMod val="75000"/>
                </a:schemeClr>
              </a:buClr>
              <a:buFont typeface="Wingdings" panose="05000000000000000000" pitchFamily="2" charset="2"/>
              <a:buNone/>
              <a:defRPr/>
            </a:pPr>
            <a:endParaRPr lang="nl-NL" sz="2800" i="1" dirty="0"/>
          </a:p>
          <a:p>
            <a:pPr marL="0" indent="0" algn="ctr" fontAlgn="auto">
              <a:spcAft>
                <a:spcPts val="0"/>
              </a:spcAft>
              <a:buClr>
                <a:schemeClr val="accent1">
                  <a:lumMod val="75000"/>
                </a:schemeClr>
              </a:buClr>
              <a:buFont typeface="Wingdings" panose="05000000000000000000" pitchFamily="2" charset="2"/>
              <a:buNone/>
              <a:defRPr/>
            </a:pPr>
            <a:endParaRPr lang="nl-NL" sz="2800" dirty="0"/>
          </a:p>
        </p:txBody>
      </p:sp>
      <p:sp>
        <p:nvSpPr>
          <p:cNvPr id="4" name="Tekstvak 3">
            <a:extLst>
              <a:ext uri="{FF2B5EF4-FFF2-40B4-BE49-F238E27FC236}">
                <a16:creationId xmlns:a16="http://schemas.microsoft.com/office/drawing/2014/main" id="{7FE498D0-AD62-4379-AB7F-E1F67EF690AA}"/>
              </a:ext>
            </a:extLst>
          </p:cNvPr>
          <p:cNvSpPr txBox="1"/>
          <p:nvPr/>
        </p:nvSpPr>
        <p:spPr>
          <a:xfrm>
            <a:off x="1679660" y="1886288"/>
            <a:ext cx="9058275" cy="2554545"/>
          </a:xfrm>
          <a:prstGeom prst="rect">
            <a:avLst/>
          </a:prstGeom>
          <a:noFill/>
        </p:spPr>
        <p:txBody>
          <a:bodyPr wrap="square" rtlCol="0">
            <a:spAutoFit/>
          </a:bodyPr>
          <a:lstStyle/>
          <a:p>
            <a:pPr marL="285750" indent="-285750">
              <a:buFont typeface="Arial" panose="020B0604020202020204" pitchFamily="34" charset="0"/>
              <a:buChar char="•"/>
            </a:pPr>
            <a:r>
              <a:rPr lang="nl-NL" sz="2000" dirty="0"/>
              <a:t>Goed Geworteld</a:t>
            </a:r>
          </a:p>
          <a:p>
            <a:pPr marL="285750" indent="-285750">
              <a:buFont typeface="Arial" panose="020B0604020202020204" pitchFamily="34" charset="0"/>
              <a:buChar char="•"/>
            </a:pPr>
            <a:r>
              <a:rPr lang="nl-NL" sz="2000" dirty="0"/>
              <a:t>Autonoom</a:t>
            </a:r>
          </a:p>
          <a:p>
            <a:r>
              <a:rPr lang="nl-NL" sz="2000" dirty="0"/>
              <a:t>            En </a:t>
            </a:r>
          </a:p>
          <a:p>
            <a:r>
              <a:rPr lang="nl-NL" sz="2000" dirty="0"/>
              <a:t>     Verbonden</a:t>
            </a:r>
          </a:p>
          <a:p>
            <a:pPr marL="285750" indent="-285750">
              <a:buFont typeface="Arial" panose="020B0604020202020204" pitchFamily="34" charset="0"/>
              <a:buChar char="•"/>
            </a:pPr>
            <a:r>
              <a:rPr lang="nl-NL" sz="2000" i="1" dirty="0" err="1"/>
              <a:t>Oerouderschap</a:t>
            </a:r>
            <a:endParaRPr lang="nl-NL" sz="2000" i="1" dirty="0"/>
          </a:p>
          <a:p>
            <a:pPr marL="285750" indent="-285750">
              <a:buFont typeface="Arial" panose="020B0604020202020204" pitchFamily="34" charset="0"/>
              <a:buChar char="•"/>
            </a:pPr>
            <a:r>
              <a:rPr lang="nl-NL" sz="2000" i="1" dirty="0" err="1"/>
              <a:t>SlowFood</a:t>
            </a:r>
            <a:endParaRPr lang="nl-NL" sz="2000" i="1" dirty="0"/>
          </a:p>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endParaRPr lang="nl-NL" sz="2000" i="1" dirty="0"/>
          </a:p>
        </p:txBody>
      </p:sp>
      <p:sp>
        <p:nvSpPr>
          <p:cNvPr id="6" name="Stroomdiagram: Verbindingslijn 5">
            <a:extLst>
              <a:ext uri="{FF2B5EF4-FFF2-40B4-BE49-F238E27FC236}">
                <a16:creationId xmlns:a16="http://schemas.microsoft.com/office/drawing/2014/main" id="{2DFA8812-A59A-4BC6-B9D2-541F4212EB7E}"/>
              </a:ext>
            </a:extLst>
          </p:cNvPr>
          <p:cNvSpPr/>
          <p:nvPr/>
        </p:nvSpPr>
        <p:spPr>
          <a:xfrm>
            <a:off x="9077850" y="2596900"/>
            <a:ext cx="2469512" cy="1797463"/>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dirty="0">
                <a:solidFill>
                  <a:prstClr val="white"/>
                </a:solidFill>
              </a:rPr>
              <a:t>GEZOND IK</a:t>
            </a:r>
          </a:p>
        </p:txBody>
      </p:sp>
      <p:sp>
        <p:nvSpPr>
          <p:cNvPr id="7" name="Tekstvak 6">
            <a:extLst>
              <a:ext uri="{FF2B5EF4-FFF2-40B4-BE49-F238E27FC236}">
                <a16:creationId xmlns:a16="http://schemas.microsoft.com/office/drawing/2014/main" id="{0EA4AFA5-8438-4A81-806B-1582CFE014D1}"/>
              </a:ext>
            </a:extLst>
          </p:cNvPr>
          <p:cNvSpPr txBox="1"/>
          <p:nvPr/>
        </p:nvSpPr>
        <p:spPr>
          <a:xfrm>
            <a:off x="9677400" y="2874722"/>
            <a:ext cx="1600200" cy="369332"/>
          </a:xfrm>
          <a:prstGeom prst="rect">
            <a:avLst/>
          </a:prstGeom>
          <a:noFill/>
        </p:spPr>
        <p:txBody>
          <a:bodyPr wrap="square" rtlCol="0">
            <a:spAutoFit/>
          </a:bodyPr>
          <a:lstStyle/>
          <a:p>
            <a:r>
              <a:rPr lang="nl-NL" dirty="0"/>
              <a:t>Autonomie</a:t>
            </a:r>
          </a:p>
        </p:txBody>
      </p:sp>
      <p:sp>
        <p:nvSpPr>
          <p:cNvPr id="10" name="Tekstvak 9">
            <a:extLst>
              <a:ext uri="{FF2B5EF4-FFF2-40B4-BE49-F238E27FC236}">
                <a16:creationId xmlns:a16="http://schemas.microsoft.com/office/drawing/2014/main" id="{673F248E-8B48-463D-B223-68A69D98FC20}"/>
              </a:ext>
            </a:extLst>
          </p:cNvPr>
          <p:cNvSpPr txBox="1"/>
          <p:nvPr/>
        </p:nvSpPr>
        <p:spPr>
          <a:xfrm>
            <a:off x="9677400" y="3777180"/>
            <a:ext cx="1600200" cy="369332"/>
          </a:xfrm>
          <a:prstGeom prst="rect">
            <a:avLst/>
          </a:prstGeom>
          <a:noFill/>
        </p:spPr>
        <p:txBody>
          <a:bodyPr wrap="square" rtlCol="0">
            <a:spAutoFit/>
          </a:bodyPr>
          <a:lstStyle/>
          <a:p>
            <a:r>
              <a:rPr lang="nl-NL" dirty="0"/>
              <a:t>Verbinding</a:t>
            </a:r>
          </a:p>
        </p:txBody>
      </p:sp>
      <p:pic>
        <p:nvPicPr>
          <p:cNvPr id="11" name="Afbeelding 10" descr="Afbeelding met boom, buiten, plant, bos&#10;&#10;Automatisch gegenereerde beschrijving">
            <a:extLst>
              <a:ext uri="{FF2B5EF4-FFF2-40B4-BE49-F238E27FC236}">
                <a16:creationId xmlns:a16="http://schemas.microsoft.com/office/drawing/2014/main" id="{DDA6CC9D-1D00-4697-B329-E11FE3FAA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368" y="4394363"/>
            <a:ext cx="3313792" cy="1868150"/>
          </a:xfrm>
          <a:prstGeom prst="rect">
            <a:avLst/>
          </a:prstGeom>
        </p:spPr>
      </p:pic>
      <p:sp>
        <p:nvSpPr>
          <p:cNvPr id="12" name="Stroomdiagram: Verbindingslijn 11">
            <a:extLst>
              <a:ext uri="{FF2B5EF4-FFF2-40B4-BE49-F238E27FC236}">
                <a16:creationId xmlns:a16="http://schemas.microsoft.com/office/drawing/2014/main" id="{8FCFD732-244D-4F76-BA05-DC852646B066}"/>
              </a:ext>
            </a:extLst>
          </p:cNvPr>
          <p:cNvSpPr/>
          <p:nvPr/>
        </p:nvSpPr>
        <p:spPr>
          <a:xfrm>
            <a:off x="6952130" y="73623"/>
            <a:ext cx="2935147" cy="2628273"/>
          </a:xfrm>
          <a:prstGeom prst="flowChartConnector">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dirty="0">
                <a:solidFill>
                  <a:prstClr val="white"/>
                </a:solidFill>
              </a:rPr>
              <a:t>GEZOND IK</a:t>
            </a:r>
          </a:p>
        </p:txBody>
      </p:sp>
      <p:sp>
        <p:nvSpPr>
          <p:cNvPr id="13" name="Stroomdiagram: Verbindingslijn 12">
            <a:extLst>
              <a:ext uri="{FF2B5EF4-FFF2-40B4-BE49-F238E27FC236}">
                <a16:creationId xmlns:a16="http://schemas.microsoft.com/office/drawing/2014/main" id="{D03BB457-BB8C-4D46-B87B-02301382B592}"/>
              </a:ext>
            </a:extLst>
          </p:cNvPr>
          <p:cNvSpPr/>
          <p:nvPr/>
        </p:nvSpPr>
        <p:spPr>
          <a:xfrm>
            <a:off x="6853139" y="4156104"/>
            <a:ext cx="3108853" cy="2628273"/>
          </a:xfrm>
          <a:prstGeom prst="flowChartConnector">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dirty="0">
                <a:solidFill>
                  <a:prstClr val="white"/>
                </a:solidFill>
              </a:rPr>
              <a:t>GEZOND IK</a:t>
            </a:r>
          </a:p>
        </p:txBody>
      </p:sp>
      <p:sp>
        <p:nvSpPr>
          <p:cNvPr id="14" name="Stroomdiagram: Verbindingslijn 13">
            <a:extLst>
              <a:ext uri="{FF2B5EF4-FFF2-40B4-BE49-F238E27FC236}">
                <a16:creationId xmlns:a16="http://schemas.microsoft.com/office/drawing/2014/main" id="{E42F7B87-88FD-49A9-A735-82EFC09A7C8D}"/>
              </a:ext>
            </a:extLst>
          </p:cNvPr>
          <p:cNvSpPr/>
          <p:nvPr/>
        </p:nvSpPr>
        <p:spPr>
          <a:xfrm>
            <a:off x="5499206" y="2504985"/>
            <a:ext cx="2469512" cy="1797463"/>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dirty="0">
                <a:solidFill>
                  <a:prstClr val="white"/>
                </a:solidFill>
              </a:rPr>
              <a:t>GEZOND IK</a:t>
            </a:r>
          </a:p>
        </p:txBody>
      </p:sp>
      <p:sp>
        <p:nvSpPr>
          <p:cNvPr id="15" name="Tekstvak 14">
            <a:extLst>
              <a:ext uri="{FF2B5EF4-FFF2-40B4-BE49-F238E27FC236}">
                <a16:creationId xmlns:a16="http://schemas.microsoft.com/office/drawing/2014/main" id="{E8FBAF2A-4B2B-4BC9-BADF-FC2E30EACCB6}"/>
              </a:ext>
            </a:extLst>
          </p:cNvPr>
          <p:cNvSpPr txBox="1"/>
          <p:nvPr/>
        </p:nvSpPr>
        <p:spPr>
          <a:xfrm>
            <a:off x="6053039" y="2783732"/>
            <a:ext cx="1600200" cy="369332"/>
          </a:xfrm>
          <a:prstGeom prst="rect">
            <a:avLst/>
          </a:prstGeom>
          <a:noFill/>
        </p:spPr>
        <p:txBody>
          <a:bodyPr wrap="square" rtlCol="0">
            <a:spAutoFit/>
          </a:bodyPr>
          <a:lstStyle/>
          <a:p>
            <a:r>
              <a:rPr lang="nl-NL" dirty="0"/>
              <a:t>Autonomie</a:t>
            </a:r>
          </a:p>
        </p:txBody>
      </p:sp>
      <p:sp>
        <p:nvSpPr>
          <p:cNvPr id="16" name="Tekstvak 15">
            <a:extLst>
              <a:ext uri="{FF2B5EF4-FFF2-40B4-BE49-F238E27FC236}">
                <a16:creationId xmlns:a16="http://schemas.microsoft.com/office/drawing/2014/main" id="{994EC409-0067-4CC5-ACB7-AE32288861E6}"/>
              </a:ext>
            </a:extLst>
          </p:cNvPr>
          <p:cNvSpPr txBox="1"/>
          <p:nvPr/>
        </p:nvSpPr>
        <p:spPr>
          <a:xfrm>
            <a:off x="7742052" y="5910150"/>
            <a:ext cx="1600200" cy="369332"/>
          </a:xfrm>
          <a:prstGeom prst="rect">
            <a:avLst/>
          </a:prstGeom>
          <a:noFill/>
        </p:spPr>
        <p:txBody>
          <a:bodyPr wrap="square" rtlCol="0">
            <a:spAutoFit/>
          </a:bodyPr>
          <a:lstStyle/>
          <a:p>
            <a:r>
              <a:rPr lang="nl-NL" dirty="0"/>
              <a:t>Autonoom</a:t>
            </a:r>
          </a:p>
        </p:txBody>
      </p:sp>
      <p:sp>
        <p:nvSpPr>
          <p:cNvPr id="17" name="Tekstvak 16">
            <a:extLst>
              <a:ext uri="{FF2B5EF4-FFF2-40B4-BE49-F238E27FC236}">
                <a16:creationId xmlns:a16="http://schemas.microsoft.com/office/drawing/2014/main" id="{09DF80C6-94CB-4E4C-9605-C529C80CA213}"/>
              </a:ext>
            </a:extLst>
          </p:cNvPr>
          <p:cNvSpPr txBox="1"/>
          <p:nvPr/>
        </p:nvSpPr>
        <p:spPr>
          <a:xfrm>
            <a:off x="7717407" y="4613511"/>
            <a:ext cx="1600200" cy="369332"/>
          </a:xfrm>
          <a:prstGeom prst="rect">
            <a:avLst/>
          </a:prstGeom>
          <a:noFill/>
        </p:spPr>
        <p:txBody>
          <a:bodyPr wrap="square" rtlCol="0">
            <a:spAutoFit/>
          </a:bodyPr>
          <a:lstStyle/>
          <a:p>
            <a:r>
              <a:rPr lang="nl-NL" dirty="0"/>
              <a:t>Verbonden</a:t>
            </a:r>
          </a:p>
        </p:txBody>
      </p:sp>
      <p:sp>
        <p:nvSpPr>
          <p:cNvPr id="18" name="Tekstvak 17">
            <a:extLst>
              <a:ext uri="{FF2B5EF4-FFF2-40B4-BE49-F238E27FC236}">
                <a16:creationId xmlns:a16="http://schemas.microsoft.com/office/drawing/2014/main" id="{ECA3F9FF-255D-4C9E-9032-E887B69E2A01}"/>
              </a:ext>
            </a:extLst>
          </p:cNvPr>
          <p:cNvSpPr txBox="1"/>
          <p:nvPr/>
        </p:nvSpPr>
        <p:spPr>
          <a:xfrm>
            <a:off x="7812505" y="546252"/>
            <a:ext cx="1600200" cy="369332"/>
          </a:xfrm>
          <a:prstGeom prst="rect">
            <a:avLst/>
          </a:prstGeom>
          <a:noFill/>
        </p:spPr>
        <p:txBody>
          <a:bodyPr wrap="square" rtlCol="0">
            <a:spAutoFit/>
          </a:bodyPr>
          <a:lstStyle/>
          <a:p>
            <a:r>
              <a:rPr lang="nl-NL" dirty="0"/>
              <a:t>Autonoom</a:t>
            </a:r>
          </a:p>
        </p:txBody>
      </p:sp>
      <p:sp>
        <p:nvSpPr>
          <p:cNvPr id="19" name="Tekstvak 18">
            <a:extLst>
              <a:ext uri="{FF2B5EF4-FFF2-40B4-BE49-F238E27FC236}">
                <a16:creationId xmlns:a16="http://schemas.microsoft.com/office/drawing/2014/main" id="{43BFA85C-BE68-4788-BB5D-38593D2DB709}"/>
              </a:ext>
            </a:extLst>
          </p:cNvPr>
          <p:cNvSpPr txBox="1"/>
          <p:nvPr/>
        </p:nvSpPr>
        <p:spPr>
          <a:xfrm>
            <a:off x="7717407" y="1859278"/>
            <a:ext cx="1600200" cy="369332"/>
          </a:xfrm>
          <a:prstGeom prst="rect">
            <a:avLst/>
          </a:prstGeom>
          <a:noFill/>
        </p:spPr>
        <p:txBody>
          <a:bodyPr wrap="square" rtlCol="0">
            <a:spAutoFit/>
          </a:bodyPr>
          <a:lstStyle/>
          <a:p>
            <a:r>
              <a:rPr lang="nl-NL" dirty="0"/>
              <a:t> Verbonden</a:t>
            </a:r>
          </a:p>
        </p:txBody>
      </p:sp>
      <p:sp>
        <p:nvSpPr>
          <p:cNvPr id="20" name="Tekstvak 19">
            <a:extLst>
              <a:ext uri="{FF2B5EF4-FFF2-40B4-BE49-F238E27FC236}">
                <a16:creationId xmlns:a16="http://schemas.microsoft.com/office/drawing/2014/main" id="{8D5AAE54-BB10-4266-86DB-5E4CF680B2BF}"/>
              </a:ext>
            </a:extLst>
          </p:cNvPr>
          <p:cNvSpPr txBox="1"/>
          <p:nvPr/>
        </p:nvSpPr>
        <p:spPr>
          <a:xfrm>
            <a:off x="5933862" y="3640298"/>
            <a:ext cx="1600200" cy="369332"/>
          </a:xfrm>
          <a:prstGeom prst="rect">
            <a:avLst/>
          </a:prstGeom>
          <a:noFill/>
        </p:spPr>
        <p:txBody>
          <a:bodyPr wrap="square" rtlCol="0">
            <a:spAutoFit/>
          </a:bodyPr>
          <a:lstStyle/>
          <a:p>
            <a:r>
              <a:rPr lang="nl-NL" dirty="0"/>
              <a:t>Verbinding</a:t>
            </a:r>
          </a:p>
        </p:txBody>
      </p:sp>
      <p:sp>
        <p:nvSpPr>
          <p:cNvPr id="28" name="Vrije vorm: vorm 27">
            <a:extLst>
              <a:ext uri="{FF2B5EF4-FFF2-40B4-BE49-F238E27FC236}">
                <a16:creationId xmlns:a16="http://schemas.microsoft.com/office/drawing/2014/main" id="{766F7AC4-E4AD-4592-8263-B1196007F29B}"/>
              </a:ext>
            </a:extLst>
          </p:cNvPr>
          <p:cNvSpPr/>
          <p:nvPr/>
        </p:nvSpPr>
        <p:spPr>
          <a:xfrm>
            <a:off x="9865895" y="1604211"/>
            <a:ext cx="1011831" cy="1074821"/>
          </a:xfrm>
          <a:custGeom>
            <a:avLst/>
            <a:gdLst>
              <a:gd name="connsiteX0" fmla="*/ 0 w 1011831"/>
              <a:gd name="connsiteY0" fmla="*/ 0 h 1074821"/>
              <a:gd name="connsiteX1" fmla="*/ 176463 w 1011831"/>
              <a:gd name="connsiteY1" fmla="*/ 48126 h 1074821"/>
              <a:gd name="connsiteX2" fmla="*/ 240631 w 1011831"/>
              <a:gd name="connsiteY2" fmla="*/ 96252 h 1074821"/>
              <a:gd name="connsiteX3" fmla="*/ 288758 w 1011831"/>
              <a:gd name="connsiteY3" fmla="*/ 112294 h 1074821"/>
              <a:gd name="connsiteX4" fmla="*/ 433137 w 1011831"/>
              <a:gd name="connsiteY4" fmla="*/ 192505 h 1074821"/>
              <a:gd name="connsiteX5" fmla="*/ 529389 w 1011831"/>
              <a:gd name="connsiteY5" fmla="*/ 224589 h 1074821"/>
              <a:gd name="connsiteX6" fmla="*/ 657726 w 1011831"/>
              <a:gd name="connsiteY6" fmla="*/ 352926 h 1074821"/>
              <a:gd name="connsiteX7" fmla="*/ 705852 w 1011831"/>
              <a:gd name="connsiteY7" fmla="*/ 385010 h 1074821"/>
              <a:gd name="connsiteX8" fmla="*/ 753979 w 1011831"/>
              <a:gd name="connsiteY8" fmla="*/ 449178 h 1074821"/>
              <a:gd name="connsiteX9" fmla="*/ 802105 w 1011831"/>
              <a:gd name="connsiteY9" fmla="*/ 497305 h 1074821"/>
              <a:gd name="connsiteX10" fmla="*/ 850231 w 1011831"/>
              <a:gd name="connsiteY10" fmla="*/ 609600 h 1074821"/>
              <a:gd name="connsiteX11" fmla="*/ 978568 w 1011831"/>
              <a:gd name="connsiteY11" fmla="*/ 898357 h 1074821"/>
              <a:gd name="connsiteX12" fmla="*/ 1010652 w 1011831"/>
              <a:gd name="connsiteY12" fmla="*/ 1010652 h 1074821"/>
              <a:gd name="connsiteX13" fmla="*/ 1010652 w 1011831"/>
              <a:gd name="connsiteY13" fmla="*/ 1074821 h 107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1831" h="1074821">
                <a:moveTo>
                  <a:pt x="0" y="0"/>
                </a:moveTo>
                <a:cubicBezTo>
                  <a:pt x="58821" y="16042"/>
                  <a:pt x="119854" y="25483"/>
                  <a:pt x="176463" y="48126"/>
                </a:cubicBezTo>
                <a:cubicBezTo>
                  <a:pt x="201287" y="58056"/>
                  <a:pt x="217417" y="82987"/>
                  <a:pt x="240631" y="96252"/>
                </a:cubicBezTo>
                <a:cubicBezTo>
                  <a:pt x="255313" y="104642"/>
                  <a:pt x="273633" y="104732"/>
                  <a:pt x="288758" y="112294"/>
                </a:cubicBezTo>
                <a:cubicBezTo>
                  <a:pt x="370179" y="153005"/>
                  <a:pt x="355878" y="161602"/>
                  <a:pt x="433137" y="192505"/>
                </a:cubicBezTo>
                <a:cubicBezTo>
                  <a:pt x="464538" y="205065"/>
                  <a:pt x="497305" y="213894"/>
                  <a:pt x="529389" y="224589"/>
                </a:cubicBezTo>
                <a:cubicBezTo>
                  <a:pt x="572168" y="267368"/>
                  <a:pt x="612961" y="312230"/>
                  <a:pt x="657726" y="352926"/>
                </a:cubicBezTo>
                <a:cubicBezTo>
                  <a:pt x="671992" y="365895"/>
                  <a:pt x="692219" y="371377"/>
                  <a:pt x="705852" y="385010"/>
                </a:cubicBezTo>
                <a:cubicBezTo>
                  <a:pt x="724758" y="403916"/>
                  <a:pt x="736579" y="428878"/>
                  <a:pt x="753979" y="449178"/>
                </a:cubicBezTo>
                <a:cubicBezTo>
                  <a:pt x="768744" y="466403"/>
                  <a:pt x="786063" y="481263"/>
                  <a:pt x="802105" y="497305"/>
                </a:cubicBezTo>
                <a:cubicBezTo>
                  <a:pt x="818147" y="534737"/>
                  <a:pt x="833379" y="572526"/>
                  <a:pt x="850231" y="609600"/>
                </a:cubicBezTo>
                <a:cubicBezTo>
                  <a:pt x="910017" y="741128"/>
                  <a:pt x="902611" y="670483"/>
                  <a:pt x="978568" y="898357"/>
                </a:cubicBezTo>
                <a:cubicBezTo>
                  <a:pt x="989222" y="930320"/>
                  <a:pt x="1006624" y="978424"/>
                  <a:pt x="1010652" y="1010652"/>
                </a:cubicBezTo>
                <a:cubicBezTo>
                  <a:pt x="1013305" y="1031876"/>
                  <a:pt x="1010652" y="1053431"/>
                  <a:pt x="1010652" y="10748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Vrije vorm: vorm 28">
            <a:extLst>
              <a:ext uri="{FF2B5EF4-FFF2-40B4-BE49-F238E27FC236}">
                <a16:creationId xmlns:a16="http://schemas.microsoft.com/office/drawing/2014/main" id="{2EC58FA4-DB11-4316-A80B-BA7675ABFEA1}"/>
              </a:ext>
            </a:extLst>
          </p:cNvPr>
          <p:cNvSpPr/>
          <p:nvPr/>
        </p:nvSpPr>
        <p:spPr>
          <a:xfrm>
            <a:off x="9946105" y="4411579"/>
            <a:ext cx="545432" cy="1363579"/>
          </a:xfrm>
          <a:custGeom>
            <a:avLst/>
            <a:gdLst>
              <a:gd name="connsiteX0" fmla="*/ 545432 w 545432"/>
              <a:gd name="connsiteY0" fmla="*/ 0 h 1363579"/>
              <a:gd name="connsiteX1" fmla="*/ 417095 w 545432"/>
              <a:gd name="connsiteY1" fmla="*/ 128337 h 1363579"/>
              <a:gd name="connsiteX2" fmla="*/ 401053 w 545432"/>
              <a:gd name="connsiteY2" fmla="*/ 288758 h 1363579"/>
              <a:gd name="connsiteX3" fmla="*/ 385011 w 545432"/>
              <a:gd name="connsiteY3" fmla="*/ 689810 h 1363579"/>
              <a:gd name="connsiteX4" fmla="*/ 352927 w 545432"/>
              <a:gd name="connsiteY4" fmla="*/ 898358 h 1363579"/>
              <a:gd name="connsiteX5" fmla="*/ 320842 w 545432"/>
              <a:gd name="connsiteY5" fmla="*/ 1010653 h 1363579"/>
              <a:gd name="connsiteX6" fmla="*/ 272716 w 545432"/>
              <a:gd name="connsiteY6" fmla="*/ 1074821 h 1363579"/>
              <a:gd name="connsiteX7" fmla="*/ 240632 w 545432"/>
              <a:gd name="connsiteY7" fmla="*/ 1138989 h 1363579"/>
              <a:gd name="connsiteX8" fmla="*/ 208548 w 545432"/>
              <a:gd name="connsiteY8" fmla="*/ 1171074 h 1363579"/>
              <a:gd name="connsiteX9" fmla="*/ 176463 w 545432"/>
              <a:gd name="connsiteY9" fmla="*/ 1235242 h 1363579"/>
              <a:gd name="connsiteX10" fmla="*/ 80211 w 545432"/>
              <a:gd name="connsiteY10" fmla="*/ 1331495 h 1363579"/>
              <a:gd name="connsiteX11" fmla="*/ 0 w 545432"/>
              <a:gd name="connsiteY11" fmla="*/ 1363579 h 136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5432" h="1363579">
                <a:moveTo>
                  <a:pt x="545432" y="0"/>
                </a:moveTo>
                <a:cubicBezTo>
                  <a:pt x="514911" y="24416"/>
                  <a:pt x="430660" y="80859"/>
                  <a:pt x="417095" y="128337"/>
                </a:cubicBezTo>
                <a:cubicBezTo>
                  <a:pt x="402332" y="180010"/>
                  <a:pt x="406400" y="235284"/>
                  <a:pt x="401053" y="288758"/>
                </a:cubicBezTo>
                <a:cubicBezTo>
                  <a:pt x="395706" y="422442"/>
                  <a:pt x="393357" y="556280"/>
                  <a:pt x="385011" y="689810"/>
                </a:cubicBezTo>
                <a:cubicBezTo>
                  <a:pt x="383610" y="712222"/>
                  <a:pt x="358633" y="869828"/>
                  <a:pt x="352927" y="898358"/>
                </a:cubicBezTo>
                <a:cubicBezTo>
                  <a:pt x="350524" y="910375"/>
                  <a:pt x="330249" y="994191"/>
                  <a:pt x="320842" y="1010653"/>
                </a:cubicBezTo>
                <a:cubicBezTo>
                  <a:pt x="307577" y="1033867"/>
                  <a:pt x="286886" y="1052148"/>
                  <a:pt x="272716" y="1074821"/>
                </a:cubicBezTo>
                <a:cubicBezTo>
                  <a:pt x="260042" y="1095100"/>
                  <a:pt x="253897" y="1119091"/>
                  <a:pt x="240632" y="1138989"/>
                </a:cubicBezTo>
                <a:cubicBezTo>
                  <a:pt x="232242" y="1151574"/>
                  <a:pt x="216938" y="1158489"/>
                  <a:pt x="208548" y="1171074"/>
                </a:cubicBezTo>
                <a:cubicBezTo>
                  <a:pt x="195283" y="1190972"/>
                  <a:pt x="191402" y="1216568"/>
                  <a:pt x="176463" y="1235242"/>
                </a:cubicBezTo>
                <a:cubicBezTo>
                  <a:pt x="148118" y="1270673"/>
                  <a:pt x="124230" y="1320490"/>
                  <a:pt x="80211" y="1331495"/>
                </a:cubicBezTo>
                <a:cubicBezTo>
                  <a:pt x="8706" y="1349371"/>
                  <a:pt x="31632" y="1331947"/>
                  <a:pt x="0" y="13635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Vrije vorm: vorm 29">
            <a:extLst>
              <a:ext uri="{FF2B5EF4-FFF2-40B4-BE49-F238E27FC236}">
                <a16:creationId xmlns:a16="http://schemas.microsoft.com/office/drawing/2014/main" id="{3A6D8028-94EB-4407-AE05-887C9BE322E5}"/>
              </a:ext>
            </a:extLst>
          </p:cNvPr>
          <p:cNvSpPr/>
          <p:nvPr/>
        </p:nvSpPr>
        <p:spPr>
          <a:xfrm>
            <a:off x="6079958" y="1331495"/>
            <a:ext cx="866274" cy="1283368"/>
          </a:xfrm>
          <a:custGeom>
            <a:avLst/>
            <a:gdLst>
              <a:gd name="connsiteX0" fmla="*/ 866274 w 866274"/>
              <a:gd name="connsiteY0" fmla="*/ 0 h 1283368"/>
              <a:gd name="connsiteX1" fmla="*/ 866274 w 866274"/>
              <a:gd name="connsiteY1" fmla="*/ 0 h 1283368"/>
              <a:gd name="connsiteX2" fmla="*/ 609600 w 866274"/>
              <a:gd name="connsiteY2" fmla="*/ 144379 h 1283368"/>
              <a:gd name="connsiteX3" fmla="*/ 481263 w 866274"/>
              <a:gd name="connsiteY3" fmla="*/ 240631 h 1283368"/>
              <a:gd name="connsiteX4" fmla="*/ 352926 w 866274"/>
              <a:gd name="connsiteY4" fmla="*/ 336884 h 1283368"/>
              <a:gd name="connsiteX5" fmla="*/ 304800 w 866274"/>
              <a:gd name="connsiteY5" fmla="*/ 385010 h 1283368"/>
              <a:gd name="connsiteX6" fmla="*/ 272716 w 866274"/>
              <a:gd name="connsiteY6" fmla="*/ 433137 h 1283368"/>
              <a:gd name="connsiteX7" fmla="*/ 224589 w 866274"/>
              <a:gd name="connsiteY7" fmla="*/ 449179 h 1283368"/>
              <a:gd name="connsiteX8" fmla="*/ 160421 w 866274"/>
              <a:gd name="connsiteY8" fmla="*/ 529389 h 1283368"/>
              <a:gd name="connsiteX9" fmla="*/ 96253 w 866274"/>
              <a:gd name="connsiteY9" fmla="*/ 593558 h 1283368"/>
              <a:gd name="connsiteX10" fmla="*/ 0 w 866274"/>
              <a:gd name="connsiteY10" fmla="*/ 673768 h 1283368"/>
              <a:gd name="connsiteX11" fmla="*/ 16042 w 866274"/>
              <a:gd name="connsiteY11" fmla="*/ 1106905 h 1283368"/>
              <a:gd name="connsiteX12" fmla="*/ 64168 w 866274"/>
              <a:gd name="connsiteY12" fmla="*/ 1203158 h 1283368"/>
              <a:gd name="connsiteX13" fmla="*/ 112295 w 866274"/>
              <a:gd name="connsiteY13" fmla="*/ 1267326 h 1283368"/>
              <a:gd name="connsiteX14" fmla="*/ 32084 w 866274"/>
              <a:gd name="connsiteY14" fmla="*/ 1283368 h 12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6274" h="1283368">
                <a:moveTo>
                  <a:pt x="866274" y="0"/>
                </a:moveTo>
                <a:lnTo>
                  <a:pt x="866274" y="0"/>
                </a:lnTo>
                <a:cubicBezTo>
                  <a:pt x="822266" y="22004"/>
                  <a:pt x="658267" y="95712"/>
                  <a:pt x="609600" y="144379"/>
                </a:cubicBezTo>
                <a:cubicBezTo>
                  <a:pt x="466906" y="287073"/>
                  <a:pt x="680598" y="81163"/>
                  <a:pt x="481263" y="240631"/>
                </a:cubicBezTo>
                <a:cubicBezTo>
                  <a:pt x="349594" y="345966"/>
                  <a:pt x="454590" y="302997"/>
                  <a:pt x="352926" y="336884"/>
                </a:cubicBezTo>
                <a:cubicBezTo>
                  <a:pt x="336884" y="352926"/>
                  <a:pt x="319324" y="367581"/>
                  <a:pt x="304800" y="385010"/>
                </a:cubicBezTo>
                <a:cubicBezTo>
                  <a:pt x="292457" y="399822"/>
                  <a:pt x="287771" y="421093"/>
                  <a:pt x="272716" y="433137"/>
                </a:cubicBezTo>
                <a:cubicBezTo>
                  <a:pt x="259511" y="443701"/>
                  <a:pt x="240631" y="443832"/>
                  <a:pt x="224589" y="449179"/>
                </a:cubicBezTo>
                <a:cubicBezTo>
                  <a:pt x="197601" y="530143"/>
                  <a:pt x="228146" y="471339"/>
                  <a:pt x="160421" y="529389"/>
                </a:cubicBezTo>
                <a:cubicBezTo>
                  <a:pt x="137454" y="549075"/>
                  <a:pt x="119220" y="573872"/>
                  <a:pt x="96253" y="593558"/>
                </a:cubicBezTo>
                <a:cubicBezTo>
                  <a:pt x="-60097" y="727572"/>
                  <a:pt x="166891" y="506877"/>
                  <a:pt x="0" y="673768"/>
                </a:cubicBezTo>
                <a:cubicBezTo>
                  <a:pt x="5347" y="818147"/>
                  <a:pt x="6432" y="962747"/>
                  <a:pt x="16042" y="1106905"/>
                </a:cubicBezTo>
                <a:cubicBezTo>
                  <a:pt x="18379" y="1141962"/>
                  <a:pt x="45282" y="1176718"/>
                  <a:pt x="64168" y="1203158"/>
                </a:cubicBezTo>
                <a:cubicBezTo>
                  <a:pt x="79709" y="1224915"/>
                  <a:pt x="112295" y="1267326"/>
                  <a:pt x="112295" y="1267326"/>
                </a:cubicBezTo>
                <a:lnTo>
                  <a:pt x="32084" y="128336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Vrije vorm: vorm 30">
            <a:extLst>
              <a:ext uri="{FF2B5EF4-FFF2-40B4-BE49-F238E27FC236}">
                <a16:creationId xmlns:a16="http://schemas.microsoft.com/office/drawing/2014/main" id="{103DED72-FA7F-40C5-B013-CBF3A603FE38}"/>
              </a:ext>
            </a:extLst>
          </p:cNvPr>
          <p:cNvSpPr/>
          <p:nvPr/>
        </p:nvSpPr>
        <p:spPr>
          <a:xfrm>
            <a:off x="6962274" y="4267200"/>
            <a:ext cx="240631" cy="358240"/>
          </a:xfrm>
          <a:custGeom>
            <a:avLst/>
            <a:gdLst>
              <a:gd name="connsiteX0" fmla="*/ 0 w 240631"/>
              <a:gd name="connsiteY0" fmla="*/ 0 h 358240"/>
              <a:gd name="connsiteX1" fmla="*/ 144379 w 240631"/>
              <a:gd name="connsiteY1" fmla="*/ 304800 h 358240"/>
              <a:gd name="connsiteX2" fmla="*/ 160421 w 240631"/>
              <a:gd name="connsiteY2" fmla="*/ 352926 h 358240"/>
              <a:gd name="connsiteX3" fmla="*/ 240631 w 240631"/>
              <a:gd name="connsiteY3" fmla="*/ 352926 h 358240"/>
            </a:gdLst>
            <a:ahLst/>
            <a:cxnLst>
              <a:cxn ang="0">
                <a:pos x="connsiteX0" y="connsiteY0"/>
              </a:cxn>
              <a:cxn ang="0">
                <a:pos x="connsiteX1" y="connsiteY1"/>
              </a:cxn>
              <a:cxn ang="0">
                <a:pos x="connsiteX2" y="connsiteY2"/>
              </a:cxn>
              <a:cxn ang="0">
                <a:pos x="connsiteX3" y="connsiteY3"/>
              </a:cxn>
            </a:cxnLst>
            <a:rect l="l" t="t" r="r" b="b"/>
            <a:pathLst>
              <a:path w="240631" h="358240">
                <a:moveTo>
                  <a:pt x="0" y="0"/>
                </a:moveTo>
                <a:cubicBezTo>
                  <a:pt x="48126" y="101600"/>
                  <a:pt x="97858" y="202455"/>
                  <a:pt x="144379" y="304800"/>
                </a:cubicBezTo>
                <a:cubicBezTo>
                  <a:pt x="151376" y="320194"/>
                  <a:pt x="145296" y="345364"/>
                  <a:pt x="160421" y="352926"/>
                </a:cubicBezTo>
                <a:cubicBezTo>
                  <a:pt x="184335" y="364883"/>
                  <a:pt x="213894" y="352926"/>
                  <a:pt x="240631" y="3529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Vrije vorm: vorm 31">
            <a:extLst>
              <a:ext uri="{FF2B5EF4-FFF2-40B4-BE49-F238E27FC236}">
                <a16:creationId xmlns:a16="http://schemas.microsoft.com/office/drawing/2014/main" id="{89D28D0D-6109-4FB1-9799-10D4912D7280}"/>
              </a:ext>
            </a:extLst>
          </p:cNvPr>
          <p:cNvSpPr/>
          <p:nvPr/>
        </p:nvSpPr>
        <p:spPr>
          <a:xfrm>
            <a:off x="8260053" y="2727158"/>
            <a:ext cx="657815" cy="1443789"/>
          </a:xfrm>
          <a:custGeom>
            <a:avLst/>
            <a:gdLst>
              <a:gd name="connsiteX0" fmla="*/ 49758 w 657815"/>
              <a:gd name="connsiteY0" fmla="*/ 0 h 1443789"/>
              <a:gd name="connsiteX1" fmla="*/ 1631 w 657815"/>
              <a:gd name="connsiteY1" fmla="*/ 128337 h 1443789"/>
              <a:gd name="connsiteX2" fmla="*/ 17673 w 657815"/>
              <a:gd name="connsiteY2" fmla="*/ 272716 h 1443789"/>
              <a:gd name="connsiteX3" fmla="*/ 49758 w 657815"/>
              <a:gd name="connsiteY3" fmla="*/ 320842 h 1443789"/>
              <a:gd name="connsiteX4" fmla="*/ 129968 w 657815"/>
              <a:gd name="connsiteY4" fmla="*/ 417095 h 1443789"/>
              <a:gd name="connsiteX5" fmla="*/ 210179 w 657815"/>
              <a:gd name="connsiteY5" fmla="*/ 545431 h 1443789"/>
              <a:gd name="connsiteX6" fmla="*/ 258305 w 657815"/>
              <a:gd name="connsiteY6" fmla="*/ 561474 h 1443789"/>
              <a:gd name="connsiteX7" fmla="*/ 290389 w 657815"/>
              <a:gd name="connsiteY7" fmla="*/ 625642 h 1443789"/>
              <a:gd name="connsiteX8" fmla="*/ 354558 w 657815"/>
              <a:gd name="connsiteY8" fmla="*/ 641684 h 1443789"/>
              <a:gd name="connsiteX9" fmla="*/ 418726 w 657815"/>
              <a:gd name="connsiteY9" fmla="*/ 673768 h 1443789"/>
              <a:gd name="connsiteX10" fmla="*/ 466852 w 657815"/>
              <a:gd name="connsiteY10" fmla="*/ 721895 h 1443789"/>
              <a:gd name="connsiteX11" fmla="*/ 514979 w 657815"/>
              <a:gd name="connsiteY11" fmla="*/ 737937 h 1443789"/>
              <a:gd name="connsiteX12" fmla="*/ 611231 w 657815"/>
              <a:gd name="connsiteY12" fmla="*/ 834189 h 1443789"/>
              <a:gd name="connsiteX13" fmla="*/ 643315 w 657815"/>
              <a:gd name="connsiteY13" fmla="*/ 898358 h 1443789"/>
              <a:gd name="connsiteX14" fmla="*/ 595189 w 657815"/>
              <a:gd name="connsiteY14" fmla="*/ 1283368 h 1443789"/>
              <a:gd name="connsiteX15" fmla="*/ 531021 w 657815"/>
              <a:gd name="connsiteY15" fmla="*/ 1379621 h 1443789"/>
              <a:gd name="connsiteX16" fmla="*/ 482894 w 657815"/>
              <a:gd name="connsiteY16" fmla="*/ 1395663 h 1443789"/>
              <a:gd name="connsiteX17" fmla="*/ 434768 w 657815"/>
              <a:gd name="connsiteY17"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7815" h="1443789">
                <a:moveTo>
                  <a:pt x="49758" y="0"/>
                </a:moveTo>
                <a:cubicBezTo>
                  <a:pt x="33716" y="42779"/>
                  <a:pt x="6969" y="82962"/>
                  <a:pt x="1631" y="128337"/>
                </a:cubicBezTo>
                <a:cubicBezTo>
                  <a:pt x="-4027" y="176428"/>
                  <a:pt x="5929" y="225739"/>
                  <a:pt x="17673" y="272716"/>
                </a:cubicBezTo>
                <a:cubicBezTo>
                  <a:pt x="22349" y="291421"/>
                  <a:pt x="37415" y="306031"/>
                  <a:pt x="49758" y="320842"/>
                </a:cubicBezTo>
                <a:cubicBezTo>
                  <a:pt x="105824" y="388120"/>
                  <a:pt x="90138" y="345401"/>
                  <a:pt x="129968" y="417095"/>
                </a:cubicBezTo>
                <a:cubicBezTo>
                  <a:pt x="148593" y="450619"/>
                  <a:pt x="168020" y="520135"/>
                  <a:pt x="210179" y="545431"/>
                </a:cubicBezTo>
                <a:cubicBezTo>
                  <a:pt x="224679" y="554131"/>
                  <a:pt x="242263" y="556126"/>
                  <a:pt x="258305" y="561474"/>
                </a:cubicBezTo>
                <a:cubicBezTo>
                  <a:pt x="269000" y="582863"/>
                  <a:pt x="272018" y="610333"/>
                  <a:pt x="290389" y="625642"/>
                </a:cubicBezTo>
                <a:cubicBezTo>
                  <a:pt x="307327" y="639757"/>
                  <a:pt x="333914" y="633943"/>
                  <a:pt x="354558" y="641684"/>
                </a:cubicBezTo>
                <a:cubicBezTo>
                  <a:pt x="376949" y="650081"/>
                  <a:pt x="397337" y="663073"/>
                  <a:pt x="418726" y="673768"/>
                </a:cubicBezTo>
                <a:cubicBezTo>
                  <a:pt x="434768" y="689810"/>
                  <a:pt x="447975" y="709310"/>
                  <a:pt x="466852" y="721895"/>
                </a:cubicBezTo>
                <a:cubicBezTo>
                  <a:pt x="480922" y="731275"/>
                  <a:pt x="501631" y="727555"/>
                  <a:pt x="514979" y="737937"/>
                </a:cubicBezTo>
                <a:cubicBezTo>
                  <a:pt x="550795" y="765794"/>
                  <a:pt x="611231" y="834189"/>
                  <a:pt x="611231" y="834189"/>
                </a:cubicBezTo>
                <a:cubicBezTo>
                  <a:pt x="621926" y="855579"/>
                  <a:pt x="642359" y="874463"/>
                  <a:pt x="643315" y="898358"/>
                </a:cubicBezTo>
                <a:cubicBezTo>
                  <a:pt x="655794" y="1210343"/>
                  <a:pt x="684585" y="1149274"/>
                  <a:pt x="595189" y="1283368"/>
                </a:cubicBezTo>
                <a:cubicBezTo>
                  <a:pt x="578371" y="1333824"/>
                  <a:pt x="582521" y="1345288"/>
                  <a:pt x="531021" y="1379621"/>
                </a:cubicBezTo>
                <a:cubicBezTo>
                  <a:pt x="516951" y="1389001"/>
                  <a:pt x="498936" y="1390316"/>
                  <a:pt x="482894" y="1395663"/>
                </a:cubicBezTo>
                <a:cubicBezTo>
                  <a:pt x="430319" y="1430713"/>
                  <a:pt x="434768" y="1408467"/>
                  <a:pt x="434768" y="144378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Vrije vorm: vorm 32">
            <a:extLst>
              <a:ext uri="{FF2B5EF4-FFF2-40B4-BE49-F238E27FC236}">
                <a16:creationId xmlns:a16="http://schemas.microsoft.com/office/drawing/2014/main" id="{D24E3F86-94A7-4FD7-A823-640E0AE6FDC3}"/>
              </a:ext>
            </a:extLst>
          </p:cNvPr>
          <p:cNvSpPr/>
          <p:nvPr/>
        </p:nvSpPr>
        <p:spPr>
          <a:xfrm>
            <a:off x="7265487" y="2310063"/>
            <a:ext cx="1930113" cy="1090863"/>
          </a:xfrm>
          <a:custGeom>
            <a:avLst/>
            <a:gdLst>
              <a:gd name="connsiteX0" fmla="*/ 97839 w 1930113"/>
              <a:gd name="connsiteY0" fmla="*/ 0 h 1090863"/>
              <a:gd name="connsiteX1" fmla="*/ 33671 w 1930113"/>
              <a:gd name="connsiteY1" fmla="*/ 128337 h 1090863"/>
              <a:gd name="connsiteX2" fmla="*/ 1587 w 1930113"/>
              <a:gd name="connsiteY2" fmla="*/ 208548 h 1090863"/>
              <a:gd name="connsiteX3" fmla="*/ 17629 w 1930113"/>
              <a:gd name="connsiteY3" fmla="*/ 352926 h 1090863"/>
              <a:gd name="connsiteX4" fmla="*/ 129924 w 1930113"/>
              <a:gd name="connsiteY4" fmla="*/ 417095 h 1090863"/>
              <a:gd name="connsiteX5" fmla="*/ 771608 w 1930113"/>
              <a:gd name="connsiteY5" fmla="*/ 433137 h 1090863"/>
              <a:gd name="connsiteX6" fmla="*/ 915987 w 1930113"/>
              <a:gd name="connsiteY6" fmla="*/ 513348 h 1090863"/>
              <a:gd name="connsiteX7" fmla="*/ 948071 w 1930113"/>
              <a:gd name="connsiteY7" fmla="*/ 561474 h 1090863"/>
              <a:gd name="connsiteX8" fmla="*/ 1012239 w 1930113"/>
              <a:gd name="connsiteY8" fmla="*/ 593558 h 1090863"/>
              <a:gd name="connsiteX9" fmla="*/ 1060366 w 1930113"/>
              <a:gd name="connsiteY9" fmla="*/ 673769 h 1090863"/>
              <a:gd name="connsiteX10" fmla="*/ 1140576 w 1930113"/>
              <a:gd name="connsiteY10" fmla="*/ 770021 h 1090863"/>
              <a:gd name="connsiteX11" fmla="*/ 1204745 w 1930113"/>
              <a:gd name="connsiteY11" fmla="*/ 802105 h 1090863"/>
              <a:gd name="connsiteX12" fmla="*/ 1252871 w 1930113"/>
              <a:gd name="connsiteY12" fmla="*/ 834190 h 1090863"/>
              <a:gd name="connsiteX13" fmla="*/ 1381208 w 1930113"/>
              <a:gd name="connsiteY13" fmla="*/ 866274 h 1090863"/>
              <a:gd name="connsiteX14" fmla="*/ 1461418 w 1930113"/>
              <a:gd name="connsiteY14" fmla="*/ 898358 h 1090863"/>
              <a:gd name="connsiteX15" fmla="*/ 1589755 w 1930113"/>
              <a:gd name="connsiteY15" fmla="*/ 914400 h 1090863"/>
              <a:gd name="connsiteX16" fmla="*/ 1669966 w 1930113"/>
              <a:gd name="connsiteY16" fmla="*/ 930442 h 1090863"/>
              <a:gd name="connsiteX17" fmla="*/ 1750176 w 1930113"/>
              <a:gd name="connsiteY17" fmla="*/ 1026695 h 1090863"/>
              <a:gd name="connsiteX18" fmla="*/ 1814345 w 1930113"/>
              <a:gd name="connsiteY18" fmla="*/ 1042737 h 1090863"/>
              <a:gd name="connsiteX19" fmla="*/ 1878513 w 1930113"/>
              <a:gd name="connsiteY19" fmla="*/ 1074821 h 1090863"/>
              <a:gd name="connsiteX20" fmla="*/ 1926639 w 1930113"/>
              <a:gd name="connsiteY20" fmla="*/ 1090863 h 1090863"/>
              <a:gd name="connsiteX21" fmla="*/ 1830387 w 1930113"/>
              <a:gd name="connsiteY21" fmla="*/ 1042737 h 109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0113" h="1090863">
                <a:moveTo>
                  <a:pt x="97839" y="0"/>
                </a:moveTo>
                <a:cubicBezTo>
                  <a:pt x="76450" y="42779"/>
                  <a:pt x="53714" y="84911"/>
                  <a:pt x="33671" y="128337"/>
                </a:cubicBezTo>
                <a:cubicBezTo>
                  <a:pt x="21604" y="154483"/>
                  <a:pt x="3639" y="179825"/>
                  <a:pt x="1587" y="208548"/>
                </a:cubicBezTo>
                <a:cubicBezTo>
                  <a:pt x="-1863" y="256847"/>
                  <a:pt x="-995" y="308229"/>
                  <a:pt x="17629" y="352926"/>
                </a:cubicBezTo>
                <a:cubicBezTo>
                  <a:pt x="26693" y="374679"/>
                  <a:pt x="99839" y="415696"/>
                  <a:pt x="129924" y="417095"/>
                </a:cubicBezTo>
                <a:cubicBezTo>
                  <a:pt x="343654" y="427036"/>
                  <a:pt x="557713" y="427790"/>
                  <a:pt x="771608" y="433137"/>
                </a:cubicBezTo>
                <a:cubicBezTo>
                  <a:pt x="879568" y="577084"/>
                  <a:pt x="744311" y="427509"/>
                  <a:pt x="915987" y="513348"/>
                </a:cubicBezTo>
                <a:cubicBezTo>
                  <a:pt x="933232" y="521970"/>
                  <a:pt x="933260" y="549131"/>
                  <a:pt x="948071" y="561474"/>
                </a:cubicBezTo>
                <a:cubicBezTo>
                  <a:pt x="966442" y="576783"/>
                  <a:pt x="990850" y="582863"/>
                  <a:pt x="1012239" y="593558"/>
                </a:cubicBezTo>
                <a:cubicBezTo>
                  <a:pt x="1040098" y="677135"/>
                  <a:pt x="1010032" y="610852"/>
                  <a:pt x="1060366" y="673769"/>
                </a:cubicBezTo>
                <a:cubicBezTo>
                  <a:pt x="1097887" y="720670"/>
                  <a:pt x="1087227" y="731915"/>
                  <a:pt x="1140576" y="770021"/>
                </a:cubicBezTo>
                <a:cubicBezTo>
                  <a:pt x="1160036" y="783921"/>
                  <a:pt x="1183982" y="790240"/>
                  <a:pt x="1204745" y="802105"/>
                </a:cubicBezTo>
                <a:cubicBezTo>
                  <a:pt x="1221485" y="811671"/>
                  <a:pt x="1235626" y="825567"/>
                  <a:pt x="1252871" y="834190"/>
                </a:cubicBezTo>
                <a:cubicBezTo>
                  <a:pt x="1285756" y="850633"/>
                  <a:pt x="1350701" y="860173"/>
                  <a:pt x="1381208" y="866274"/>
                </a:cubicBezTo>
                <a:cubicBezTo>
                  <a:pt x="1407945" y="876969"/>
                  <a:pt x="1433359" y="891883"/>
                  <a:pt x="1461418" y="898358"/>
                </a:cubicBezTo>
                <a:cubicBezTo>
                  <a:pt x="1503426" y="908052"/>
                  <a:pt x="1547144" y="907845"/>
                  <a:pt x="1589755" y="914400"/>
                </a:cubicBezTo>
                <a:cubicBezTo>
                  <a:pt x="1616704" y="918546"/>
                  <a:pt x="1643229" y="925095"/>
                  <a:pt x="1669966" y="930442"/>
                </a:cubicBezTo>
                <a:cubicBezTo>
                  <a:pt x="1690411" y="961109"/>
                  <a:pt x="1716920" y="1007692"/>
                  <a:pt x="1750176" y="1026695"/>
                </a:cubicBezTo>
                <a:cubicBezTo>
                  <a:pt x="1769319" y="1037634"/>
                  <a:pt x="1792955" y="1037390"/>
                  <a:pt x="1814345" y="1042737"/>
                </a:cubicBezTo>
                <a:cubicBezTo>
                  <a:pt x="1835734" y="1053432"/>
                  <a:pt x="1856533" y="1065401"/>
                  <a:pt x="1878513" y="1074821"/>
                </a:cubicBezTo>
                <a:cubicBezTo>
                  <a:pt x="1894056" y="1081482"/>
                  <a:pt x="1943549" y="1090863"/>
                  <a:pt x="1926639" y="1090863"/>
                </a:cubicBezTo>
                <a:cubicBezTo>
                  <a:pt x="1867508" y="1090863"/>
                  <a:pt x="1864540" y="1076890"/>
                  <a:pt x="1830387" y="10427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Vrije vorm: vorm 33">
            <a:extLst>
              <a:ext uri="{FF2B5EF4-FFF2-40B4-BE49-F238E27FC236}">
                <a16:creationId xmlns:a16="http://schemas.microsoft.com/office/drawing/2014/main" id="{7909DF71-3408-4EA2-95CA-0855D0961223}"/>
              </a:ext>
            </a:extLst>
          </p:cNvPr>
          <p:cNvSpPr/>
          <p:nvPr/>
        </p:nvSpPr>
        <p:spPr>
          <a:xfrm>
            <a:off x="7924800" y="2149642"/>
            <a:ext cx="1926360" cy="1524019"/>
          </a:xfrm>
          <a:custGeom>
            <a:avLst/>
            <a:gdLst>
              <a:gd name="connsiteX0" fmla="*/ 1684421 w 1926360"/>
              <a:gd name="connsiteY0" fmla="*/ 0 h 1524019"/>
              <a:gd name="connsiteX1" fmla="*/ 1909011 w 1926360"/>
              <a:gd name="connsiteY1" fmla="*/ 176463 h 1524019"/>
              <a:gd name="connsiteX2" fmla="*/ 1892968 w 1926360"/>
              <a:gd name="connsiteY2" fmla="*/ 529390 h 1524019"/>
              <a:gd name="connsiteX3" fmla="*/ 1876926 w 1926360"/>
              <a:gd name="connsiteY3" fmla="*/ 577516 h 1524019"/>
              <a:gd name="connsiteX4" fmla="*/ 1828800 w 1926360"/>
              <a:gd name="connsiteY4" fmla="*/ 609600 h 1524019"/>
              <a:gd name="connsiteX5" fmla="*/ 1764632 w 1926360"/>
              <a:gd name="connsiteY5" fmla="*/ 673769 h 1524019"/>
              <a:gd name="connsiteX6" fmla="*/ 1716505 w 1926360"/>
              <a:gd name="connsiteY6" fmla="*/ 689811 h 1524019"/>
              <a:gd name="connsiteX7" fmla="*/ 1475874 w 1926360"/>
              <a:gd name="connsiteY7" fmla="*/ 721895 h 1524019"/>
              <a:gd name="connsiteX8" fmla="*/ 1379621 w 1926360"/>
              <a:gd name="connsiteY8" fmla="*/ 802105 h 1524019"/>
              <a:gd name="connsiteX9" fmla="*/ 1171074 w 1926360"/>
              <a:gd name="connsiteY9" fmla="*/ 866274 h 1524019"/>
              <a:gd name="connsiteX10" fmla="*/ 914400 w 1926360"/>
              <a:gd name="connsiteY10" fmla="*/ 898358 h 1524019"/>
              <a:gd name="connsiteX11" fmla="*/ 753979 w 1926360"/>
              <a:gd name="connsiteY11" fmla="*/ 946484 h 1524019"/>
              <a:gd name="connsiteX12" fmla="*/ 673768 w 1926360"/>
              <a:gd name="connsiteY12" fmla="*/ 962526 h 1524019"/>
              <a:gd name="connsiteX13" fmla="*/ 513347 w 1926360"/>
              <a:gd name="connsiteY13" fmla="*/ 1010653 h 1524019"/>
              <a:gd name="connsiteX14" fmla="*/ 449179 w 1926360"/>
              <a:gd name="connsiteY14" fmla="*/ 1106905 h 1524019"/>
              <a:gd name="connsiteX15" fmla="*/ 385011 w 1926360"/>
              <a:gd name="connsiteY15" fmla="*/ 1203158 h 1524019"/>
              <a:gd name="connsiteX16" fmla="*/ 368968 w 1926360"/>
              <a:gd name="connsiteY16" fmla="*/ 1251284 h 1524019"/>
              <a:gd name="connsiteX17" fmla="*/ 256674 w 1926360"/>
              <a:gd name="connsiteY17" fmla="*/ 1331495 h 1524019"/>
              <a:gd name="connsiteX18" fmla="*/ 192505 w 1926360"/>
              <a:gd name="connsiteY18" fmla="*/ 1395663 h 1524019"/>
              <a:gd name="connsiteX19" fmla="*/ 144379 w 1926360"/>
              <a:gd name="connsiteY19" fmla="*/ 1427747 h 1524019"/>
              <a:gd name="connsiteX20" fmla="*/ 112295 w 1926360"/>
              <a:gd name="connsiteY20" fmla="*/ 1459832 h 1524019"/>
              <a:gd name="connsiteX21" fmla="*/ 0 w 1926360"/>
              <a:gd name="connsiteY21" fmla="*/ 1524000 h 152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6360" h="1524019">
                <a:moveTo>
                  <a:pt x="1684421" y="0"/>
                </a:moveTo>
                <a:cubicBezTo>
                  <a:pt x="1759284" y="58821"/>
                  <a:pt x="1874115" y="87881"/>
                  <a:pt x="1909011" y="176463"/>
                </a:cubicBezTo>
                <a:cubicBezTo>
                  <a:pt x="1952174" y="286031"/>
                  <a:pt x="1902359" y="412001"/>
                  <a:pt x="1892968" y="529390"/>
                </a:cubicBezTo>
                <a:cubicBezTo>
                  <a:pt x="1891619" y="546246"/>
                  <a:pt x="1887489" y="564312"/>
                  <a:pt x="1876926" y="577516"/>
                </a:cubicBezTo>
                <a:cubicBezTo>
                  <a:pt x="1864882" y="592571"/>
                  <a:pt x="1843438" y="597053"/>
                  <a:pt x="1828800" y="609600"/>
                </a:cubicBezTo>
                <a:cubicBezTo>
                  <a:pt x="1805833" y="629286"/>
                  <a:pt x="1789247" y="656187"/>
                  <a:pt x="1764632" y="673769"/>
                </a:cubicBezTo>
                <a:cubicBezTo>
                  <a:pt x="1750872" y="683598"/>
                  <a:pt x="1732910" y="685710"/>
                  <a:pt x="1716505" y="689811"/>
                </a:cubicBezTo>
                <a:cubicBezTo>
                  <a:pt x="1627899" y="711962"/>
                  <a:pt x="1576111" y="711871"/>
                  <a:pt x="1475874" y="721895"/>
                </a:cubicBezTo>
                <a:cubicBezTo>
                  <a:pt x="1447997" y="749771"/>
                  <a:pt x="1415029" y="785763"/>
                  <a:pt x="1379621" y="802105"/>
                </a:cubicBezTo>
                <a:cubicBezTo>
                  <a:pt x="1366087" y="808351"/>
                  <a:pt x="1218500" y="859160"/>
                  <a:pt x="1171074" y="866274"/>
                </a:cubicBezTo>
                <a:cubicBezTo>
                  <a:pt x="1085804" y="879064"/>
                  <a:pt x="999958" y="887663"/>
                  <a:pt x="914400" y="898358"/>
                </a:cubicBezTo>
                <a:cubicBezTo>
                  <a:pt x="853273" y="918734"/>
                  <a:pt x="827440" y="928119"/>
                  <a:pt x="753979" y="946484"/>
                </a:cubicBezTo>
                <a:cubicBezTo>
                  <a:pt x="727527" y="953097"/>
                  <a:pt x="700114" y="955500"/>
                  <a:pt x="673768" y="962526"/>
                </a:cubicBezTo>
                <a:cubicBezTo>
                  <a:pt x="619825" y="976911"/>
                  <a:pt x="566821" y="994611"/>
                  <a:pt x="513347" y="1010653"/>
                </a:cubicBezTo>
                <a:cubicBezTo>
                  <a:pt x="475202" y="1125087"/>
                  <a:pt x="529291" y="986737"/>
                  <a:pt x="449179" y="1106905"/>
                </a:cubicBezTo>
                <a:cubicBezTo>
                  <a:pt x="356315" y="1246203"/>
                  <a:pt x="538535" y="1049634"/>
                  <a:pt x="385011" y="1203158"/>
                </a:cubicBezTo>
                <a:cubicBezTo>
                  <a:pt x="379663" y="1219200"/>
                  <a:pt x="379793" y="1238293"/>
                  <a:pt x="368968" y="1251284"/>
                </a:cubicBezTo>
                <a:cubicBezTo>
                  <a:pt x="339621" y="1286500"/>
                  <a:pt x="290814" y="1302232"/>
                  <a:pt x="256674" y="1331495"/>
                </a:cubicBezTo>
                <a:cubicBezTo>
                  <a:pt x="233707" y="1351181"/>
                  <a:pt x="215472" y="1375977"/>
                  <a:pt x="192505" y="1395663"/>
                </a:cubicBezTo>
                <a:cubicBezTo>
                  <a:pt x="177866" y="1408210"/>
                  <a:pt x="159434" y="1415703"/>
                  <a:pt x="144379" y="1427747"/>
                </a:cubicBezTo>
                <a:cubicBezTo>
                  <a:pt x="132569" y="1437195"/>
                  <a:pt x="124395" y="1450757"/>
                  <a:pt x="112295" y="1459832"/>
                </a:cubicBezTo>
                <a:cubicBezTo>
                  <a:pt x="22783" y="1526966"/>
                  <a:pt x="53051" y="1524000"/>
                  <a:pt x="0" y="15240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Vrije vorm: vorm 34">
            <a:extLst>
              <a:ext uri="{FF2B5EF4-FFF2-40B4-BE49-F238E27FC236}">
                <a16:creationId xmlns:a16="http://schemas.microsoft.com/office/drawing/2014/main" id="{E7AA9059-6736-429D-BA5D-1D97B928770B}"/>
              </a:ext>
            </a:extLst>
          </p:cNvPr>
          <p:cNvSpPr/>
          <p:nvPr/>
        </p:nvSpPr>
        <p:spPr>
          <a:xfrm>
            <a:off x="7812505" y="1828800"/>
            <a:ext cx="2133600" cy="3352800"/>
          </a:xfrm>
          <a:custGeom>
            <a:avLst/>
            <a:gdLst>
              <a:gd name="connsiteX0" fmla="*/ 2133600 w 2133600"/>
              <a:gd name="connsiteY0" fmla="*/ 3352800 h 3352800"/>
              <a:gd name="connsiteX1" fmla="*/ 2085474 w 2133600"/>
              <a:gd name="connsiteY1" fmla="*/ 2951747 h 3352800"/>
              <a:gd name="connsiteX2" fmla="*/ 2069432 w 2133600"/>
              <a:gd name="connsiteY2" fmla="*/ 2871537 h 3352800"/>
              <a:gd name="connsiteX3" fmla="*/ 2037348 w 2133600"/>
              <a:gd name="connsiteY3" fmla="*/ 2630905 h 3352800"/>
              <a:gd name="connsiteX4" fmla="*/ 2021306 w 2133600"/>
              <a:gd name="connsiteY4" fmla="*/ 2582779 h 3352800"/>
              <a:gd name="connsiteX5" fmla="*/ 1989221 w 2133600"/>
              <a:gd name="connsiteY5" fmla="*/ 2550695 h 3352800"/>
              <a:gd name="connsiteX6" fmla="*/ 1941095 w 2133600"/>
              <a:gd name="connsiteY6" fmla="*/ 2454442 h 3352800"/>
              <a:gd name="connsiteX7" fmla="*/ 1876927 w 2133600"/>
              <a:gd name="connsiteY7" fmla="*/ 2358189 h 3352800"/>
              <a:gd name="connsiteX8" fmla="*/ 1796716 w 2133600"/>
              <a:gd name="connsiteY8" fmla="*/ 2342147 h 3352800"/>
              <a:gd name="connsiteX9" fmla="*/ 1732548 w 2133600"/>
              <a:gd name="connsiteY9" fmla="*/ 2326105 h 3352800"/>
              <a:gd name="connsiteX10" fmla="*/ 1684421 w 2133600"/>
              <a:gd name="connsiteY10" fmla="*/ 2294021 h 3352800"/>
              <a:gd name="connsiteX11" fmla="*/ 1203158 w 2133600"/>
              <a:gd name="connsiteY11" fmla="*/ 2245895 h 3352800"/>
              <a:gd name="connsiteX12" fmla="*/ 994611 w 2133600"/>
              <a:gd name="connsiteY12" fmla="*/ 2181726 h 3352800"/>
              <a:gd name="connsiteX13" fmla="*/ 914400 w 2133600"/>
              <a:gd name="connsiteY13" fmla="*/ 2149642 h 3352800"/>
              <a:gd name="connsiteX14" fmla="*/ 786063 w 2133600"/>
              <a:gd name="connsiteY14" fmla="*/ 2117558 h 3352800"/>
              <a:gd name="connsiteX15" fmla="*/ 721895 w 2133600"/>
              <a:gd name="connsiteY15" fmla="*/ 2101516 h 3352800"/>
              <a:gd name="connsiteX16" fmla="*/ 288758 w 2133600"/>
              <a:gd name="connsiteY16" fmla="*/ 2085474 h 3352800"/>
              <a:gd name="connsiteX17" fmla="*/ 240632 w 2133600"/>
              <a:gd name="connsiteY17" fmla="*/ 2069432 h 3352800"/>
              <a:gd name="connsiteX18" fmla="*/ 0 w 2133600"/>
              <a:gd name="connsiteY18" fmla="*/ 2021305 h 3352800"/>
              <a:gd name="connsiteX19" fmla="*/ 32084 w 2133600"/>
              <a:gd name="connsiteY19" fmla="*/ 1780674 h 3352800"/>
              <a:gd name="connsiteX20" fmla="*/ 64169 w 2133600"/>
              <a:gd name="connsiteY20" fmla="*/ 1748589 h 3352800"/>
              <a:gd name="connsiteX21" fmla="*/ 96253 w 2133600"/>
              <a:gd name="connsiteY21" fmla="*/ 1700463 h 3352800"/>
              <a:gd name="connsiteX22" fmla="*/ 112295 w 2133600"/>
              <a:gd name="connsiteY22" fmla="*/ 1636295 h 3352800"/>
              <a:gd name="connsiteX23" fmla="*/ 176463 w 2133600"/>
              <a:gd name="connsiteY23" fmla="*/ 1540042 h 3352800"/>
              <a:gd name="connsiteX24" fmla="*/ 240632 w 2133600"/>
              <a:gd name="connsiteY24" fmla="*/ 1379621 h 3352800"/>
              <a:gd name="connsiteX25" fmla="*/ 256674 w 2133600"/>
              <a:gd name="connsiteY25" fmla="*/ 1331495 h 3352800"/>
              <a:gd name="connsiteX26" fmla="*/ 352927 w 2133600"/>
              <a:gd name="connsiteY26" fmla="*/ 1219200 h 3352800"/>
              <a:gd name="connsiteX27" fmla="*/ 368969 w 2133600"/>
              <a:gd name="connsiteY27" fmla="*/ 1171074 h 3352800"/>
              <a:gd name="connsiteX28" fmla="*/ 481263 w 2133600"/>
              <a:gd name="connsiteY28" fmla="*/ 1074821 h 3352800"/>
              <a:gd name="connsiteX29" fmla="*/ 561474 w 2133600"/>
              <a:gd name="connsiteY29" fmla="*/ 1058779 h 3352800"/>
              <a:gd name="connsiteX30" fmla="*/ 673769 w 2133600"/>
              <a:gd name="connsiteY30" fmla="*/ 1010653 h 3352800"/>
              <a:gd name="connsiteX31" fmla="*/ 786063 w 2133600"/>
              <a:gd name="connsiteY31" fmla="*/ 978568 h 3352800"/>
              <a:gd name="connsiteX32" fmla="*/ 898358 w 2133600"/>
              <a:gd name="connsiteY32" fmla="*/ 914400 h 3352800"/>
              <a:gd name="connsiteX33" fmla="*/ 962527 w 2133600"/>
              <a:gd name="connsiteY33" fmla="*/ 898358 h 3352800"/>
              <a:gd name="connsiteX34" fmla="*/ 1106906 w 2133600"/>
              <a:gd name="connsiteY34" fmla="*/ 802105 h 3352800"/>
              <a:gd name="connsiteX35" fmla="*/ 1171074 w 2133600"/>
              <a:gd name="connsiteY35" fmla="*/ 753979 h 3352800"/>
              <a:gd name="connsiteX36" fmla="*/ 1219200 w 2133600"/>
              <a:gd name="connsiteY36" fmla="*/ 737937 h 3352800"/>
              <a:gd name="connsiteX37" fmla="*/ 1267327 w 2133600"/>
              <a:gd name="connsiteY37" fmla="*/ 705853 h 3352800"/>
              <a:gd name="connsiteX38" fmla="*/ 1347537 w 2133600"/>
              <a:gd name="connsiteY38" fmla="*/ 689811 h 3352800"/>
              <a:gd name="connsiteX39" fmla="*/ 1395663 w 2133600"/>
              <a:gd name="connsiteY39" fmla="*/ 657726 h 3352800"/>
              <a:gd name="connsiteX40" fmla="*/ 1957137 w 2133600"/>
              <a:gd name="connsiteY40" fmla="*/ 641684 h 3352800"/>
              <a:gd name="connsiteX41" fmla="*/ 1925053 w 2133600"/>
              <a:gd name="connsiteY41" fmla="*/ 288758 h 3352800"/>
              <a:gd name="connsiteX42" fmla="*/ 1925053 w 2133600"/>
              <a:gd name="connsiteY42"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3600" h="3352800">
                <a:moveTo>
                  <a:pt x="2133600" y="3352800"/>
                </a:moveTo>
                <a:cubicBezTo>
                  <a:pt x="2117558" y="3219116"/>
                  <a:pt x="2103269" y="3085209"/>
                  <a:pt x="2085474" y="2951747"/>
                </a:cubicBezTo>
                <a:cubicBezTo>
                  <a:pt x="2081870" y="2924720"/>
                  <a:pt x="2072814" y="2898593"/>
                  <a:pt x="2069432" y="2871537"/>
                </a:cubicBezTo>
                <a:cubicBezTo>
                  <a:pt x="2048408" y="2703342"/>
                  <a:pt x="2068830" y="2741091"/>
                  <a:pt x="2037348" y="2630905"/>
                </a:cubicBezTo>
                <a:cubicBezTo>
                  <a:pt x="2032703" y="2614646"/>
                  <a:pt x="2030006" y="2597279"/>
                  <a:pt x="2021306" y="2582779"/>
                </a:cubicBezTo>
                <a:cubicBezTo>
                  <a:pt x="2013524" y="2569810"/>
                  <a:pt x="1999916" y="2561390"/>
                  <a:pt x="1989221" y="2550695"/>
                </a:cubicBezTo>
                <a:cubicBezTo>
                  <a:pt x="1948900" y="2429729"/>
                  <a:pt x="2003290" y="2578831"/>
                  <a:pt x="1941095" y="2454442"/>
                </a:cubicBezTo>
                <a:cubicBezTo>
                  <a:pt x="1917329" y="2406911"/>
                  <a:pt x="1937747" y="2388599"/>
                  <a:pt x="1876927" y="2358189"/>
                </a:cubicBezTo>
                <a:cubicBezTo>
                  <a:pt x="1852539" y="2345995"/>
                  <a:pt x="1823333" y="2348062"/>
                  <a:pt x="1796716" y="2342147"/>
                </a:cubicBezTo>
                <a:cubicBezTo>
                  <a:pt x="1775193" y="2337364"/>
                  <a:pt x="1753937" y="2331452"/>
                  <a:pt x="1732548" y="2326105"/>
                </a:cubicBezTo>
                <a:cubicBezTo>
                  <a:pt x="1716506" y="2315410"/>
                  <a:pt x="1702960" y="2299318"/>
                  <a:pt x="1684421" y="2294021"/>
                </a:cubicBezTo>
                <a:cubicBezTo>
                  <a:pt x="1531135" y="2250225"/>
                  <a:pt x="1357873" y="2254038"/>
                  <a:pt x="1203158" y="2245895"/>
                </a:cubicBezTo>
                <a:cubicBezTo>
                  <a:pt x="944730" y="2135139"/>
                  <a:pt x="1223871" y="2244251"/>
                  <a:pt x="994611" y="2181726"/>
                </a:cubicBezTo>
                <a:cubicBezTo>
                  <a:pt x="966829" y="2174149"/>
                  <a:pt x="941923" y="2158111"/>
                  <a:pt x="914400" y="2149642"/>
                </a:cubicBezTo>
                <a:cubicBezTo>
                  <a:pt x="872254" y="2136674"/>
                  <a:pt x="828842" y="2128253"/>
                  <a:pt x="786063" y="2117558"/>
                </a:cubicBezTo>
                <a:cubicBezTo>
                  <a:pt x="764674" y="2112211"/>
                  <a:pt x="743928" y="2102332"/>
                  <a:pt x="721895" y="2101516"/>
                </a:cubicBezTo>
                <a:lnTo>
                  <a:pt x="288758" y="2085474"/>
                </a:lnTo>
                <a:cubicBezTo>
                  <a:pt x="272716" y="2080127"/>
                  <a:pt x="257139" y="2073100"/>
                  <a:pt x="240632" y="2069432"/>
                </a:cubicBezTo>
                <a:cubicBezTo>
                  <a:pt x="160781" y="2051687"/>
                  <a:pt x="0" y="2021305"/>
                  <a:pt x="0" y="2021305"/>
                </a:cubicBezTo>
                <a:cubicBezTo>
                  <a:pt x="10695" y="1941095"/>
                  <a:pt x="13550" y="1859443"/>
                  <a:pt x="32084" y="1780674"/>
                </a:cubicBezTo>
                <a:cubicBezTo>
                  <a:pt x="35548" y="1765951"/>
                  <a:pt x="54720" y="1760400"/>
                  <a:pt x="64169" y="1748589"/>
                </a:cubicBezTo>
                <a:cubicBezTo>
                  <a:pt x="76213" y="1733534"/>
                  <a:pt x="85558" y="1716505"/>
                  <a:pt x="96253" y="1700463"/>
                </a:cubicBezTo>
                <a:cubicBezTo>
                  <a:pt x="101600" y="1679074"/>
                  <a:pt x="102435" y="1656015"/>
                  <a:pt x="112295" y="1636295"/>
                </a:cubicBezTo>
                <a:cubicBezTo>
                  <a:pt x="129540" y="1601805"/>
                  <a:pt x="164269" y="1576624"/>
                  <a:pt x="176463" y="1540042"/>
                </a:cubicBezTo>
                <a:cubicBezTo>
                  <a:pt x="249496" y="1320949"/>
                  <a:pt x="169817" y="1544857"/>
                  <a:pt x="240632" y="1379621"/>
                </a:cubicBezTo>
                <a:cubicBezTo>
                  <a:pt x="247293" y="1364078"/>
                  <a:pt x="249112" y="1346620"/>
                  <a:pt x="256674" y="1331495"/>
                </a:cubicBezTo>
                <a:cubicBezTo>
                  <a:pt x="281107" y="1282629"/>
                  <a:pt x="313454" y="1258673"/>
                  <a:pt x="352927" y="1219200"/>
                </a:cubicBezTo>
                <a:cubicBezTo>
                  <a:pt x="358274" y="1203158"/>
                  <a:pt x="361407" y="1186199"/>
                  <a:pt x="368969" y="1171074"/>
                </a:cubicBezTo>
                <a:cubicBezTo>
                  <a:pt x="395440" y="1118131"/>
                  <a:pt x="421567" y="1098699"/>
                  <a:pt x="481263" y="1074821"/>
                </a:cubicBezTo>
                <a:cubicBezTo>
                  <a:pt x="506579" y="1064695"/>
                  <a:pt x="534737" y="1064126"/>
                  <a:pt x="561474" y="1058779"/>
                </a:cubicBezTo>
                <a:cubicBezTo>
                  <a:pt x="598906" y="1042737"/>
                  <a:pt x="635957" y="1025778"/>
                  <a:pt x="673769" y="1010653"/>
                </a:cubicBezTo>
                <a:cubicBezTo>
                  <a:pt x="712123" y="995311"/>
                  <a:pt x="745503" y="988709"/>
                  <a:pt x="786063" y="978568"/>
                </a:cubicBezTo>
                <a:cubicBezTo>
                  <a:pt x="825955" y="951974"/>
                  <a:pt x="851838" y="931845"/>
                  <a:pt x="898358" y="914400"/>
                </a:cubicBezTo>
                <a:cubicBezTo>
                  <a:pt x="919002" y="906659"/>
                  <a:pt x="941137" y="903705"/>
                  <a:pt x="962527" y="898358"/>
                </a:cubicBezTo>
                <a:cubicBezTo>
                  <a:pt x="1122389" y="778461"/>
                  <a:pt x="921260" y="925870"/>
                  <a:pt x="1106906" y="802105"/>
                </a:cubicBezTo>
                <a:cubicBezTo>
                  <a:pt x="1129152" y="787274"/>
                  <a:pt x="1147860" y="767244"/>
                  <a:pt x="1171074" y="753979"/>
                </a:cubicBezTo>
                <a:cubicBezTo>
                  <a:pt x="1185756" y="745589"/>
                  <a:pt x="1204075" y="745499"/>
                  <a:pt x="1219200" y="737937"/>
                </a:cubicBezTo>
                <a:cubicBezTo>
                  <a:pt x="1236445" y="729315"/>
                  <a:pt x="1249274" y="712623"/>
                  <a:pt x="1267327" y="705853"/>
                </a:cubicBezTo>
                <a:cubicBezTo>
                  <a:pt x="1292857" y="696279"/>
                  <a:pt x="1320800" y="695158"/>
                  <a:pt x="1347537" y="689811"/>
                </a:cubicBezTo>
                <a:cubicBezTo>
                  <a:pt x="1363579" y="679116"/>
                  <a:pt x="1376443" y="659243"/>
                  <a:pt x="1395663" y="657726"/>
                </a:cubicBezTo>
                <a:cubicBezTo>
                  <a:pt x="1582317" y="642990"/>
                  <a:pt x="1803530" y="748743"/>
                  <a:pt x="1957137" y="641684"/>
                </a:cubicBezTo>
                <a:cubicBezTo>
                  <a:pt x="2054048" y="574140"/>
                  <a:pt x="1930952" y="406738"/>
                  <a:pt x="1925053" y="288758"/>
                </a:cubicBezTo>
                <a:cubicBezTo>
                  <a:pt x="1920246" y="192625"/>
                  <a:pt x="1925053" y="96253"/>
                  <a:pt x="1925053"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Vrije vorm: vorm 35">
            <a:extLst>
              <a:ext uri="{FF2B5EF4-FFF2-40B4-BE49-F238E27FC236}">
                <a16:creationId xmlns:a16="http://schemas.microsoft.com/office/drawing/2014/main" id="{ABD502E4-79E1-46DD-98B6-8CC77F7B68A9}"/>
              </a:ext>
            </a:extLst>
          </p:cNvPr>
          <p:cNvSpPr/>
          <p:nvPr/>
        </p:nvSpPr>
        <p:spPr>
          <a:xfrm>
            <a:off x="6945774" y="1748589"/>
            <a:ext cx="2262394" cy="2534653"/>
          </a:xfrm>
          <a:custGeom>
            <a:avLst/>
            <a:gdLst>
              <a:gd name="connsiteX0" fmla="*/ 32542 w 2262394"/>
              <a:gd name="connsiteY0" fmla="*/ 0 h 2534653"/>
              <a:gd name="connsiteX1" fmla="*/ 458 w 2262394"/>
              <a:gd name="connsiteY1" fmla="*/ 80211 h 2534653"/>
              <a:gd name="connsiteX2" fmla="*/ 16500 w 2262394"/>
              <a:gd name="connsiteY2" fmla="*/ 176464 h 2534653"/>
              <a:gd name="connsiteX3" fmla="*/ 64626 w 2262394"/>
              <a:gd name="connsiteY3" fmla="*/ 288758 h 2534653"/>
              <a:gd name="connsiteX4" fmla="*/ 96710 w 2262394"/>
              <a:gd name="connsiteY4" fmla="*/ 336885 h 2534653"/>
              <a:gd name="connsiteX5" fmla="*/ 112752 w 2262394"/>
              <a:gd name="connsiteY5" fmla="*/ 385011 h 2534653"/>
              <a:gd name="connsiteX6" fmla="*/ 192963 w 2262394"/>
              <a:gd name="connsiteY6" fmla="*/ 465222 h 2534653"/>
              <a:gd name="connsiteX7" fmla="*/ 225047 w 2262394"/>
              <a:gd name="connsiteY7" fmla="*/ 513348 h 2534653"/>
              <a:gd name="connsiteX8" fmla="*/ 241089 w 2262394"/>
              <a:gd name="connsiteY8" fmla="*/ 577516 h 2534653"/>
              <a:gd name="connsiteX9" fmla="*/ 369426 w 2262394"/>
              <a:gd name="connsiteY9" fmla="*/ 673769 h 2534653"/>
              <a:gd name="connsiteX10" fmla="*/ 385468 w 2262394"/>
              <a:gd name="connsiteY10" fmla="*/ 753979 h 2534653"/>
              <a:gd name="connsiteX11" fmla="*/ 481721 w 2262394"/>
              <a:gd name="connsiteY11" fmla="*/ 834190 h 2534653"/>
              <a:gd name="connsiteX12" fmla="*/ 577973 w 2262394"/>
              <a:gd name="connsiteY12" fmla="*/ 930443 h 2534653"/>
              <a:gd name="connsiteX13" fmla="*/ 626100 w 2262394"/>
              <a:gd name="connsiteY13" fmla="*/ 978569 h 2534653"/>
              <a:gd name="connsiteX14" fmla="*/ 690268 w 2262394"/>
              <a:gd name="connsiteY14" fmla="*/ 994611 h 2534653"/>
              <a:gd name="connsiteX15" fmla="*/ 738394 w 2262394"/>
              <a:gd name="connsiteY15" fmla="*/ 1042737 h 2534653"/>
              <a:gd name="connsiteX16" fmla="*/ 882773 w 2262394"/>
              <a:gd name="connsiteY16" fmla="*/ 1090864 h 2534653"/>
              <a:gd name="connsiteX17" fmla="*/ 930900 w 2262394"/>
              <a:gd name="connsiteY17" fmla="*/ 1138990 h 2534653"/>
              <a:gd name="connsiteX18" fmla="*/ 1059237 w 2262394"/>
              <a:gd name="connsiteY18" fmla="*/ 1187116 h 2534653"/>
              <a:gd name="connsiteX19" fmla="*/ 1155489 w 2262394"/>
              <a:gd name="connsiteY19" fmla="*/ 1203158 h 2534653"/>
              <a:gd name="connsiteX20" fmla="*/ 1267784 w 2262394"/>
              <a:gd name="connsiteY20" fmla="*/ 1251285 h 2534653"/>
              <a:gd name="connsiteX21" fmla="*/ 1315910 w 2262394"/>
              <a:gd name="connsiteY21" fmla="*/ 1267327 h 2534653"/>
              <a:gd name="connsiteX22" fmla="*/ 1428205 w 2262394"/>
              <a:gd name="connsiteY22" fmla="*/ 1331495 h 2534653"/>
              <a:gd name="connsiteX23" fmla="*/ 1588626 w 2262394"/>
              <a:gd name="connsiteY23" fmla="*/ 1347537 h 2534653"/>
              <a:gd name="connsiteX24" fmla="*/ 1909468 w 2262394"/>
              <a:gd name="connsiteY24" fmla="*/ 1411706 h 2534653"/>
              <a:gd name="connsiteX25" fmla="*/ 2150100 w 2262394"/>
              <a:gd name="connsiteY25" fmla="*/ 1443790 h 2534653"/>
              <a:gd name="connsiteX26" fmla="*/ 2262394 w 2262394"/>
              <a:gd name="connsiteY26" fmla="*/ 1459832 h 2534653"/>
              <a:gd name="connsiteX27" fmla="*/ 2246352 w 2262394"/>
              <a:gd name="connsiteY27" fmla="*/ 1604211 h 2534653"/>
              <a:gd name="connsiteX28" fmla="*/ 2182184 w 2262394"/>
              <a:gd name="connsiteY28" fmla="*/ 1652337 h 2534653"/>
              <a:gd name="connsiteX29" fmla="*/ 2166142 w 2262394"/>
              <a:gd name="connsiteY29" fmla="*/ 1732548 h 2534653"/>
              <a:gd name="connsiteX30" fmla="*/ 2069889 w 2262394"/>
              <a:gd name="connsiteY30" fmla="*/ 1828800 h 2534653"/>
              <a:gd name="connsiteX31" fmla="*/ 1989679 w 2262394"/>
              <a:gd name="connsiteY31" fmla="*/ 1892969 h 2534653"/>
              <a:gd name="connsiteX32" fmla="*/ 1957594 w 2262394"/>
              <a:gd name="connsiteY32" fmla="*/ 1925053 h 2534653"/>
              <a:gd name="connsiteX33" fmla="*/ 1909468 w 2262394"/>
              <a:gd name="connsiteY33" fmla="*/ 1941095 h 2534653"/>
              <a:gd name="connsiteX34" fmla="*/ 1813215 w 2262394"/>
              <a:gd name="connsiteY34" fmla="*/ 2021306 h 2534653"/>
              <a:gd name="connsiteX35" fmla="*/ 1765089 w 2262394"/>
              <a:gd name="connsiteY35" fmla="*/ 2069432 h 2534653"/>
              <a:gd name="connsiteX36" fmla="*/ 1652794 w 2262394"/>
              <a:gd name="connsiteY36" fmla="*/ 2117558 h 2534653"/>
              <a:gd name="connsiteX37" fmla="*/ 1524458 w 2262394"/>
              <a:gd name="connsiteY37" fmla="*/ 2245895 h 2534653"/>
              <a:gd name="connsiteX38" fmla="*/ 1428205 w 2262394"/>
              <a:gd name="connsiteY38" fmla="*/ 2310064 h 2534653"/>
              <a:gd name="connsiteX39" fmla="*/ 1331952 w 2262394"/>
              <a:gd name="connsiteY39" fmla="*/ 2390274 h 2534653"/>
              <a:gd name="connsiteX40" fmla="*/ 1283826 w 2262394"/>
              <a:gd name="connsiteY40" fmla="*/ 2438400 h 2534653"/>
              <a:gd name="connsiteX41" fmla="*/ 1139447 w 2262394"/>
              <a:gd name="connsiteY41" fmla="*/ 2486527 h 2534653"/>
              <a:gd name="connsiteX42" fmla="*/ 1027152 w 2262394"/>
              <a:gd name="connsiteY42" fmla="*/ 2534653 h 2534653"/>
              <a:gd name="connsiteX43" fmla="*/ 898815 w 2262394"/>
              <a:gd name="connsiteY43" fmla="*/ 2518611 h 2534653"/>
              <a:gd name="connsiteX44" fmla="*/ 850689 w 2262394"/>
              <a:gd name="connsiteY44" fmla="*/ 2502569 h 2534653"/>
              <a:gd name="connsiteX45" fmla="*/ 738394 w 2262394"/>
              <a:gd name="connsiteY45" fmla="*/ 2390274 h 2534653"/>
              <a:gd name="connsiteX46" fmla="*/ 722352 w 2262394"/>
              <a:gd name="connsiteY46" fmla="*/ 2326106 h 2534653"/>
              <a:gd name="connsiteX47" fmla="*/ 706310 w 2262394"/>
              <a:gd name="connsiteY47" fmla="*/ 2277979 h 253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62394" h="2534653">
                <a:moveTo>
                  <a:pt x="32542" y="0"/>
                </a:moveTo>
                <a:cubicBezTo>
                  <a:pt x="21847" y="26737"/>
                  <a:pt x="3065" y="51533"/>
                  <a:pt x="458" y="80211"/>
                </a:cubicBezTo>
                <a:cubicBezTo>
                  <a:pt x="-2487" y="112604"/>
                  <a:pt x="9444" y="144712"/>
                  <a:pt x="16500" y="176464"/>
                </a:cubicBezTo>
                <a:cubicBezTo>
                  <a:pt x="24681" y="213277"/>
                  <a:pt x="46792" y="257548"/>
                  <a:pt x="64626" y="288758"/>
                </a:cubicBezTo>
                <a:cubicBezTo>
                  <a:pt x="74192" y="305498"/>
                  <a:pt x="88088" y="319640"/>
                  <a:pt x="96710" y="336885"/>
                </a:cubicBezTo>
                <a:cubicBezTo>
                  <a:pt x="104272" y="352010"/>
                  <a:pt x="102606" y="371483"/>
                  <a:pt x="112752" y="385011"/>
                </a:cubicBezTo>
                <a:cubicBezTo>
                  <a:pt x="135439" y="415260"/>
                  <a:pt x="171989" y="433761"/>
                  <a:pt x="192963" y="465222"/>
                </a:cubicBezTo>
                <a:lnTo>
                  <a:pt x="225047" y="513348"/>
                </a:lnTo>
                <a:cubicBezTo>
                  <a:pt x="230394" y="534737"/>
                  <a:pt x="227860" y="559878"/>
                  <a:pt x="241089" y="577516"/>
                </a:cubicBezTo>
                <a:cubicBezTo>
                  <a:pt x="260143" y="602921"/>
                  <a:pt x="335725" y="651301"/>
                  <a:pt x="369426" y="673769"/>
                </a:cubicBezTo>
                <a:cubicBezTo>
                  <a:pt x="374773" y="700506"/>
                  <a:pt x="374727" y="728917"/>
                  <a:pt x="385468" y="753979"/>
                </a:cubicBezTo>
                <a:cubicBezTo>
                  <a:pt x="393542" y="772818"/>
                  <a:pt x="481317" y="833826"/>
                  <a:pt x="481721" y="834190"/>
                </a:cubicBezTo>
                <a:cubicBezTo>
                  <a:pt x="515447" y="864544"/>
                  <a:pt x="545889" y="898359"/>
                  <a:pt x="577973" y="930443"/>
                </a:cubicBezTo>
                <a:cubicBezTo>
                  <a:pt x="594015" y="946485"/>
                  <a:pt x="604090" y="973067"/>
                  <a:pt x="626100" y="978569"/>
                </a:cubicBezTo>
                <a:lnTo>
                  <a:pt x="690268" y="994611"/>
                </a:lnTo>
                <a:cubicBezTo>
                  <a:pt x="706310" y="1010653"/>
                  <a:pt x="719933" y="1029551"/>
                  <a:pt x="738394" y="1042737"/>
                </a:cubicBezTo>
                <a:cubicBezTo>
                  <a:pt x="790053" y="1079636"/>
                  <a:pt x="821182" y="1078546"/>
                  <a:pt x="882773" y="1090864"/>
                </a:cubicBezTo>
                <a:cubicBezTo>
                  <a:pt x="898815" y="1106906"/>
                  <a:pt x="911661" y="1126966"/>
                  <a:pt x="930900" y="1138990"/>
                </a:cubicBezTo>
                <a:cubicBezTo>
                  <a:pt x="937793" y="1143298"/>
                  <a:pt x="1036065" y="1181967"/>
                  <a:pt x="1059237" y="1187116"/>
                </a:cubicBezTo>
                <a:cubicBezTo>
                  <a:pt x="1090989" y="1194172"/>
                  <a:pt x="1123737" y="1196102"/>
                  <a:pt x="1155489" y="1203158"/>
                </a:cubicBezTo>
                <a:cubicBezTo>
                  <a:pt x="1207581" y="1214734"/>
                  <a:pt x="1214966" y="1228649"/>
                  <a:pt x="1267784" y="1251285"/>
                </a:cubicBezTo>
                <a:cubicBezTo>
                  <a:pt x="1283326" y="1257946"/>
                  <a:pt x="1300785" y="1259765"/>
                  <a:pt x="1315910" y="1267327"/>
                </a:cubicBezTo>
                <a:cubicBezTo>
                  <a:pt x="1354470" y="1286607"/>
                  <a:pt x="1386845" y="1319330"/>
                  <a:pt x="1428205" y="1331495"/>
                </a:cubicBezTo>
                <a:cubicBezTo>
                  <a:pt x="1479762" y="1346659"/>
                  <a:pt x="1535152" y="1342190"/>
                  <a:pt x="1588626" y="1347537"/>
                </a:cubicBezTo>
                <a:cubicBezTo>
                  <a:pt x="1695573" y="1368927"/>
                  <a:pt x="1801499" y="1396282"/>
                  <a:pt x="1909468" y="1411706"/>
                </a:cubicBezTo>
                <a:lnTo>
                  <a:pt x="2150100" y="1443790"/>
                </a:lnTo>
                <a:lnTo>
                  <a:pt x="2262394" y="1459832"/>
                </a:lnTo>
                <a:cubicBezTo>
                  <a:pt x="2257047" y="1507958"/>
                  <a:pt x="2264976" y="1559513"/>
                  <a:pt x="2246352" y="1604211"/>
                </a:cubicBezTo>
                <a:cubicBezTo>
                  <a:pt x="2236069" y="1628891"/>
                  <a:pt x="2196354" y="1629664"/>
                  <a:pt x="2182184" y="1652337"/>
                </a:cubicBezTo>
                <a:cubicBezTo>
                  <a:pt x="2167733" y="1675459"/>
                  <a:pt x="2180781" y="1709544"/>
                  <a:pt x="2166142" y="1732548"/>
                </a:cubicBezTo>
                <a:cubicBezTo>
                  <a:pt x="2141782" y="1770828"/>
                  <a:pt x="2101973" y="1796716"/>
                  <a:pt x="2069889" y="1828800"/>
                </a:cubicBezTo>
                <a:cubicBezTo>
                  <a:pt x="1992418" y="1906271"/>
                  <a:pt x="2090867" y="1812019"/>
                  <a:pt x="1989679" y="1892969"/>
                </a:cubicBezTo>
                <a:cubicBezTo>
                  <a:pt x="1977868" y="1902417"/>
                  <a:pt x="1970563" y="1917271"/>
                  <a:pt x="1957594" y="1925053"/>
                </a:cubicBezTo>
                <a:cubicBezTo>
                  <a:pt x="1943094" y="1933753"/>
                  <a:pt x="1925510" y="1935748"/>
                  <a:pt x="1909468" y="1941095"/>
                </a:cubicBezTo>
                <a:cubicBezTo>
                  <a:pt x="1768877" y="2081689"/>
                  <a:pt x="1947213" y="1909642"/>
                  <a:pt x="1813215" y="2021306"/>
                </a:cubicBezTo>
                <a:cubicBezTo>
                  <a:pt x="1795786" y="2035830"/>
                  <a:pt x="1783550" y="2056246"/>
                  <a:pt x="1765089" y="2069432"/>
                </a:cubicBezTo>
                <a:cubicBezTo>
                  <a:pt x="1730398" y="2094212"/>
                  <a:pt x="1692069" y="2104466"/>
                  <a:pt x="1652794" y="2117558"/>
                </a:cubicBezTo>
                <a:cubicBezTo>
                  <a:pt x="1539946" y="2258620"/>
                  <a:pt x="1640988" y="2146012"/>
                  <a:pt x="1524458" y="2245895"/>
                </a:cubicBezTo>
                <a:cubicBezTo>
                  <a:pt x="1447988" y="2311441"/>
                  <a:pt x="1510067" y="2282777"/>
                  <a:pt x="1428205" y="2310064"/>
                </a:cubicBezTo>
                <a:cubicBezTo>
                  <a:pt x="1287605" y="2450664"/>
                  <a:pt x="1465958" y="2278604"/>
                  <a:pt x="1331952" y="2390274"/>
                </a:cubicBezTo>
                <a:cubicBezTo>
                  <a:pt x="1314523" y="2404798"/>
                  <a:pt x="1304118" y="2428254"/>
                  <a:pt x="1283826" y="2438400"/>
                </a:cubicBezTo>
                <a:cubicBezTo>
                  <a:pt x="1238452" y="2461087"/>
                  <a:pt x="1184821" y="2463840"/>
                  <a:pt x="1139447" y="2486527"/>
                </a:cubicBezTo>
                <a:cubicBezTo>
                  <a:pt x="1060154" y="2526173"/>
                  <a:pt x="1097966" y="2511049"/>
                  <a:pt x="1027152" y="2534653"/>
                </a:cubicBezTo>
                <a:cubicBezTo>
                  <a:pt x="984373" y="2529306"/>
                  <a:pt x="941232" y="2526323"/>
                  <a:pt x="898815" y="2518611"/>
                </a:cubicBezTo>
                <a:cubicBezTo>
                  <a:pt x="882178" y="2515586"/>
                  <a:pt x="863893" y="2513132"/>
                  <a:pt x="850689" y="2502569"/>
                </a:cubicBezTo>
                <a:cubicBezTo>
                  <a:pt x="809353" y="2469500"/>
                  <a:pt x="738394" y="2390274"/>
                  <a:pt x="738394" y="2390274"/>
                </a:cubicBezTo>
                <a:cubicBezTo>
                  <a:pt x="733047" y="2368885"/>
                  <a:pt x="728409" y="2347305"/>
                  <a:pt x="722352" y="2326106"/>
                </a:cubicBezTo>
                <a:cubicBezTo>
                  <a:pt x="717706" y="2309847"/>
                  <a:pt x="706310" y="2277979"/>
                  <a:pt x="706310" y="22779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0827554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13" grpId="0" animBg="1"/>
      <p:bldP spid="14" grpId="0" animBg="1"/>
      <p:bldP spid="15" grpId="0"/>
      <p:bldP spid="16" grpId="0"/>
      <p:bldP spid="17" grpId="0"/>
      <p:bldP spid="18" grpId="0"/>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A494A-95B7-4CC2-B852-379841CF94E7}"/>
              </a:ext>
            </a:extLst>
          </p:cNvPr>
          <p:cNvSpPr>
            <a:spLocks noGrp="1"/>
          </p:cNvSpPr>
          <p:nvPr>
            <p:ph type="title"/>
          </p:nvPr>
        </p:nvSpPr>
        <p:spPr>
          <a:xfrm>
            <a:off x="504551" y="0"/>
            <a:ext cx="10363200" cy="1609344"/>
          </a:xfrm>
        </p:spPr>
        <p:txBody>
          <a:bodyPr/>
          <a:lstStyle/>
          <a:p>
            <a:pPr algn="just" fontAlgn="auto">
              <a:spcAft>
                <a:spcPts val="0"/>
              </a:spcAft>
              <a:defRPr/>
            </a:pPr>
            <a:r>
              <a:rPr lang="nl-NL" sz="4800" dirty="0"/>
              <a:t>      De Realiteit</a:t>
            </a:r>
          </a:p>
        </p:txBody>
      </p:sp>
      <p:sp>
        <p:nvSpPr>
          <p:cNvPr id="3" name="Tijdelijke aanduiding voor inhoud 2">
            <a:extLst>
              <a:ext uri="{FF2B5EF4-FFF2-40B4-BE49-F238E27FC236}">
                <a16:creationId xmlns:a16="http://schemas.microsoft.com/office/drawing/2014/main" id="{6C92A39A-FD8D-450C-8B1D-71D9C2A8FEC8}"/>
              </a:ext>
            </a:extLst>
          </p:cNvPr>
          <p:cNvSpPr>
            <a:spLocks noGrp="1"/>
          </p:cNvSpPr>
          <p:nvPr>
            <p:ph idx="1"/>
          </p:nvPr>
        </p:nvSpPr>
        <p:spPr>
          <a:xfrm>
            <a:off x="4428260" y="4232488"/>
            <a:ext cx="5459017" cy="3522593"/>
          </a:xfrm>
        </p:spPr>
        <p:txBody>
          <a:bodyPr rtlCol="0">
            <a:normAutofit/>
          </a:bodyPr>
          <a:lstStyle/>
          <a:p>
            <a:pPr marL="182880" indent="-182880" fontAlgn="auto">
              <a:spcAft>
                <a:spcPts val="0"/>
              </a:spcAft>
              <a:buClr>
                <a:schemeClr val="accent1">
                  <a:lumMod val="75000"/>
                </a:schemeClr>
              </a:buClr>
              <a:defRPr/>
            </a:pPr>
            <a:endParaRPr lang="nl-NL" i="1" dirty="0"/>
          </a:p>
          <a:p>
            <a:pPr marL="0" indent="0" algn="ctr" fontAlgn="auto">
              <a:spcAft>
                <a:spcPts val="0"/>
              </a:spcAft>
              <a:buClr>
                <a:schemeClr val="accent1">
                  <a:lumMod val="75000"/>
                </a:schemeClr>
              </a:buClr>
              <a:buFont typeface="Wingdings" panose="05000000000000000000" pitchFamily="2" charset="2"/>
              <a:buNone/>
              <a:defRPr/>
            </a:pPr>
            <a:endParaRPr lang="nl-NL" sz="2800" i="1" dirty="0"/>
          </a:p>
          <a:p>
            <a:pPr marL="0" indent="0" algn="ctr" fontAlgn="auto">
              <a:spcAft>
                <a:spcPts val="0"/>
              </a:spcAft>
              <a:buClr>
                <a:schemeClr val="accent1">
                  <a:lumMod val="75000"/>
                </a:schemeClr>
              </a:buClr>
              <a:buFont typeface="Wingdings" panose="05000000000000000000" pitchFamily="2" charset="2"/>
              <a:buNone/>
              <a:defRPr/>
            </a:pPr>
            <a:endParaRPr lang="nl-NL" sz="2800" dirty="0"/>
          </a:p>
        </p:txBody>
      </p:sp>
      <p:sp>
        <p:nvSpPr>
          <p:cNvPr id="4" name="Tekstvak 3">
            <a:extLst>
              <a:ext uri="{FF2B5EF4-FFF2-40B4-BE49-F238E27FC236}">
                <a16:creationId xmlns:a16="http://schemas.microsoft.com/office/drawing/2014/main" id="{7FE498D0-AD62-4379-AB7F-E1F67EF690AA}"/>
              </a:ext>
            </a:extLst>
          </p:cNvPr>
          <p:cNvSpPr txBox="1"/>
          <p:nvPr/>
        </p:nvSpPr>
        <p:spPr>
          <a:xfrm>
            <a:off x="1438275" y="1752892"/>
            <a:ext cx="10550525" cy="5909310"/>
          </a:xfrm>
          <a:prstGeom prst="rect">
            <a:avLst/>
          </a:prstGeom>
          <a:noFill/>
        </p:spPr>
        <p:txBody>
          <a:bodyPr wrap="square" rtlCol="0">
            <a:spAutoFit/>
          </a:bodyPr>
          <a:lstStyle/>
          <a:p>
            <a:pPr marL="285750" indent="-285750">
              <a:buFont typeface="Arial" panose="020B0604020202020204" pitchFamily="34" charset="0"/>
              <a:buChar char="•"/>
            </a:pPr>
            <a:r>
              <a:rPr lang="nl-NL" sz="2400" dirty="0"/>
              <a:t>De ‘</a:t>
            </a:r>
            <a:r>
              <a:rPr lang="nl-NL" sz="2400" dirty="0" err="1"/>
              <a:t>Stief-Ouder</a:t>
            </a:r>
            <a:r>
              <a:rPr lang="nl-NL" sz="2400" dirty="0"/>
              <a:t>’</a:t>
            </a:r>
          </a:p>
          <a:p>
            <a:pPr marL="285750" indent="-285750">
              <a:buFont typeface="Arial" panose="020B0604020202020204" pitchFamily="34" charset="0"/>
              <a:buChar char="•"/>
            </a:pPr>
            <a:r>
              <a:rPr lang="nl-NL" sz="2400" dirty="0"/>
              <a:t>Junkfood</a:t>
            </a:r>
          </a:p>
          <a:p>
            <a:endParaRPr lang="nl-NL" sz="2400" dirty="0"/>
          </a:p>
          <a:p>
            <a:pPr marL="285750" indent="-285750">
              <a:buFont typeface="Arial" panose="020B0604020202020204" pitchFamily="34" charset="0"/>
              <a:buChar char="•"/>
            </a:pPr>
            <a:r>
              <a:rPr lang="nl-NL" sz="2400" i="1" dirty="0"/>
              <a:t>‘Verwaarlozing’</a:t>
            </a:r>
            <a:r>
              <a:rPr lang="nl-NL" sz="2400" dirty="0"/>
              <a:t> (pseudo autonomie - verwaarlozing)</a:t>
            </a:r>
          </a:p>
          <a:p>
            <a:pPr marL="285750" indent="-285750">
              <a:buFont typeface="Arial" panose="020B0604020202020204" pitchFamily="34" charset="0"/>
              <a:buChar char="•"/>
            </a:pPr>
            <a:r>
              <a:rPr lang="nl-NL" sz="2400" i="1" dirty="0"/>
              <a:t>‘Verstrikking’</a:t>
            </a:r>
            <a:r>
              <a:rPr lang="nl-NL" sz="2400" dirty="0"/>
              <a:t> (pseudo verbinding – permissief)</a:t>
            </a:r>
          </a:p>
          <a:p>
            <a:pPr marL="285750" indent="-285750">
              <a:buFont typeface="Arial" panose="020B0604020202020204" pitchFamily="34" charset="0"/>
              <a:buChar char="•"/>
            </a:pPr>
            <a:r>
              <a:rPr lang="nl-NL" sz="2400" dirty="0"/>
              <a:t> ‘</a:t>
            </a:r>
            <a:r>
              <a:rPr lang="nl-NL" sz="2400" i="1" dirty="0"/>
              <a:t>Autoritair</a:t>
            </a:r>
            <a:r>
              <a:rPr lang="nl-NL" sz="2400" dirty="0"/>
              <a:t>’ (geen pseudo-autonomie / -verbinding)</a:t>
            </a:r>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r>
              <a:rPr lang="nl-NL" sz="2400" dirty="0"/>
              <a:t>Frustratie oer-behoeften</a:t>
            </a:r>
          </a:p>
          <a:p>
            <a:pPr marL="342900" indent="-342900">
              <a:buFont typeface="Arial" panose="020B0604020202020204" pitchFamily="34" charset="0"/>
              <a:buChar char="•"/>
            </a:pPr>
            <a:r>
              <a:rPr lang="nl-NL" sz="2400" dirty="0"/>
              <a:t>I-motie</a:t>
            </a:r>
          </a:p>
          <a:p>
            <a:pPr marL="342900" indent="-342900">
              <a:buFont typeface="Arial" panose="020B0604020202020204" pitchFamily="34" charset="0"/>
              <a:buChar char="•"/>
            </a:pPr>
            <a:r>
              <a:rPr lang="nl-NL" sz="2400" dirty="0">
                <a:hlinkClick r:id="rId3" action="ppaction://hlinksldjump"/>
              </a:rPr>
              <a:t>Scheefgroei</a:t>
            </a:r>
            <a:endParaRPr lang="nl-NL" sz="2400" dirty="0"/>
          </a:p>
          <a:p>
            <a:pPr marL="342900" indent="-342900">
              <a:buFont typeface="Arial" panose="020B0604020202020204" pitchFamily="34" charset="0"/>
              <a:buChar char="•"/>
            </a:pPr>
            <a:r>
              <a:rPr lang="nl-NL" sz="2400" dirty="0"/>
              <a:t>Traumatisering</a:t>
            </a:r>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endParaRPr lang="nl-NL" dirty="0"/>
          </a:p>
        </p:txBody>
      </p:sp>
      <p:pic>
        <p:nvPicPr>
          <p:cNvPr id="1026" name="Picture 2" descr="Emotionele verwaarlozing - Transpersoonlijk.net">
            <a:extLst>
              <a:ext uri="{FF2B5EF4-FFF2-40B4-BE49-F238E27FC236}">
                <a16:creationId xmlns:a16="http://schemas.microsoft.com/office/drawing/2014/main" id="{BC038E5A-C999-4688-A781-CCA8693A1E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6152" y="1138526"/>
            <a:ext cx="2943225" cy="15525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nderbroken uitreiking, onveilige hechting en schaarse liefde - De Witte  Prins">
            <a:extLst>
              <a:ext uri="{FF2B5EF4-FFF2-40B4-BE49-F238E27FC236}">
                <a16:creationId xmlns:a16="http://schemas.microsoft.com/office/drawing/2014/main" id="{7847E78B-D474-4A55-BC43-8C943AE30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6151" y="4166900"/>
            <a:ext cx="2943225" cy="169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66430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2063750" y="692150"/>
            <a:ext cx="8238490" cy="5391150"/>
          </a:xfrm>
        </p:spPr>
        <p:txBody>
          <a:bodyPr rtlCol="0">
            <a:normAutofit fontScale="92500" lnSpcReduction="20000"/>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De</a:t>
            </a:r>
            <a:r>
              <a:rPr lang="nl-NL" sz="2600" i="1" dirty="0"/>
              <a:t> </a:t>
            </a:r>
            <a:r>
              <a:rPr lang="nl-NL" sz="4800" dirty="0">
                <a:latin typeface="+mj-lt"/>
              </a:rPr>
              <a:t>TRAUMA </a:t>
            </a:r>
            <a:r>
              <a:rPr lang="nl-NL" sz="1800" dirty="0">
                <a:latin typeface="+mj-lt"/>
              </a:rPr>
              <a:t>Olifant</a:t>
            </a: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r>
              <a:rPr lang="nl-NL" sz="2600" dirty="0">
                <a:latin typeface="Book Antiqua" panose="02040602050305030304" pitchFamily="18" charset="0"/>
              </a:rPr>
              <a:t>Bindingssysteemtrauma (</a:t>
            </a:r>
            <a:r>
              <a:rPr lang="nl-NL" sz="2100" dirty="0">
                <a:latin typeface="Book Antiqua" panose="02040602050305030304" pitchFamily="18" charset="0"/>
              </a:rPr>
              <a:t>Ik ben verstrikt)</a:t>
            </a:r>
          </a:p>
          <a:p>
            <a:pPr fontAlgn="auto">
              <a:spcAft>
                <a:spcPts val="0"/>
              </a:spcAft>
              <a:buClr>
                <a:schemeClr val="accent1">
                  <a:lumMod val="75000"/>
                </a:schemeClr>
              </a:buClr>
              <a:defRPr/>
            </a:pPr>
            <a:r>
              <a:rPr lang="nl-NL" sz="2600" dirty="0">
                <a:latin typeface="Book Antiqua" panose="02040602050305030304" pitchFamily="18" charset="0"/>
              </a:rPr>
              <a:t>Conceptietrauma </a:t>
            </a:r>
            <a:r>
              <a:rPr lang="nl-NL" dirty="0">
                <a:latin typeface="Book Antiqua" panose="02040602050305030304" pitchFamily="18" charset="0"/>
              </a:rPr>
              <a:t>(IK ben niet in balans)</a:t>
            </a:r>
          </a:p>
          <a:p>
            <a:pPr fontAlgn="auto">
              <a:spcAft>
                <a:spcPts val="0"/>
              </a:spcAft>
              <a:buClr>
                <a:schemeClr val="accent1">
                  <a:lumMod val="75000"/>
                </a:schemeClr>
              </a:buClr>
              <a:defRPr/>
            </a:pPr>
            <a:r>
              <a:rPr lang="nl-NL" sz="2600" dirty="0">
                <a:latin typeface="Book Antiqua" panose="02040602050305030304" pitchFamily="18" charset="0"/>
              </a:rPr>
              <a:t>Baarmoedertrauma </a:t>
            </a:r>
            <a:r>
              <a:rPr lang="nl-NL" dirty="0">
                <a:latin typeface="Book Antiqua" panose="02040602050305030304" pitchFamily="18" charset="0"/>
              </a:rPr>
              <a:t>(IK ben niet welkom)</a:t>
            </a:r>
          </a:p>
          <a:p>
            <a:pPr fontAlgn="auto">
              <a:spcAft>
                <a:spcPts val="0"/>
              </a:spcAft>
              <a:buClr>
                <a:schemeClr val="accent1">
                  <a:lumMod val="75000"/>
                </a:schemeClr>
              </a:buClr>
              <a:defRPr/>
            </a:pPr>
            <a:r>
              <a:rPr lang="nl-NL" sz="2600" dirty="0">
                <a:latin typeface="Book Antiqua" panose="02040602050305030304" pitchFamily="18" charset="0"/>
              </a:rPr>
              <a:t>Geboortetrauma </a:t>
            </a:r>
            <a:r>
              <a:rPr lang="nl-NL" dirty="0">
                <a:latin typeface="Book Antiqua" panose="02040602050305030304" pitchFamily="18" charset="0"/>
              </a:rPr>
              <a:t>(IK ben niet verbonden)</a:t>
            </a:r>
          </a:p>
          <a:p>
            <a:pPr fontAlgn="auto">
              <a:spcAft>
                <a:spcPts val="0"/>
              </a:spcAft>
              <a:buClr>
                <a:schemeClr val="accent1">
                  <a:lumMod val="75000"/>
                </a:schemeClr>
              </a:buClr>
              <a:defRPr/>
            </a:pPr>
            <a:endParaRPr lang="nl-NL" sz="2600" dirty="0">
              <a:latin typeface="Book Antiqua" panose="02040602050305030304" pitchFamily="18" charset="0"/>
            </a:endParaRPr>
          </a:p>
          <a:p>
            <a:pPr fontAlgn="auto">
              <a:spcAft>
                <a:spcPts val="0"/>
              </a:spcAft>
              <a:buClr>
                <a:schemeClr val="accent1">
                  <a:lumMod val="75000"/>
                </a:schemeClr>
              </a:buClr>
              <a:defRPr/>
            </a:pPr>
            <a:r>
              <a:rPr lang="nl-NL" sz="2600" dirty="0">
                <a:latin typeface="Book Antiqua" panose="02040602050305030304" pitchFamily="18" charset="0"/>
              </a:rPr>
              <a:t>Trauma van de Liefde </a:t>
            </a:r>
            <a:r>
              <a:rPr lang="nl-NL" dirty="0">
                <a:latin typeface="Book Antiqua" panose="02040602050305030304" pitchFamily="18" charset="0"/>
              </a:rPr>
              <a:t>(Ik ben niet geliefd)</a:t>
            </a:r>
          </a:p>
          <a:p>
            <a:pPr fontAlgn="auto">
              <a:spcAft>
                <a:spcPts val="0"/>
              </a:spcAft>
              <a:buClr>
                <a:schemeClr val="accent1">
                  <a:lumMod val="75000"/>
                </a:schemeClr>
              </a:buClr>
              <a:defRPr/>
            </a:pPr>
            <a:r>
              <a:rPr lang="nl-NL" sz="2600" dirty="0">
                <a:latin typeface="Book Antiqua" panose="02040602050305030304" pitchFamily="18" charset="0"/>
              </a:rPr>
              <a:t>Trauma van de Identiteit </a:t>
            </a:r>
            <a:r>
              <a:rPr lang="nl-NL" dirty="0">
                <a:latin typeface="Book Antiqua" panose="02040602050305030304" pitchFamily="18" charset="0"/>
              </a:rPr>
              <a:t>(Ik word niet gezien)</a:t>
            </a:r>
          </a:p>
          <a:p>
            <a:pPr fontAlgn="auto">
              <a:spcAft>
                <a:spcPts val="0"/>
              </a:spcAft>
              <a:buClr>
                <a:schemeClr val="accent1">
                  <a:lumMod val="75000"/>
                </a:schemeClr>
              </a:buClr>
              <a:defRPr/>
            </a:pPr>
            <a:r>
              <a:rPr lang="nl-NL" sz="2600" dirty="0">
                <a:latin typeface="Book Antiqua" panose="02040602050305030304" pitchFamily="18" charset="0"/>
              </a:rPr>
              <a:t>Trauma van de Seksualiteit </a:t>
            </a:r>
            <a:r>
              <a:rPr lang="nl-NL" dirty="0">
                <a:latin typeface="Book Antiqua" panose="02040602050305030304" pitchFamily="18" charset="0"/>
              </a:rPr>
              <a:t>(Ik mag niet genieten)</a:t>
            </a:r>
          </a:p>
          <a:p>
            <a:pPr fontAlgn="auto">
              <a:spcAft>
                <a:spcPts val="0"/>
              </a:spcAft>
              <a:buClr>
                <a:schemeClr val="accent1">
                  <a:lumMod val="75000"/>
                </a:schemeClr>
              </a:buClr>
              <a:defRPr/>
            </a:pPr>
            <a:endParaRPr lang="nl-NL" sz="2600" dirty="0">
              <a:latin typeface="Book Antiqua" panose="02040602050305030304" pitchFamily="18" charset="0"/>
            </a:endParaRPr>
          </a:p>
          <a:p>
            <a:pPr fontAlgn="auto">
              <a:spcAft>
                <a:spcPts val="0"/>
              </a:spcAft>
              <a:buClr>
                <a:schemeClr val="accent1">
                  <a:lumMod val="75000"/>
                </a:schemeClr>
              </a:buClr>
              <a:defRPr/>
            </a:pPr>
            <a:r>
              <a:rPr lang="nl-NL" sz="2600" dirty="0">
                <a:latin typeface="Book Antiqua" panose="02040602050305030304" pitchFamily="18" charset="0"/>
              </a:rPr>
              <a:t>Trauma van het Daderschap </a:t>
            </a:r>
            <a:r>
              <a:rPr lang="nl-NL" dirty="0">
                <a:latin typeface="Book Antiqua" panose="02040602050305030304" pitchFamily="18" charset="0"/>
              </a:rPr>
              <a:t>(Ik respecteer geen grenzen)</a:t>
            </a:r>
          </a:p>
          <a:p>
            <a:pPr marL="0" indent="0" fontAlgn="auto">
              <a:spcAft>
                <a:spcPts val="0"/>
              </a:spcAft>
              <a:buClr>
                <a:schemeClr val="accent1">
                  <a:lumMod val="75000"/>
                </a:schemeClr>
              </a:buClr>
              <a:buFont typeface="Wingdings" panose="05000000000000000000" pitchFamily="2" charset="2"/>
              <a:buNone/>
              <a:defRPr/>
            </a:pPr>
            <a:endParaRPr lang="nl-NL" sz="2600" i="1" dirty="0"/>
          </a:p>
        </p:txBody>
      </p:sp>
      <p:pic>
        <p:nvPicPr>
          <p:cNvPr id="3074" name="Picture 2" descr="Een olifant in de kamer. – Pim's Prietpraat">
            <a:extLst>
              <a:ext uri="{FF2B5EF4-FFF2-40B4-BE49-F238E27FC236}">
                <a16:creationId xmlns:a16="http://schemas.microsoft.com/office/drawing/2014/main" id="{443890C1-6FA7-43CA-AD72-C8AF17740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3054" y="2823661"/>
            <a:ext cx="2110392" cy="1624013"/>
          </a:xfrm>
          <a:prstGeom prst="rect">
            <a:avLst/>
          </a:prstGeom>
          <a:noFill/>
          <a:extLst>
            <a:ext uri="{909E8E84-426E-40DD-AFC4-6F175D3DCCD1}">
              <a14:hiddenFill xmlns:a14="http://schemas.microsoft.com/office/drawing/2010/main">
                <a:solidFill>
                  <a:srgbClr val="FFFFFF"/>
                </a:solidFill>
              </a14:hiddenFill>
            </a:ext>
          </a:extLst>
        </p:spPr>
      </p:pic>
      <p:sp>
        <p:nvSpPr>
          <p:cNvPr id="2" name="Linkeraccolade 1">
            <a:extLst>
              <a:ext uri="{FF2B5EF4-FFF2-40B4-BE49-F238E27FC236}">
                <a16:creationId xmlns:a16="http://schemas.microsoft.com/office/drawing/2014/main" id="{75098E5A-E4C5-4E60-B875-B30ED5354793}"/>
              </a:ext>
            </a:extLst>
          </p:cNvPr>
          <p:cNvSpPr/>
          <p:nvPr/>
        </p:nvSpPr>
        <p:spPr>
          <a:xfrm>
            <a:off x="1734312" y="2069682"/>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 name="Tekstvak 3">
            <a:extLst>
              <a:ext uri="{FF2B5EF4-FFF2-40B4-BE49-F238E27FC236}">
                <a16:creationId xmlns:a16="http://schemas.microsoft.com/office/drawing/2014/main" id="{1D90F94D-8CF7-491B-BF2B-C2A2B084F38A}"/>
              </a:ext>
            </a:extLst>
          </p:cNvPr>
          <p:cNvSpPr txBox="1"/>
          <p:nvPr/>
        </p:nvSpPr>
        <p:spPr>
          <a:xfrm>
            <a:off x="128337" y="2310313"/>
            <a:ext cx="1431985" cy="369332"/>
          </a:xfrm>
          <a:prstGeom prst="rect">
            <a:avLst/>
          </a:prstGeom>
          <a:noFill/>
        </p:spPr>
        <p:txBody>
          <a:bodyPr wrap="square" rtlCol="0">
            <a:spAutoFit/>
          </a:bodyPr>
          <a:lstStyle/>
          <a:p>
            <a:r>
              <a:rPr lang="nl-NL" dirty="0"/>
              <a:t>OER trauma</a:t>
            </a:r>
          </a:p>
        </p:txBody>
      </p:sp>
    </p:spTree>
    <p:extLst>
      <p:ext uri="{BB962C8B-B14F-4D97-AF65-F5344CB8AC3E}">
        <p14:creationId xmlns:p14="http://schemas.microsoft.com/office/powerpoint/2010/main" val="488558265"/>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329844"/>
            <a:ext cx="8229600" cy="1268760"/>
          </a:xfrm>
        </p:spPr>
        <p:txBody>
          <a:bodyPr>
            <a:normAutofit/>
          </a:bodyPr>
          <a:lstStyle/>
          <a:p>
            <a:r>
              <a:rPr lang="nl-NL" sz="3600" dirty="0"/>
              <a:t>			</a:t>
            </a:r>
            <a:r>
              <a:rPr lang="nl-NL" sz="4800" dirty="0"/>
              <a:t>De Wil?</a:t>
            </a:r>
          </a:p>
        </p:txBody>
      </p:sp>
      <p:sp>
        <p:nvSpPr>
          <p:cNvPr id="3" name="Tijdelijke aanduiding voor inhoud 2"/>
          <p:cNvSpPr>
            <a:spLocks noGrp="1"/>
          </p:cNvSpPr>
          <p:nvPr>
            <p:ph idx="1"/>
          </p:nvPr>
        </p:nvSpPr>
        <p:spPr>
          <a:xfrm>
            <a:off x="1316182" y="1813706"/>
            <a:ext cx="6696744" cy="4572000"/>
          </a:xfrm>
        </p:spPr>
        <p:txBody>
          <a:bodyPr>
            <a:normAutofit/>
          </a:bodyPr>
          <a:lstStyle/>
          <a:p>
            <a:pPr>
              <a:buNone/>
            </a:pPr>
            <a:r>
              <a:rPr lang="nl-NL" i="1" dirty="0"/>
              <a:t>   </a:t>
            </a:r>
          </a:p>
          <a:p>
            <a:r>
              <a:rPr lang="nl-NL" dirty="0"/>
              <a:t>Ontastbaar</a:t>
            </a:r>
          </a:p>
          <a:p>
            <a:r>
              <a:rPr lang="nl-NL" dirty="0"/>
              <a:t>Onvindbaar</a:t>
            </a:r>
          </a:p>
          <a:p>
            <a:endParaRPr lang="nl-NL" dirty="0"/>
          </a:p>
          <a:p>
            <a:r>
              <a:rPr lang="nl-NL" dirty="0"/>
              <a:t>Maar zo voelbaar</a:t>
            </a:r>
          </a:p>
          <a:p>
            <a:r>
              <a:rPr lang="nl-NL" dirty="0"/>
              <a:t>Zo fundamenteel</a:t>
            </a:r>
          </a:p>
          <a:p>
            <a:r>
              <a:rPr lang="nl-NL" dirty="0"/>
              <a:t>Universeel</a:t>
            </a:r>
          </a:p>
        </p:txBody>
      </p:sp>
      <p:pic>
        <p:nvPicPr>
          <p:cNvPr id="7" name="Afbeelding 6" descr="Afbeelding met plant, groente&#10;&#10;Automatisch gegenereerde beschrijving">
            <a:extLst>
              <a:ext uri="{FF2B5EF4-FFF2-40B4-BE49-F238E27FC236}">
                <a16:creationId xmlns:a16="http://schemas.microsoft.com/office/drawing/2014/main" id="{46E342D0-54E7-4186-B8F0-6C10E58B2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693" y="3560349"/>
            <a:ext cx="2419350" cy="1895475"/>
          </a:xfrm>
          <a:prstGeom prst="rect">
            <a:avLst/>
          </a:prstGeom>
        </p:spPr>
      </p:pic>
      <p:pic>
        <p:nvPicPr>
          <p:cNvPr id="8" name="Picture 8">
            <a:extLst>
              <a:ext uri="{FF2B5EF4-FFF2-40B4-BE49-F238E27FC236}">
                <a16:creationId xmlns:a16="http://schemas.microsoft.com/office/drawing/2014/main" id="{297C24DF-B6DA-4529-9C57-9BCD7794FB2D}"/>
              </a:ext>
            </a:extLst>
          </p:cNvPr>
          <p:cNvPicPr>
            <a:picLocks noChangeAspect="1" noChangeArrowheads="1"/>
          </p:cNvPicPr>
          <p:nvPr/>
        </p:nvPicPr>
        <p:blipFill>
          <a:blip r:embed="rId4" cstate="print"/>
          <a:srcRect/>
          <a:stretch>
            <a:fillRect/>
          </a:stretch>
        </p:blipFill>
        <p:spPr bwMode="auto">
          <a:xfrm>
            <a:off x="825476" y="5208456"/>
            <a:ext cx="1610129" cy="1199382"/>
          </a:xfrm>
          <a:prstGeom prst="rect">
            <a:avLst/>
          </a:prstGeom>
          <a:noFill/>
          <a:ln w="9525">
            <a:noFill/>
            <a:miter lim="800000"/>
            <a:headEnd/>
            <a:tailEnd/>
          </a:ln>
        </p:spPr>
      </p:pic>
      <p:pic>
        <p:nvPicPr>
          <p:cNvPr id="9" name="Picture 2">
            <a:extLst>
              <a:ext uri="{FF2B5EF4-FFF2-40B4-BE49-F238E27FC236}">
                <a16:creationId xmlns:a16="http://schemas.microsoft.com/office/drawing/2014/main" id="{6195C000-F6F2-4328-8D13-989829B05947}"/>
              </a:ext>
            </a:extLst>
          </p:cNvPr>
          <p:cNvPicPr>
            <a:picLocks noChangeAspect="1" noChangeArrowheads="1"/>
          </p:cNvPicPr>
          <p:nvPr/>
        </p:nvPicPr>
        <p:blipFill>
          <a:blip r:embed="rId5" cstate="print"/>
          <a:srcRect/>
          <a:stretch>
            <a:fillRect/>
          </a:stretch>
        </p:blipFill>
        <p:spPr bwMode="auto">
          <a:xfrm>
            <a:off x="4664554" y="1986189"/>
            <a:ext cx="1649703" cy="1096277"/>
          </a:xfrm>
          <a:prstGeom prst="rect">
            <a:avLst/>
          </a:prstGeom>
          <a:noFill/>
          <a:ln w="9525">
            <a:noFill/>
            <a:miter lim="800000"/>
            <a:headEnd/>
            <a:tailEnd/>
          </a:ln>
        </p:spPr>
      </p:pic>
      <p:pic>
        <p:nvPicPr>
          <p:cNvPr id="10" name="Picture 10">
            <a:extLst>
              <a:ext uri="{FF2B5EF4-FFF2-40B4-BE49-F238E27FC236}">
                <a16:creationId xmlns:a16="http://schemas.microsoft.com/office/drawing/2014/main" id="{96F70CE5-6BD8-4388-86D7-C7BE0750E6F2}"/>
              </a:ext>
            </a:extLst>
          </p:cNvPr>
          <p:cNvPicPr>
            <a:picLocks noChangeAspect="1" noChangeArrowheads="1"/>
          </p:cNvPicPr>
          <p:nvPr/>
        </p:nvPicPr>
        <p:blipFill>
          <a:blip r:embed="rId6" cstate="print"/>
          <a:srcRect/>
          <a:stretch>
            <a:fillRect/>
          </a:stretch>
        </p:blipFill>
        <p:spPr bwMode="auto">
          <a:xfrm>
            <a:off x="3628919" y="4598594"/>
            <a:ext cx="1714460" cy="1714460"/>
          </a:xfrm>
          <a:prstGeom prst="rect">
            <a:avLst/>
          </a:prstGeom>
          <a:noFill/>
          <a:ln w="9525">
            <a:noFill/>
            <a:miter lim="800000"/>
            <a:headEnd/>
            <a:tailEnd/>
          </a:ln>
        </p:spPr>
      </p:pic>
      <p:pic>
        <p:nvPicPr>
          <p:cNvPr id="11" name="Picture 5">
            <a:extLst>
              <a:ext uri="{FF2B5EF4-FFF2-40B4-BE49-F238E27FC236}">
                <a16:creationId xmlns:a16="http://schemas.microsoft.com/office/drawing/2014/main" id="{8F803A1C-F38F-4BA9-BCF3-3B5D4B06B197}"/>
              </a:ext>
            </a:extLst>
          </p:cNvPr>
          <p:cNvPicPr>
            <a:picLocks noChangeAspect="1" noChangeArrowheads="1"/>
          </p:cNvPicPr>
          <p:nvPr/>
        </p:nvPicPr>
        <p:blipFill>
          <a:blip r:embed="rId7" cstate="print"/>
          <a:srcRect/>
          <a:stretch>
            <a:fillRect/>
          </a:stretch>
        </p:blipFill>
        <p:spPr bwMode="auto">
          <a:xfrm>
            <a:off x="7746368" y="1927085"/>
            <a:ext cx="1603117" cy="1214483"/>
          </a:xfrm>
          <a:prstGeom prst="rect">
            <a:avLst/>
          </a:prstGeom>
          <a:noFill/>
          <a:ln w="9525">
            <a:noFill/>
            <a:miter lim="800000"/>
            <a:headEnd/>
            <a:tailEnd/>
          </a:ln>
        </p:spPr>
      </p:pic>
      <p:pic>
        <p:nvPicPr>
          <p:cNvPr id="12" name="Picture 7">
            <a:extLst>
              <a:ext uri="{FF2B5EF4-FFF2-40B4-BE49-F238E27FC236}">
                <a16:creationId xmlns:a16="http://schemas.microsoft.com/office/drawing/2014/main" id="{285512D6-C309-40D3-97B6-2CF93C71340F}"/>
              </a:ext>
            </a:extLst>
          </p:cNvPr>
          <p:cNvPicPr>
            <a:picLocks noChangeAspect="1" noChangeArrowheads="1"/>
          </p:cNvPicPr>
          <p:nvPr/>
        </p:nvPicPr>
        <p:blipFill>
          <a:blip r:embed="rId8" cstate="print"/>
          <a:srcRect/>
          <a:stretch>
            <a:fillRect/>
          </a:stretch>
        </p:blipFill>
        <p:spPr bwMode="auto">
          <a:xfrm>
            <a:off x="9614241" y="4380364"/>
            <a:ext cx="1656184" cy="1656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43257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2063750" y="692150"/>
            <a:ext cx="6242050"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Conceptie Trauma</a:t>
            </a:r>
            <a:endParaRPr lang="nl-NL" sz="2600" dirty="0">
              <a:latin typeface="+mj-lt"/>
            </a:endParaRP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r>
              <a:rPr lang="nl-NL" sz="2600" i="1" dirty="0"/>
              <a:t>Intimiteit</a:t>
            </a:r>
          </a:p>
          <a:p>
            <a:pPr fontAlgn="auto">
              <a:spcAft>
                <a:spcPts val="0"/>
              </a:spcAft>
              <a:buClr>
                <a:schemeClr val="accent1">
                  <a:lumMod val="75000"/>
                </a:schemeClr>
              </a:buClr>
              <a:defRPr/>
            </a:pPr>
            <a:r>
              <a:rPr lang="nl-NL" sz="2600" i="1" dirty="0"/>
              <a:t>Wederzijdse instemming?</a:t>
            </a:r>
          </a:p>
          <a:p>
            <a:pPr fontAlgn="auto">
              <a:spcAft>
                <a:spcPts val="0"/>
              </a:spcAft>
              <a:buClr>
                <a:schemeClr val="accent1">
                  <a:lumMod val="75000"/>
                </a:schemeClr>
              </a:buClr>
              <a:defRPr/>
            </a:pPr>
            <a:r>
              <a:rPr lang="nl-NL" sz="2600" i="1" dirty="0"/>
              <a:t>Intensiteit</a:t>
            </a:r>
          </a:p>
          <a:p>
            <a:pPr fontAlgn="auto">
              <a:spcAft>
                <a:spcPts val="0"/>
              </a:spcAft>
              <a:buClr>
                <a:schemeClr val="accent1">
                  <a:lumMod val="75000"/>
                </a:schemeClr>
              </a:buClr>
              <a:defRPr/>
            </a:pPr>
            <a:r>
              <a:rPr lang="nl-NL" sz="2600" i="1" dirty="0"/>
              <a:t>Plezier</a:t>
            </a:r>
          </a:p>
          <a:p>
            <a:pPr fontAlgn="auto">
              <a:spcAft>
                <a:spcPts val="0"/>
              </a:spcAft>
              <a:buClr>
                <a:schemeClr val="accent1">
                  <a:lumMod val="75000"/>
                </a:schemeClr>
              </a:buClr>
              <a:defRPr/>
            </a:pPr>
            <a:r>
              <a:rPr lang="nl-NL" sz="2600" i="1" dirty="0"/>
              <a:t>Vanuit welk bewustzijn?</a:t>
            </a:r>
          </a:p>
          <a:p>
            <a:pPr fontAlgn="auto">
              <a:spcAft>
                <a:spcPts val="0"/>
              </a:spcAft>
              <a:buClr>
                <a:schemeClr val="accent1">
                  <a:lumMod val="75000"/>
                </a:schemeClr>
              </a:buClr>
              <a:defRPr/>
            </a:pPr>
            <a:r>
              <a:rPr lang="nl-NL" sz="2600" i="1" dirty="0"/>
              <a:t>Blue print</a:t>
            </a:r>
          </a:p>
          <a:p>
            <a:pPr fontAlgn="auto">
              <a:spcAft>
                <a:spcPts val="0"/>
              </a:spcAft>
              <a:buClr>
                <a:schemeClr val="accent1">
                  <a:lumMod val="75000"/>
                </a:schemeClr>
              </a:buClr>
              <a:defRPr/>
            </a:pPr>
            <a:endParaRPr lang="nl-NL" sz="2600" i="1" dirty="0"/>
          </a:p>
        </p:txBody>
      </p:sp>
      <p:pic>
        <p:nvPicPr>
          <p:cNvPr id="4100" name="Picture 4" descr="3 Weken zwanger wat voel je? ▷ Nu vindt de bevruchting plaats!">
            <a:extLst>
              <a:ext uri="{FF2B5EF4-FFF2-40B4-BE49-F238E27FC236}">
                <a16:creationId xmlns:a16="http://schemas.microsoft.com/office/drawing/2014/main" id="{42733459-92F8-439B-AE7A-3C1B40236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464" y="1711779"/>
            <a:ext cx="29337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97002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2063750" y="692150"/>
            <a:ext cx="6242050"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Baarmoeder Trauma</a:t>
            </a:r>
            <a:endParaRPr lang="nl-NL" sz="2600" dirty="0">
              <a:latin typeface="+mj-lt"/>
            </a:endParaRP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r>
              <a:rPr lang="nl-NL" sz="2600" i="1" dirty="0"/>
              <a:t>Stress</a:t>
            </a:r>
          </a:p>
          <a:p>
            <a:pPr fontAlgn="auto">
              <a:spcAft>
                <a:spcPts val="0"/>
              </a:spcAft>
              <a:buClr>
                <a:schemeClr val="accent1">
                  <a:lumMod val="75000"/>
                </a:schemeClr>
              </a:buClr>
              <a:defRPr/>
            </a:pPr>
            <a:r>
              <a:rPr lang="nl-NL" sz="2600" i="1" dirty="0"/>
              <a:t>Intoxicatie</a:t>
            </a:r>
          </a:p>
          <a:p>
            <a:pPr fontAlgn="auto">
              <a:spcAft>
                <a:spcPts val="0"/>
              </a:spcAft>
              <a:buClr>
                <a:schemeClr val="accent1">
                  <a:lumMod val="75000"/>
                </a:schemeClr>
              </a:buClr>
              <a:defRPr/>
            </a:pPr>
            <a:r>
              <a:rPr lang="nl-NL" sz="2600" i="1" dirty="0"/>
              <a:t>Aandacht</a:t>
            </a:r>
          </a:p>
          <a:p>
            <a:pPr fontAlgn="auto">
              <a:spcAft>
                <a:spcPts val="0"/>
              </a:spcAft>
              <a:buClr>
                <a:schemeClr val="accent1">
                  <a:lumMod val="75000"/>
                </a:schemeClr>
              </a:buClr>
              <a:defRPr/>
            </a:pPr>
            <a:r>
              <a:rPr lang="nl-NL" sz="2600" i="1" dirty="0"/>
              <a:t>Verbinding</a:t>
            </a:r>
          </a:p>
          <a:p>
            <a:pPr fontAlgn="auto">
              <a:spcAft>
                <a:spcPts val="0"/>
              </a:spcAft>
              <a:buClr>
                <a:schemeClr val="accent1">
                  <a:lumMod val="75000"/>
                </a:schemeClr>
              </a:buClr>
              <a:defRPr/>
            </a:pPr>
            <a:r>
              <a:rPr lang="nl-NL" sz="2600" i="1" dirty="0"/>
              <a:t>Vanuit welk bewustzijn?</a:t>
            </a:r>
          </a:p>
          <a:p>
            <a:pPr marL="0" indent="0" fontAlgn="auto">
              <a:spcAft>
                <a:spcPts val="0"/>
              </a:spcAft>
              <a:buClr>
                <a:schemeClr val="accent1">
                  <a:lumMod val="75000"/>
                </a:schemeClr>
              </a:buClr>
              <a:buNone/>
              <a:defRPr/>
            </a:pPr>
            <a:endParaRPr lang="nl-NL" sz="2600" i="1" dirty="0"/>
          </a:p>
          <a:p>
            <a:pPr fontAlgn="auto">
              <a:spcAft>
                <a:spcPts val="0"/>
              </a:spcAft>
              <a:buClr>
                <a:schemeClr val="accent1">
                  <a:lumMod val="75000"/>
                </a:schemeClr>
              </a:buClr>
              <a:defRPr/>
            </a:pPr>
            <a:endParaRPr lang="nl-NL" sz="2600" i="1" dirty="0"/>
          </a:p>
        </p:txBody>
      </p:sp>
      <p:pic>
        <p:nvPicPr>
          <p:cNvPr id="6146" name="Picture 2" descr="Het prenataal en perinataal geheugen | Mamaplaats">
            <a:extLst>
              <a:ext uri="{FF2B5EF4-FFF2-40B4-BE49-F238E27FC236}">
                <a16:creationId xmlns:a16="http://schemas.microsoft.com/office/drawing/2014/main" id="{F511115E-1145-496C-97DF-D896958E9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5815" y="1494064"/>
            <a:ext cx="2667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nner Journey - Trauma Release &amp;amp; Breathwork - Geboortetrauma komt vaker  voor dan je denkt. We praten er alleen niet over. Denk aan te vroeg, te  laat, ademnood, tang, nap, couveuse, wee">
            <a:extLst>
              <a:ext uri="{FF2B5EF4-FFF2-40B4-BE49-F238E27FC236}">
                <a16:creationId xmlns:a16="http://schemas.microsoft.com/office/drawing/2014/main" id="{C9A84894-F62E-4069-9900-AEB15F12F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1733" y="3574368"/>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7350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2063750" y="692150"/>
            <a:ext cx="6242050"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Geboorte Trauma</a:t>
            </a:r>
            <a:endParaRPr lang="nl-NL" sz="2600" dirty="0">
              <a:latin typeface="+mj-lt"/>
            </a:endParaRP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r>
              <a:rPr lang="nl-NL" sz="2600" i="1" dirty="0"/>
              <a:t>Geboorteplek</a:t>
            </a:r>
          </a:p>
          <a:p>
            <a:pPr fontAlgn="auto">
              <a:spcAft>
                <a:spcPts val="0"/>
              </a:spcAft>
              <a:buClr>
                <a:schemeClr val="accent1">
                  <a:lumMod val="75000"/>
                </a:schemeClr>
              </a:buClr>
              <a:defRPr/>
            </a:pPr>
            <a:r>
              <a:rPr lang="nl-NL" sz="2600" i="1" dirty="0"/>
              <a:t>Medicatie</a:t>
            </a:r>
          </a:p>
          <a:p>
            <a:pPr fontAlgn="auto">
              <a:spcAft>
                <a:spcPts val="0"/>
              </a:spcAft>
              <a:buClr>
                <a:schemeClr val="accent1">
                  <a:lumMod val="75000"/>
                </a:schemeClr>
              </a:buClr>
              <a:defRPr/>
            </a:pPr>
            <a:r>
              <a:rPr lang="nl-NL" sz="2600" i="1" dirty="0"/>
              <a:t>Stress</a:t>
            </a:r>
          </a:p>
          <a:p>
            <a:pPr fontAlgn="auto">
              <a:spcAft>
                <a:spcPts val="0"/>
              </a:spcAft>
              <a:buClr>
                <a:schemeClr val="accent1">
                  <a:lumMod val="75000"/>
                </a:schemeClr>
              </a:buClr>
              <a:defRPr/>
            </a:pPr>
            <a:r>
              <a:rPr lang="nl-NL" sz="2600" i="1" dirty="0"/>
              <a:t>Complicaties</a:t>
            </a:r>
          </a:p>
          <a:p>
            <a:pPr fontAlgn="auto">
              <a:spcAft>
                <a:spcPts val="0"/>
              </a:spcAft>
              <a:buClr>
                <a:schemeClr val="accent1">
                  <a:lumMod val="75000"/>
                </a:schemeClr>
              </a:buClr>
              <a:defRPr/>
            </a:pPr>
            <a:r>
              <a:rPr lang="nl-NL" sz="2600" i="1" dirty="0"/>
              <a:t>Forceren</a:t>
            </a:r>
          </a:p>
          <a:p>
            <a:pPr fontAlgn="auto">
              <a:spcAft>
                <a:spcPts val="0"/>
              </a:spcAft>
              <a:buClr>
                <a:schemeClr val="accent1">
                  <a:lumMod val="75000"/>
                </a:schemeClr>
              </a:buClr>
              <a:defRPr/>
            </a:pPr>
            <a:r>
              <a:rPr lang="nl-NL" sz="2600" i="1" dirty="0"/>
              <a:t>Placenta</a:t>
            </a:r>
          </a:p>
          <a:p>
            <a:pPr marL="0" indent="0" fontAlgn="auto">
              <a:spcAft>
                <a:spcPts val="0"/>
              </a:spcAft>
              <a:buClr>
                <a:schemeClr val="accent1">
                  <a:lumMod val="75000"/>
                </a:schemeClr>
              </a:buClr>
              <a:buNone/>
              <a:defRPr/>
            </a:pPr>
            <a:endParaRPr lang="nl-NL" sz="2600" i="1" dirty="0"/>
          </a:p>
          <a:p>
            <a:pPr fontAlgn="auto">
              <a:spcAft>
                <a:spcPts val="0"/>
              </a:spcAft>
              <a:buClr>
                <a:schemeClr val="accent1">
                  <a:lumMod val="75000"/>
                </a:schemeClr>
              </a:buClr>
              <a:defRPr/>
            </a:pPr>
            <a:endParaRPr lang="nl-NL" sz="2600" i="1" dirty="0"/>
          </a:p>
        </p:txBody>
      </p:sp>
      <p:pic>
        <p:nvPicPr>
          <p:cNvPr id="7172" name="Picture 4" descr="Strippen om de bevalling op te wekken – 24Baby.nl">
            <a:extLst>
              <a:ext uri="{FF2B5EF4-FFF2-40B4-BE49-F238E27FC236}">
                <a16:creationId xmlns:a16="http://schemas.microsoft.com/office/drawing/2014/main" id="{BE522967-27ED-42CD-A345-070D509EF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7999" y="1479778"/>
            <a:ext cx="3305401" cy="219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20665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2063750" y="692150"/>
            <a:ext cx="6242050"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Trauma van de Liefde</a:t>
            </a:r>
            <a:endParaRPr lang="nl-NL" sz="2600" dirty="0">
              <a:latin typeface="+mj-lt"/>
            </a:endParaRP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r>
              <a:rPr lang="nl-NL" sz="2600" i="1" dirty="0" err="1"/>
              <a:t>Onvoorwaardelijkheid</a:t>
            </a:r>
            <a:endParaRPr lang="nl-NL" sz="2600" i="1" dirty="0"/>
          </a:p>
          <a:p>
            <a:pPr fontAlgn="auto">
              <a:spcAft>
                <a:spcPts val="0"/>
              </a:spcAft>
              <a:buClr>
                <a:schemeClr val="accent1">
                  <a:lumMod val="75000"/>
                </a:schemeClr>
              </a:buClr>
              <a:defRPr/>
            </a:pPr>
            <a:r>
              <a:rPr lang="nl-NL" sz="2600" i="1" dirty="0"/>
              <a:t>Beschikbaarheid</a:t>
            </a:r>
          </a:p>
          <a:p>
            <a:pPr fontAlgn="auto">
              <a:spcAft>
                <a:spcPts val="0"/>
              </a:spcAft>
              <a:buClr>
                <a:schemeClr val="accent1">
                  <a:lumMod val="75000"/>
                </a:schemeClr>
              </a:buClr>
              <a:defRPr/>
            </a:pPr>
            <a:r>
              <a:rPr lang="nl-NL" sz="2600" i="1" dirty="0"/>
              <a:t>Hechting</a:t>
            </a:r>
          </a:p>
          <a:p>
            <a:pPr fontAlgn="auto">
              <a:spcAft>
                <a:spcPts val="0"/>
              </a:spcAft>
              <a:buClr>
                <a:schemeClr val="accent1">
                  <a:lumMod val="75000"/>
                </a:schemeClr>
              </a:buClr>
              <a:defRPr/>
            </a:pPr>
            <a:r>
              <a:rPr lang="nl-NL" sz="2600" i="1" dirty="0"/>
              <a:t>Borstvoeding</a:t>
            </a:r>
          </a:p>
          <a:p>
            <a:pPr fontAlgn="auto">
              <a:spcAft>
                <a:spcPts val="0"/>
              </a:spcAft>
              <a:buClr>
                <a:schemeClr val="accent1">
                  <a:lumMod val="75000"/>
                </a:schemeClr>
              </a:buClr>
              <a:defRPr/>
            </a:pPr>
            <a:r>
              <a:rPr lang="nl-NL" sz="2600" i="1" dirty="0"/>
              <a:t>Co-sleeping</a:t>
            </a:r>
          </a:p>
          <a:p>
            <a:pPr fontAlgn="auto">
              <a:spcAft>
                <a:spcPts val="0"/>
              </a:spcAft>
              <a:buClr>
                <a:schemeClr val="accent1">
                  <a:lumMod val="75000"/>
                </a:schemeClr>
              </a:buClr>
              <a:defRPr/>
            </a:pPr>
            <a:endParaRPr lang="nl-NL" sz="2600" i="1"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i="1" dirty="0"/>
          </a:p>
          <a:p>
            <a:pPr fontAlgn="auto">
              <a:spcAft>
                <a:spcPts val="0"/>
              </a:spcAft>
              <a:buClr>
                <a:schemeClr val="accent1">
                  <a:lumMod val="75000"/>
                </a:schemeClr>
              </a:buClr>
              <a:defRPr/>
            </a:pPr>
            <a:endParaRPr lang="nl-NL" sz="2600" i="1"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198" name="Picture 6" descr="Hoe intergenerationeel trauma doorwerkt in generaties · Persona">
            <a:extLst>
              <a:ext uri="{FF2B5EF4-FFF2-40B4-BE49-F238E27FC236}">
                <a16:creationId xmlns:a16="http://schemas.microsoft.com/office/drawing/2014/main" id="{BA5F5BF9-D13A-4888-BACE-CE1693CF8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656" y="210026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6877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2063750" y="692150"/>
            <a:ext cx="6242050"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Trauma van de Identiteit</a:t>
            </a:r>
            <a:endParaRPr lang="nl-NL" sz="2600" dirty="0">
              <a:latin typeface="+mj-lt"/>
            </a:endParaRP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r>
              <a:rPr lang="nl-NL" sz="2600" i="1" dirty="0"/>
              <a:t>Spiegelen</a:t>
            </a:r>
          </a:p>
          <a:p>
            <a:pPr fontAlgn="auto">
              <a:spcAft>
                <a:spcPts val="0"/>
              </a:spcAft>
              <a:buClr>
                <a:schemeClr val="accent1">
                  <a:lumMod val="75000"/>
                </a:schemeClr>
              </a:buClr>
              <a:defRPr/>
            </a:pPr>
            <a:r>
              <a:rPr lang="nl-NL" sz="2600" i="1" dirty="0"/>
              <a:t>Bevestigen</a:t>
            </a:r>
          </a:p>
          <a:p>
            <a:pPr fontAlgn="auto">
              <a:spcAft>
                <a:spcPts val="0"/>
              </a:spcAft>
              <a:buClr>
                <a:schemeClr val="accent1">
                  <a:lumMod val="75000"/>
                </a:schemeClr>
              </a:buClr>
              <a:defRPr/>
            </a:pPr>
            <a:r>
              <a:rPr lang="nl-NL" sz="2600" i="1" dirty="0"/>
              <a:t>Bekrachtigen</a:t>
            </a:r>
          </a:p>
          <a:p>
            <a:pPr marL="0" indent="0" fontAlgn="auto">
              <a:spcAft>
                <a:spcPts val="0"/>
              </a:spcAft>
              <a:buClr>
                <a:schemeClr val="accent1">
                  <a:lumMod val="75000"/>
                </a:schemeClr>
              </a:buClr>
              <a:buNone/>
              <a:defRPr/>
            </a:pPr>
            <a:endParaRPr lang="nl-NL" sz="2600" i="1"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i="1" dirty="0"/>
          </a:p>
          <a:p>
            <a:pPr fontAlgn="auto">
              <a:spcAft>
                <a:spcPts val="0"/>
              </a:spcAft>
              <a:buClr>
                <a:schemeClr val="accent1">
                  <a:lumMod val="75000"/>
                </a:schemeClr>
              </a:buClr>
              <a:defRPr/>
            </a:pPr>
            <a:endParaRPr lang="nl-NL" sz="2600" i="1"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9218" name="Picture 2" descr="Kindercoach Vlinderlicht - Blog">
            <a:extLst>
              <a:ext uri="{FF2B5EF4-FFF2-40B4-BE49-F238E27FC236}">
                <a16:creationId xmlns:a16="http://schemas.microsoft.com/office/drawing/2014/main" id="{BD7D310C-6EA3-405C-B756-3800A9281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227" y="2154692"/>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72235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2063750" y="692150"/>
            <a:ext cx="6242050"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Trauma van de Seksualiteit</a:t>
            </a:r>
            <a:endParaRPr lang="nl-NL" sz="2600" dirty="0">
              <a:latin typeface="+mj-lt"/>
            </a:endParaRPr>
          </a:p>
          <a:p>
            <a:pPr fontAlgn="auto">
              <a:spcAft>
                <a:spcPts val="0"/>
              </a:spcAft>
              <a:buClr>
                <a:schemeClr val="accent1">
                  <a:lumMod val="75000"/>
                </a:schemeClr>
              </a:buClr>
              <a:defRPr/>
            </a:pPr>
            <a:endParaRPr lang="nl-NL" sz="2600" dirty="0"/>
          </a:p>
          <a:p>
            <a:pPr marL="0" indent="0" fontAlgn="auto">
              <a:spcAft>
                <a:spcPts val="0"/>
              </a:spcAft>
              <a:buClr>
                <a:schemeClr val="accent1">
                  <a:lumMod val="75000"/>
                </a:schemeClr>
              </a:buClr>
              <a:buNone/>
              <a:defRPr/>
            </a:pPr>
            <a:r>
              <a:rPr lang="nl-NL" sz="2600" i="1" dirty="0"/>
              <a:t> Enerzijds</a:t>
            </a:r>
          </a:p>
          <a:p>
            <a:pPr fontAlgn="auto">
              <a:spcAft>
                <a:spcPts val="0"/>
              </a:spcAft>
              <a:buClr>
                <a:schemeClr val="accent1">
                  <a:lumMod val="75000"/>
                </a:schemeClr>
              </a:buClr>
              <a:defRPr/>
            </a:pPr>
            <a:r>
              <a:rPr lang="nl-NL" sz="2600" i="1" dirty="0"/>
              <a:t>Grensoverschrijding</a:t>
            </a:r>
          </a:p>
          <a:p>
            <a:pPr fontAlgn="auto">
              <a:spcAft>
                <a:spcPts val="0"/>
              </a:spcAft>
              <a:buClr>
                <a:schemeClr val="accent1">
                  <a:lumMod val="75000"/>
                </a:schemeClr>
              </a:buClr>
              <a:defRPr/>
            </a:pPr>
            <a:r>
              <a:rPr lang="nl-NL" sz="2600" i="1" dirty="0"/>
              <a:t>Misbruik</a:t>
            </a:r>
          </a:p>
          <a:p>
            <a:pPr marL="0" indent="0" fontAlgn="auto">
              <a:spcAft>
                <a:spcPts val="0"/>
              </a:spcAft>
              <a:buClr>
                <a:schemeClr val="accent1">
                  <a:lumMod val="75000"/>
                </a:schemeClr>
              </a:buClr>
              <a:buNone/>
              <a:defRPr/>
            </a:pPr>
            <a:endParaRPr lang="nl-NL" sz="2600" i="1" dirty="0"/>
          </a:p>
          <a:p>
            <a:pPr marL="0" indent="0" fontAlgn="auto">
              <a:spcAft>
                <a:spcPts val="0"/>
              </a:spcAft>
              <a:buClr>
                <a:schemeClr val="accent1">
                  <a:lumMod val="75000"/>
                </a:schemeClr>
              </a:buClr>
              <a:buNone/>
              <a:defRPr/>
            </a:pPr>
            <a:r>
              <a:rPr lang="nl-NL" sz="2600" i="1" dirty="0"/>
              <a:t>Anderzijds</a:t>
            </a:r>
          </a:p>
          <a:p>
            <a:pPr fontAlgn="auto">
              <a:spcAft>
                <a:spcPts val="0"/>
              </a:spcAft>
              <a:buClr>
                <a:schemeClr val="accent1">
                  <a:lumMod val="75000"/>
                </a:schemeClr>
              </a:buClr>
              <a:defRPr/>
            </a:pPr>
            <a:r>
              <a:rPr lang="nl-NL" sz="2600" i="1" dirty="0"/>
              <a:t>Taboe</a:t>
            </a:r>
          </a:p>
          <a:p>
            <a:pPr fontAlgn="auto">
              <a:spcAft>
                <a:spcPts val="0"/>
              </a:spcAft>
              <a:buClr>
                <a:schemeClr val="accent1">
                  <a:lumMod val="75000"/>
                </a:schemeClr>
              </a:buClr>
              <a:defRPr/>
            </a:pPr>
            <a:r>
              <a:rPr lang="nl-NL" sz="2600" i="1" dirty="0"/>
              <a:t>Onderdrukking</a:t>
            </a:r>
          </a:p>
          <a:p>
            <a:pPr fontAlgn="auto">
              <a:spcAft>
                <a:spcPts val="0"/>
              </a:spcAft>
              <a:buClr>
                <a:schemeClr val="accent1">
                  <a:lumMod val="75000"/>
                </a:schemeClr>
              </a:buClr>
              <a:defRPr/>
            </a:pPr>
            <a:endParaRPr lang="nl-NL" sz="2600" i="1"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i="1" dirty="0"/>
          </a:p>
          <a:p>
            <a:pPr fontAlgn="auto">
              <a:spcAft>
                <a:spcPts val="0"/>
              </a:spcAft>
              <a:buClr>
                <a:schemeClr val="accent1">
                  <a:lumMod val="75000"/>
                </a:schemeClr>
              </a:buClr>
              <a:defRPr/>
            </a:pPr>
            <a:endParaRPr lang="nl-NL" sz="2600" i="1"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242" name="Picture 2" descr="Het levenslange effect van seksueel trauma - Beeldkracht">
            <a:extLst>
              <a:ext uri="{FF2B5EF4-FFF2-40B4-BE49-F238E27FC236}">
                <a16:creationId xmlns:a16="http://schemas.microsoft.com/office/drawing/2014/main" id="{4B53E221-B2DE-46FB-A0C8-157666E20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1912" y="1644650"/>
            <a:ext cx="2673803"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laties en seksualiteit van de Steenbok">
            <a:extLst>
              <a:ext uri="{FF2B5EF4-FFF2-40B4-BE49-F238E27FC236}">
                <a16:creationId xmlns:a16="http://schemas.microsoft.com/office/drawing/2014/main" id="{8022C0BB-3DCB-4736-B70C-EF5BA1B2E1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1912" y="3863975"/>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66065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Pijl: rechts 64">
            <a:extLst>
              <a:ext uri="{FF2B5EF4-FFF2-40B4-BE49-F238E27FC236}">
                <a16:creationId xmlns:a16="http://schemas.microsoft.com/office/drawing/2014/main" id="{070D024F-BF83-4DE6-86C0-4AB0E9727FC5}"/>
              </a:ext>
            </a:extLst>
          </p:cNvPr>
          <p:cNvSpPr/>
          <p:nvPr/>
        </p:nvSpPr>
        <p:spPr>
          <a:xfrm rot="5400000">
            <a:off x="5499943" y="1204314"/>
            <a:ext cx="1168256" cy="3429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578" name="Titel 1">
            <a:extLst>
              <a:ext uri="{FF2B5EF4-FFF2-40B4-BE49-F238E27FC236}">
                <a16:creationId xmlns:a16="http://schemas.microsoft.com/office/drawing/2014/main" id="{6E2F0EA5-3F7B-4F65-B653-41321AE43392}"/>
              </a:ext>
            </a:extLst>
          </p:cNvPr>
          <p:cNvSpPr>
            <a:spLocks noGrp="1" noChangeArrowheads="1"/>
          </p:cNvSpPr>
          <p:nvPr>
            <p:ph type="title"/>
          </p:nvPr>
        </p:nvSpPr>
        <p:spPr bwMode="auto"/>
        <p:txBody>
          <a:bodyPr wrap="square" numCol="1" anchorCtr="0" compatLnSpc="1">
            <a:prstTxWarp prst="textNoShape">
              <a:avLst/>
            </a:prstTxWarp>
            <a:normAutofit/>
          </a:bodyPr>
          <a:lstStyle/>
          <a:p>
            <a:pPr algn="ctr"/>
            <a:r>
              <a:rPr lang="nl-NL" altLang="nl-NL" sz="4800" dirty="0">
                <a:latin typeface="Rockwell Condensed" panose="02060603050405020104" pitchFamily="18" charset="0"/>
              </a:rPr>
              <a:t>Een GEZOND IK</a:t>
            </a:r>
          </a:p>
        </p:txBody>
      </p:sp>
      <p:sp>
        <p:nvSpPr>
          <p:cNvPr id="24579" name="Tijdelijke aanduiding voor inhoud 2">
            <a:extLst>
              <a:ext uri="{FF2B5EF4-FFF2-40B4-BE49-F238E27FC236}">
                <a16:creationId xmlns:a16="http://schemas.microsoft.com/office/drawing/2014/main" id="{7E7CD5D3-97B6-4233-9A6E-4F1DC26D92F4}"/>
              </a:ext>
            </a:extLst>
          </p:cNvPr>
          <p:cNvSpPr>
            <a:spLocks noGrp="1" noChangeArrowheads="1"/>
          </p:cNvSpPr>
          <p:nvPr>
            <p:ph idx="1"/>
          </p:nvPr>
        </p:nvSpPr>
        <p:spPr>
          <a:xfrm>
            <a:off x="2071688" y="1565275"/>
            <a:ext cx="7643812" cy="4525963"/>
          </a:xfrm>
        </p:spPr>
        <p:txBody>
          <a:bodyPr/>
          <a:lstStyle/>
          <a:p>
            <a:endParaRPr lang="nl-NL" altLang="nl-NL" i="1" dirty="0"/>
          </a:p>
          <a:p>
            <a:endParaRPr lang="nl-NL" altLang="nl-NL" i="1" dirty="0"/>
          </a:p>
          <a:p>
            <a:endParaRPr lang="nl-NL" altLang="nl-NL" i="1" dirty="0"/>
          </a:p>
          <a:p>
            <a:endParaRPr lang="nl-NL" altLang="nl-NL" i="1" dirty="0"/>
          </a:p>
          <a:p>
            <a:endParaRPr lang="nl-NL" altLang="nl-NL" i="1" dirty="0"/>
          </a:p>
          <a:p>
            <a:endParaRPr lang="nl-NL" altLang="nl-NL" i="1" dirty="0"/>
          </a:p>
          <a:p>
            <a:endParaRPr lang="nl-NL" altLang="nl-NL" i="1" dirty="0"/>
          </a:p>
          <a:p>
            <a:endParaRPr lang="nl-NL" altLang="nl-NL" i="1" dirty="0"/>
          </a:p>
        </p:txBody>
      </p:sp>
      <p:sp>
        <p:nvSpPr>
          <p:cNvPr id="4" name="Stroomdiagram: Verbindingslijn 3">
            <a:extLst>
              <a:ext uri="{FF2B5EF4-FFF2-40B4-BE49-F238E27FC236}">
                <a16:creationId xmlns:a16="http://schemas.microsoft.com/office/drawing/2014/main" id="{4F984F08-2697-4FA8-A4EE-E4A2EC6AF072}"/>
              </a:ext>
            </a:extLst>
          </p:cNvPr>
          <p:cNvSpPr/>
          <p:nvPr/>
        </p:nvSpPr>
        <p:spPr>
          <a:xfrm>
            <a:off x="3664123" y="1821856"/>
            <a:ext cx="4924425" cy="4840287"/>
          </a:xfrm>
          <a:prstGeom prst="flowChartConnector">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solidFill>
                <a:prstClr val="white"/>
              </a:solidFill>
            </a:endParaRPr>
          </a:p>
        </p:txBody>
      </p:sp>
      <p:sp>
        <p:nvSpPr>
          <p:cNvPr id="24583" name="Tekstvak 19">
            <a:extLst>
              <a:ext uri="{FF2B5EF4-FFF2-40B4-BE49-F238E27FC236}">
                <a16:creationId xmlns:a16="http://schemas.microsoft.com/office/drawing/2014/main" id="{35C29D7E-5358-402C-9882-5DC51B86A556}"/>
              </a:ext>
            </a:extLst>
          </p:cNvPr>
          <p:cNvSpPr txBox="1">
            <a:spLocks noChangeArrowheads="1"/>
          </p:cNvSpPr>
          <p:nvPr/>
        </p:nvSpPr>
        <p:spPr bwMode="auto">
          <a:xfrm>
            <a:off x="4751388" y="4927600"/>
            <a:ext cx="2759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nl-NL"/>
            </a:defPPr>
            <a:lvl1pPr eaLnBrk="1" hangingPunct="1">
              <a:defRPr>
                <a:solidFill>
                  <a:srgbClr val="000000"/>
                </a:solidFill>
                <a:latin typeface="The Hand Bold"/>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r>
              <a:rPr lang="nl-NL" altLang="nl-NL"/>
              <a:t>       </a:t>
            </a:r>
          </a:p>
        </p:txBody>
      </p:sp>
      <p:sp>
        <p:nvSpPr>
          <p:cNvPr id="24584" name="Tekstvak 27">
            <a:extLst>
              <a:ext uri="{FF2B5EF4-FFF2-40B4-BE49-F238E27FC236}">
                <a16:creationId xmlns:a16="http://schemas.microsoft.com/office/drawing/2014/main" id="{4DED9FD6-62C0-4F19-B6B5-F6EF30E55996}"/>
              </a:ext>
            </a:extLst>
          </p:cNvPr>
          <p:cNvSpPr txBox="1">
            <a:spLocks noChangeArrowheads="1"/>
          </p:cNvSpPr>
          <p:nvPr/>
        </p:nvSpPr>
        <p:spPr bwMode="auto">
          <a:xfrm>
            <a:off x="5031613" y="3725383"/>
            <a:ext cx="3298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rgbClr val="000000"/>
                </a:solidFill>
                <a:latin typeface="The Hand Bold"/>
              </a:rPr>
              <a:t>             </a:t>
            </a:r>
            <a:r>
              <a:rPr lang="nl-NL" altLang="nl-NL" b="1" dirty="0">
                <a:solidFill>
                  <a:schemeClr val="bg1"/>
                </a:solidFill>
                <a:latin typeface="Abadi" panose="020B0604020104020204" pitchFamily="34" charset="0"/>
              </a:rPr>
              <a:t>Gezond</a:t>
            </a:r>
            <a:r>
              <a:rPr lang="nl-NL" altLang="nl-NL" b="1" dirty="0">
                <a:solidFill>
                  <a:srgbClr val="000000"/>
                </a:solidFill>
                <a:latin typeface="Abadi" panose="020B0604020104020204" pitchFamily="34" charset="0"/>
              </a:rPr>
              <a:t> </a:t>
            </a:r>
            <a:r>
              <a:rPr lang="nl-NL" altLang="nl-NL" b="1" dirty="0">
                <a:solidFill>
                  <a:schemeClr val="bg1"/>
                </a:solidFill>
                <a:latin typeface="Abadi" panose="020B0604020104020204" pitchFamily="34" charset="0"/>
              </a:rPr>
              <a:t>Ik:</a:t>
            </a:r>
            <a:r>
              <a:rPr lang="nl-NL" altLang="nl-NL" b="1" dirty="0">
                <a:solidFill>
                  <a:srgbClr val="000000"/>
                </a:solidFill>
                <a:latin typeface="Abadi" panose="020B0604020104020204" pitchFamily="34" charset="0"/>
              </a:rPr>
              <a:t> </a:t>
            </a:r>
          </a:p>
          <a:p>
            <a:pPr eaLnBrk="1" hangingPunct="1"/>
            <a:endParaRPr lang="nl-NL" altLang="nl-NL" b="1" dirty="0">
              <a:solidFill>
                <a:srgbClr val="000000"/>
              </a:solidFill>
              <a:latin typeface="Abadi" panose="020B0604020104020204" pitchFamily="34" charset="0"/>
            </a:endParaRPr>
          </a:p>
          <a:p>
            <a:pPr eaLnBrk="1" hangingPunct="1"/>
            <a:r>
              <a:rPr lang="nl-NL" altLang="nl-NL" b="1" dirty="0">
                <a:solidFill>
                  <a:srgbClr val="000000"/>
                </a:solidFill>
                <a:latin typeface="Abadi" panose="020B0604020104020204" pitchFamily="34" charset="0"/>
              </a:rPr>
              <a:t>       </a:t>
            </a:r>
            <a:r>
              <a:rPr lang="nl-NL" altLang="nl-NL" b="1" dirty="0">
                <a:solidFill>
                  <a:schemeClr val="bg1"/>
                </a:solidFill>
                <a:latin typeface="Abadi" panose="020B0604020104020204" pitchFamily="34" charset="0"/>
              </a:rPr>
              <a:t>Vrije (Oer)Wil</a:t>
            </a:r>
          </a:p>
        </p:txBody>
      </p:sp>
      <p:sp>
        <p:nvSpPr>
          <p:cNvPr id="24585" name="Tekstvak 40">
            <a:extLst>
              <a:ext uri="{FF2B5EF4-FFF2-40B4-BE49-F238E27FC236}">
                <a16:creationId xmlns:a16="http://schemas.microsoft.com/office/drawing/2014/main" id="{8D3DFF44-3053-4B19-8B92-35D08DC3AB6F}"/>
              </a:ext>
            </a:extLst>
          </p:cNvPr>
          <p:cNvSpPr txBox="1">
            <a:spLocks noChangeArrowheads="1"/>
          </p:cNvSpPr>
          <p:nvPr/>
        </p:nvSpPr>
        <p:spPr bwMode="auto">
          <a:xfrm>
            <a:off x="5847582" y="5164139"/>
            <a:ext cx="7360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200" dirty="0">
                <a:solidFill>
                  <a:srgbClr val="000000"/>
                </a:solidFill>
                <a:latin typeface="Palatino Linotype" panose="02040502050505030304" pitchFamily="18" charset="0"/>
              </a:rPr>
              <a:t>Intuïtief</a:t>
            </a:r>
          </a:p>
        </p:txBody>
      </p:sp>
      <p:sp>
        <p:nvSpPr>
          <p:cNvPr id="24586" name="Tekstvak 41">
            <a:extLst>
              <a:ext uri="{FF2B5EF4-FFF2-40B4-BE49-F238E27FC236}">
                <a16:creationId xmlns:a16="http://schemas.microsoft.com/office/drawing/2014/main" id="{E54C54FA-FCE9-4B6A-8979-2DB55DB475FE}"/>
              </a:ext>
            </a:extLst>
          </p:cNvPr>
          <p:cNvSpPr txBox="1">
            <a:spLocks noChangeArrowheads="1"/>
          </p:cNvSpPr>
          <p:nvPr/>
        </p:nvSpPr>
        <p:spPr bwMode="auto">
          <a:xfrm>
            <a:off x="4415551" y="3758312"/>
            <a:ext cx="2346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200" dirty="0">
                <a:solidFill>
                  <a:srgbClr val="000000"/>
                </a:solidFill>
                <a:latin typeface="Palatino Linotype" panose="02040502050505030304" pitchFamily="18" charset="0"/>
              </a:rPr>
              <a:t>Spontaan</a:t>
            </a:r>
          </a:p>
        </p:txBody>
      </p:sp>
      <p:sp>
        <p:nvSpPr>
          <p:cNvPr id="24587" name="Tekstvak 42">
            <a:extLst>
              <a:ext uri="{FF2B5EF4-FFF2-40B4-BE49-F238E27FC236}">
                <a16:creationId xmlns:a16="http://schemas.microsoft.com/office/drawing/2014/main" id="{F93DF3CF-65CE-4288-B0D6-094A22B6F28B}"/>
              </a:ext>
            </a:extLst>
          </p:cNvPr>
          <p:cNvSpPr txBox="1">
            <a:spLocks noChangeArrowheads="1"/>
          </p:cNvSpPr>
          <p:nvPr/>
        </p:nvSpPr>
        <p:spPr bwMode="auto">
          <a:xfrm>
            <a:off x="6773280" y="3660254"/>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rgbClr val="000000"/>
                </a:solidFill>
                <a:latin typeface="The Hand Bold"/>
              </a:rPr>
              <a:t>       </a:t>
            </a:r>
            <a:r>
              <a:rPr lang="nl-NL" altLang="nl-NL" sz="1200" dirty="0">
                <a:solidFill>
                  <a:srgbClr val="000000"/>
                </a:solidFill>
                <a:latin typeface="Palatino Linotype" panose="02040502050505030304" pitchFamily="18" charset="0"/>
              </a:rPr>
              <a:t>Creatief</a:t>
            </a:r>
          </a:p>
        </p:txBody>
      </p:sp>
      <p:sp>
        <p:nvSpPr>
          <p:cNvPr id="24588" name="Tekstvak 44">
            <a:extLst>
              <a:ext uri="{FF2B5EF4-FFF2-40B4-BE49-F238E27FC236}">
                <a16:creationId xmlns:a16="http://schemas.microsoft.com/office/drawing/2014/main" id="{D3C6B68F-1709-4B69-96A4-F819255FD8CA}"/>
              </a:ext>
            </a:extLst>
          </p:cNvPr>
          <p:cNvSpPr txBox="1">
            <a:spLocks noChangeArrowheads="1"/>
          </p:cNvSpPr>
          <p:nvPr/>
        </p:nvSpPr>
        <p:spPr bwMode="auto">
          <a:xfrm>
            <a:off x="5162968" y="2749192"/>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rgbClr val="000000"/>
                </a:solidFill>
                <a:latin typeface="The Hand Bold"/>
              </a:rPr>
              <a:t>      </a:t>
            </a:r>
            <a:r>
              <a:rPr lang="nl-NL" altLang="nl-NL" sz="1200" dirty="0">
                <a:solidFill>
                  <a:srgbClr val="000000"/>
                </a:solidFill>
                <a:latin typeface="Palatino Linotype" panose="02040502050505030304" pitchFamily="18" charset="0"/>
              </a:rPr>
              <a:t>Liefde</a:t>
            </a:r>
          </a:p>
        </p:txBody>
      </p:sp>
      <p:sp>
        <p:nvSpPr>
          <p:cNvPr id="24589" name="Tekstvak 47">
            <a:extLst>
              <a:ext uri="{FF2B5EF4-FFF2-40B4-BE49-F238E27FC236}">
                <a16:creationId xmlns:a16="http://schemas.microsoft.com/office/drawing/2014/main" id="{4708796E-4892-4710-9D6D-16322EDDD036}"/>
              </a:ext>
            </a:extLst>
          </p:cNvPr>
          <p:cNvSpPr txBox="1">
            <a:spLocks noChangeArrowheads="1"/>
          </p:cNvSpPr>
          <p:nvPr/>
        </p:nvSpPr>
        <p:spPr bwMode="auto">
          <a:xfrm>
            <a:off x="6192858" y="5397138"/>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rgbClr val="000000"/>
                </a:solidFill>
                <a:latin typeface="The Hand Bold"/>
              </a:rPr>
              <a:t>       </a:t>
            </a:r>
            <a:r>
              <a:rPr lang="nl-NL" altLang="nl-NL" sz="1200" dirty="0">
                <a:solidFill>
                  <a:srgbClr val="000000"/>
                </a:solidFill>
                <a:latin typeface="Palatino Linotype" panose="02040502050505030304" pitchFamily="18" charset="0"/>
              </a:rPr>
              <a:t>Authentiek</a:t>
            </a:r>
          </a:p>
        </p:txBody>
      </p:sp>
      <p:sp>
        <p:nvSpPr>
          <p:cNvPr id="24590" name="Tekstvak 49">
            <a:extLst>
              <a:ext uri="{FF2B5EF4-FFF2-40B4-BE49-F238E27FC236}">
                <a16:creationId xmlns:a16="http://schemas.microsoft.com/office/drawing/2014/main" id="{C820634E-2ACB-4DDD-861B-73A187EE97E0}"/>
              </a:ext>
            </a:extLst>
          </p:cNvPr>
          <p:cNvSpPr txBox="1">
            <a:spLocks noChangeArrowheads="1"/>
          </p:cNvSpPr>
          <p:nvPr/>
        </p:nvSpPr>
        <p:spPr bwMode="auto">
          <a:xfrm>
            <a:off x="6800593" y="3209073"/>
            <a:ext cx="1017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200" dirty="0">
                <a:solidFill>
                  <a:srgbClr val="000000"/>
                </a:solidFill>
                <a:latin typeface="Palatino Linotype" panose="02040502050505030304" pitchFamily="18" charset="0"/>
              </a:rPr>
              <a:t>Hier-en-Nu</a:t>
            </a:r>
          </a:p>
        </p:txBody>
      </p:sp>
      <p:sp>
        <p:nvSpPr>
          <p:cNvPr id="24591" name="Tekstvak 31">
            <a:extLst>
              <a:ext uri="{FF2B5EF4-FFF2-40B4-BE49-F238E27FC236}">
                <a16:creationId xmlns:a16="http://schemas.microsoft.com/office/drawing/2014/main" id="{1545BE24-EDC1-418B-A8C0-295C135DA304}"/>
              </a:ext>
            </a:extLst>
          </p:cNvPr>
          <p:cNvSpPr txBox="1">
            <a:spLocks noChangeArrowheads="1"/>
          </p:cNvSpPr>
          <p:nvPr/>
        </p:nvSpPr>
        <p:spPr bwMode="auto">
          <a:xfrm>
            <a:off x="5437965" y="6317895"/>
            <a:ext cx="14538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200" dirty="0">
                <a:solidFill>
                  <a:srgbClr val="000000"/>
                </a:solidFill>
                <a:latin typeface="Palatino Linotype" panose="02040502050505030304" pitchFamily="18" charset="0"/>
              </a:rPr>
              <a:t>Verantwoordelijk</a:t>
            </a:r>
          </a:p>
        </p:txBody>
      </p:sp>
      <p:sp>
        <p:nvSpPr>
          <p:cNvPr id="24592" name="Tekstvak 32">
            <a:extLst>
              <a:ext uri="{FF2B5EF4-FFF2-40B4-BE49-F238E27FC236}">
                <a16:creationId xmlns:a16="http://schemas.microsoft.com/office/drawing/2014/main" id="{A2D678A6-6030-4154-9C41-79604F47E06D}"/>
              </a:ext>
            </a:extLst>
          </p:cNvPr>
          <p:cNvSpPr txBox="1">
            <a:spLocks noChangeArrowheads="1"/>
          </p:cNvSpPr>
          <p:nvPr/>
        </p:nvSpPr>
        <p:spPr bwMode="auto">
          <a:xfrm>
            <a:off x="4620898" y="2064952"/>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rgbClr val="000000"/>
                </a:solidFill>
                <a:latin typeface="The Hand Bold"/>
              </a:rPr>
              <a:t>      </a:t>
            </a:r>
            <a:r>
              <a:rPr lang="nl-NL" altLang="nl-NL" sz="1200" dirty="0" err="1">
                <a:solidFill>
                  <a:srgbClr val="000000"/>
                </a:solidFill>
                <a:latin typeface="Palatino Linotype" panose="02040502050505030304" pitchFamily="18" charset="0"/>
              </a:rPr>
              <a:t>Emphatie</a:t>
            </a:r>
            <a:endParaRPr lang="nl-NL" altLang="nl-NL" sz="1200" dirty="0">
              <a:solidFill>
                <a:srgbClr val="000000"/>
              </a:solidFill>
              <a:latin typeface="Palatino Linotype" panose="02040502050505030304" pitchFamily="18" charset="0"/>
            </a:endParaRPr>
          </a:p>
        </p:txBody>
      </p:sp>
      <p:sp>
        <p:nvSpPr>
          <p:cNvPr id="24593" name="Tekstvak 33">
            <a:extLst>
              <a:ext uri="{FF2B5EF4-FFF2-40B4-BE49-F238E27FC236}">
                <a16:creationId xmlns:a16="http://schemas.microsoft.com/office/drawing/2014/main" id="{B19946C0-FF52-4D8B-85FE-B6B0F426912C}"/>
              </a:ext>
            </a:extLst>
          </p:cNvPr>
          <p:cNvSpPr txBox="1">
            <a:spLocks noChangeArrowheads="1"/>
          </p:cNvSpPr>
          <p:nvPr/>
        </p:nvSpPr>
        <p:spPr bwMode="auto">
          <a:xfrm>
            <a:off x="7094029" y="2772666"/>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nl-NL"/>
            </a:defPPr>
            <a:lvl1pPr eaLnBrk="1" hangingPunct="1">
              <a:defRPr>
                <a:solidFill>
                  <a:srgbClr val="000000"/>
                </a:solidFill>
                <a:latin typeface="The Hand Bold"/>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r>
              <a:rPr lang="nl-NL" altLang="nl-NL" dirty="0"/>
              <a:t>      </a:t>
            </a:r>
            <a:r>
              <a:rPr lang="nl-NL" altLang="nl-NL" sz="1200" dirty="0">
                <a:latin typeface="Palatino Linotype" panose="02040502050505030304" pitchFamily="18" charset="0"/>
              </a:rPr>
              <a:t>Plezier</a:t>
            </a:r>
          </a:p>
        </p:txBody>
      </p:sp>
      <p:sp>
        <p:nvSpPr>
          <p:cNvPr id="24594" name="Tekstvak 34">
            <a:extLst>
              <a:ext uri="{FF2B5EF4-FFF2-40B4-BE49-F238E27FC236}">
                <a16:creationId xmlns:a16="http://schemas.microsoft.com/office/drawing/2014/main" id="{02BAB1AC-B152-4151-BC01-07E7238439DC}"/>
              </a:ext>
            </a:extLst>
          </p:cNvPr>
          <p:cNvSpPr txBox="1">
            <a:spLocks noChangeArrowheads="1"/>
          </p:cNvSpPr>
          <p:nvPr/>
        </p:nvSpPr>
        <p:spPr bwMode="auto">
          <a:xfrm>
            <a:off x="4479746" y="5120507"/>
            <a:ext cx="2346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200" dirty="0">
                <a:solidFill>
                  <a:srgbClr val="000000"/>
                </a:solidFill>
                <a:latin typeface="Palatino Linotype" panose="02040502050505030304" pitchFamily="18" charset="0"/>
              </a:rPr>
              <a:t>(Be)Grenzen</a:t>
            </a:r>
          </a:p>
        </p:txBody>
      </p:sp>
      <p:sp>
        <p:nvSpPr>
          <p:cNvPr id="24595" name="Tekstvak 35">
            <a:extLst>
              <a:ext uri="{FF2B5EF4-FFF2-40B4-BE49-F238E27FC236}">
                <a16:creationId xmlns:a16="http://schemas.microsoft.com/office/drawing/2014/main" id="{03B51DDA-EE62-4118-9963-61D358A3734D}"/>
              </a:ext>
            </a:extLst>
          </p:cNvPr>
          <p:cNvSpPr txBox="1">
            <a:spLocks noChangeArrowheads="1"/>
          </p:cNvSpPr>
          <p:nvPr/>
        </p:nvSpPr>
        <p:spPr bwMode="auto">
          <a:xfrm>
            <a:off x="6281980" y="2079924"/>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rgbClr val="000000"/>
                </a:solidFill>
                <a:latin typeface="The Hand Bold"/>
              </a:rPr>
              <a:t>       </a:t>
            </a:r>
            <a:r>
              <a:rPr lang="nl-NL" altLang="nl-NL" sz="1200" dirty="0">
                <a:solidFill>
                  <a:srgbClr val="000000"/>
                </a:solidFill>
                <a:latin typeface="Palatino Linotype" panose="02040502050505030304" pitchFamily="18" charset="0"/>
              </a:rPr>
              <a:t>Waarheid</a:t>
            </a:r>
          </a:p>
        </p:txBody>
      </p:sp>
      <p:sp>
        <p:nvSpPr>
          <p:cNvPr id="2" name="Explosie: 8 punten 1">
            <a:extLst>
              <a:ext uri="{FF2B5EF4-FFF2-40B4-BE49-F238E27FC236}">
                <a16:creationId xmlns:a16="http://schemas.microsoft.com/office/drawing/2014/main" id="{3E08E81E-FBA3-482E-97DA-01DDEED15938}"/>
              </a:ext>
            </a:extLst>
          </p:cNvPr>
          <p:cNvSpPr/>
          <p:nvPr/>
        </p:nvSpPr>
        <p:spPr>
          <a:xfrm>
            <a:off x="657225" y="588963"/>
            <a:ext cx="3095625" cy="1797050"/>
          </a:xfrm>
          <a:prstGeom prst="irregularSeal1">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Baarmoeder-Trauma</a:t>
            </a:r>
          </a:p>
        </p:txBody>
      </p:sp>
      <p:sp>
        <p:nvSpPr>
          <p:cNvPr id="21" name="Explosie: 8 punten 20">
            <a:extLst>
              <a:ext uri="{FF2B5EF4-FFF2-40B4-BE49-F238E27FC236}">
                <a16:creationId xmlns:a16="http://schemas.microsoft.com/office/drawing/2014/main" id="{A72898F7-B643-4131-BC9B-9061D7207140}"/>
              </a:ext>
            </a:extLst>
          </p:cNvPr>
          <p:cNvSpPr/>
          <p:nvPr/>
        </p:nvSpPr>
        <p:spPr>
          <a:xfrm>
            <a:off x="8569325" y="390525"/>
            <a:ext cx="3095625" cy="1797050"/>
          </a:xfrm>
          <a:prstGeom prst="irregularSeal1">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Geboorte-Trauma</a:t>
            </a:r>
            <a:endParaRPr lang="nl-NL" dirty="0"/>
          </a:p>
        </p:txBody>
      </p:sp>
      <p:sp>
        <p:nvSpPr>
          <p:cNvPr id="22" name="Explosie: 8 punten 21">
            <a:extLst>
              <a:ext uri="{FF2B5EF4-FFF2-40B4-BE49-F238E27FC236}">
                <a16:creationId xmlns:a16="http://schemas.microsoft.com/office/drawing/2014/main" id="{2FB0DE46-56C7-4777-8833-C4B52C3273B4}"/>
              </a:ext>
            </a:extLst>
          </p:cNvPr>
          <p:cNvSpPr/>
          <p:nvPr/>
        </p:nvSpPr>
        <p:spPr>
          <a:xfrm>
            <a:off x="26194" y="3028579"/>
            <a:ext cx="3095625" cy="1797050"/>
          </a:xfrm>
          <a:prstGeom prst="irregularSeal1">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Trauma van de Liefde</a:t>
            </a:r>
          </a:p>
        </p:txBody>
      </p:sp>
      <p:sp>
        <p:nvSpPr>
          <p:cNvPr id="23" name="Explosie: 8 punten 22">
            <a:extLst>
              <a:ext uri="{FF2B5EF4-FFF2-40B4-BE49-F238E27FC236}">
                <a16:creationId xmlns:a16="http://schemas.microsoft.com/office/drawing/2014/main" id="{6E347B5E-DC7C-4FE9-92CF-E4CD2EDF313D}"/>
              </a:ext>
            </a:extLst>
          </p:cNvPr>
          <p:cNvSpPr/>
          <p:nvPr/>
        </p:nvSpPr>
        <p:spPr>
          <a:xfrm>
            <a:off x="122222" y="5060950"/>
            <a:ext cx="3095625" cy="1797050"/>
          </a:xfrm>
          <a:prstGeom prst="irregularSeal1">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Trauma van de Seksualiteit</a:t>
            </a:r>
          </a:p>
        </p:txBody>
      </p:sp>
      <p:sp>
        <p:nvSpPr>
          <p:cNvPr id="24" name="Explosie: 8 punten 23">
            <a:extLst>
              <a:ext uri="{FF2B5EF4-FFF2-40B4-BE49-F238E27FC236}">
                <a16:creationId xmlns:a16="http://schemas.microsoft.com/office/drawing/2014/main" id="{3D0202BC-E045-4F48-818F-3D12ACC563AE}"/>
              </a:ext>
            </a:extLst>
          </p:cNvPr>
          <p:cNvSpPr/>
          <p:nvPr/>
        </p:nvSpPr>
        <p:spPr>
          <a:xfrm>
            <a:off x="9142413" y="2938463"/>
            <a:ext cx="3095625" cy="1797050"/>
          </a:xfrm>
          <a:prstGeom prst="irregularSeal1">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Trauma van de Identiteit</a:t>
            </a:r>
          </a:p>
        </p:txBody>
      </p:sp>
      <p:sp>
        <p:nvSpPr>
          <p:cNvPr id="25" name="Explosie: 8 punten 24">
            <a:extLst>
              <a:ext uri="{FF2B5EF4-FFF2-40B4-BE49-F238E27FC236}">
                <a16:creationId xmlns:a16="http://schemas.microsoft.com/office/drawing/2014/main" id="{DD1286E6-12A1-467C-94E6-D97013E164D6}"/>
              </a:ext>
            </a:extLst>
          </p:cNvPr>
          <p:cNvSpPr/>
          <p:nvPr/>
        </p:nvSpPr>
        <p:spPr>
          <a:xfrm>
            <a:off x="9177337" y="5047170"/>
            <a:ext cx="3095625" cy="1797050"/>
          </a:xfrm>
          <a:prstGeom prst="irregularSeal1">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Trauma van het Daderschap</a:t>
            </a:r>
          </a:p>
        </p:txBody>
      </p:sp>
      <p:sp>
        <p:nvSpPr>
          <p:cNvPr id="5" name="Pijl: rechts 4">
            <a:extLst>
              <a:ext uri="{FF2B5EF4-FFF2-40B4-BE49-F238E27FC236}">
                <a16:creationId xmlns:a16="http://schemas.microsoft.com/office/drawing/2014/main" id="{E78E0113-680D-45E0-B06C-1C2A6103C8CD}"/>
              </a:ext>
            </a:extLst>
          </p:cNvPr>
          <p:cNvSpPr/>
          <p:nvPr/>
        </p:nvSpPr>
        <p:spPr>
          <a:xfrm rot="2040000">
            <a:off x="3417500" y="2060418"/>
            <a:ext cx="963020" cy="35909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Pijl: rechts 27">
            <a:extLst>
              <a:ext uri="{FF2B5EF4-FFF2-40B4-BE49-F238E27FC236}">
                <a16:creationId xmlns:a16="http://schemas.microsoft.com/office/drawing/2014/main" id="{E5551454-5D85-4577-B8A6-CA160357146D}"/>
              </a:ext>
            </a:extLst>
          </p:cNvPr>
          <p:cNvSpPr/>
          <p:nvPr/>
        </p:nvSpPr>
        <p:spPr>
          <a:xfrm rot="8725877">
            <a:off x="7933996" y="1943965"/>
            <a:ext cx="963020" cy="35909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Pijl: rechts 28">
            <a:extLst>
              <a:ext uri="{FF2B5EF4-FFF2-40B4-BE49-F238E27FC236}">
                <a16:creationId xmlns:a16="http://schemas.microsoft.com/office/drawing/2014/main" id="{9C7A52F7-78C9-4E84-B701-821A8D3113FA}"/>
              </a:ext>
            </a:extLst>
          </p:cNvPr>
          <p:cNvSpPr/>
          <p:nvPr/>
        </p:nvSpPr>
        <p:spPr>
          <a:xfrm>
            <a:off x="3023546" y="3739158"/>
            <a:ext cx="628345" cy="35909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0" name="Pijl: rechts 29">
            <a:extLst>
              <a:ext uri="{FF2B5EF4-FFF2-40B4-BE49-F238E27FC236}">
                <a16:creationId xmlns:a16="http://schemas.microsoft.com/office/drawing/2014/main" id="{638A9371-118F-4AE7-AA20-BA22CC59B702}"/>
              </a:ext>
            </a:extLst>
          </p:cNvPr>
          <p:cNvSpPr/>
          <p:nvPr/>
        </p:nvSpPr>
        <p:spPr>
          <a:xfrm rot="10800000">
            <a:off x="8732919" y="3745240"/>
            <a:ext cx="628345" cy="35909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1" name="Pijl: rechts 30">
            <a:extLst>
              <a:ext uri="{FF2B5EF4-FFF2-40B4-BE49-F238E27FC236}">
                <a16:creationId xmlns:a16="http://schemas.microsoft.com/office/drawing/2014/main" id="{44ED78CA-03C9-4744-A108-B437738DF387}"/>
              </a:ext>
            </a:extLst>
          </p:cNvPr>
          <p:cNvSpPr/>
          <p:nvPr/>
        </p:nvSpPr>
        <p:spPr>
          <a:xfrm rot="19795814">
            <a:off x="3161870" y="5526245"/>
            <a:ext cx="878520" cy="35909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2" name="Pijl: rechts 31">
            <a:extLst>
              <a:ext uri="{FF2B5EF4-FFF2-40B4-BE49-F238E27FC236}">
                <a16:creationId xmlns:a16="http://schemas.microsoft.com/office/drawing/2014/main" id="{A9A52935-28CC-4239-B0E6-2DEB0F63EE16}"/>
              </a:ext>
            </a:extLst>
          </p:cNvPr>
          <p:cNvSpPr/>
          <p:nvPr/>
        </p:nvSpPr>
        <p:spPr>
          <a:xfrm rot="11984806">
            <a:off x="8316750" y="5655002"/>
            <a:ext cx="878520" cy="35909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Explosie: 8 punten 6">
            <a:extLst>
              <a:ext uri="{FF2B5EF4-FFF2-40B4-BE49-F238E27FC236}">
                <a16:creationId xmlns:a16="http://schemas.microsoft.com/office/drawing/2014/main" id="{A733CB16-D00A-4E8D-8741-D9CE499F85F0}"/>
              </a:ext>
            </a:extLst>
          </p:cNvPr>
          <p:cNvSpPr/>
          <p:nvPr/>
        </p:nvSpPr>
        <p:spPr>
          <a:xfrm>
            <a:off x="7573964" y="5345307"/>
            <a:ext cx="413560" cy="39528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Explosie: 8 punten 33">
            <a:extLst>
              <a:ext uri="{FF2B5EF4-FFF2-40B4-BE49-F238E27FC236}">
                <a16:creationId xmlns:a16="http://schemas.microsoft.com/office/drawing/2014/main" id="{F42CDBDD-0F5C-4C7D-ABFF-C415E3C1A18D}"/>
              </a:ext>
            </a:extLst>
          </p:cNvPr>
          <p:cNvSpPr/>
          <p:nvPr/>
        </p:nvSpPr>
        <p:spPr>
          <a:xfrm>
            <a:off x="4618053" y="2431646"/>
            <a:ext cx="413560" cy="39528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Explosie: 8 punten 34">
            <a:extLst>
              <a:ext uri="{FF2B5EF4-FFF2-40B4-BE49-F238E27FC236}">
                <a16:creationId xmlns:a16="http://schemas.microsoft.com/office/drawing/2014/main" id="{E055F9DC-1043-4882-A6E5-7821C678C13C}"/>
              </a:ext>
            </a:extLst>
          </p:cNvPr>
          <p:cNvSpPr/>
          <p:nvPr/>
        </p:nvSpPr>
        <p:spPr>
          <a:xfrm>
            <a:off x="3781644" y="3691326"/>
            <a:ext cx="413560" cy="39528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6" name="Explosie: 8 punten 35">
            <a:extLst>
              <a:ext uri="{FF2B5EF4-FFF2-40B4-BE49-F238E27FC236}">
                <a16:creationId xmlns:a16="http://schemas.microsoft.com/office/drawing/2014/main" id="{4C8A7E8A-8457-4B76-AEC0-15124684AF71}"/>
              </a:ext>
            </a:extLst>
          </p:cNvPr>
          <p:cNvSpPr/>
          <p:nvPr/>
        </p:nvSpPr>
        <p:spPr>
          <a:xfrm>
            <a:off x="7868358" y="3688247"/>
            <a:ext cx="413560" cy="39528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Explosie: 8 punten 36">
            <a:extLst>
              <a:ext uri="{FF2B5EF4-FFF2-40B4-BE49-F238E27FC236}">
                <a16:creationId xmlns:a16="http://schemas.microsoft.com/office/drawing/2014/main" id="{AF09E89A-237F-4B9B-B004-BC1A7A0F84AE}"/>
              </a:ext>
            </a:extLst>
          </p:cNvPr>
          <p:cNvSpPr/>
          <p:nvPr/>
        </p:nvSpPr>
        <p:spPr>
          <a:xfrm>
            <a:off x="7331108" y="2478851"/>
            <a:ext cx="413560" cy="39528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Explosie: 8 punten 37">
            <a:extLst>
              <a:ext uri="{FF2B5EF4-FFF2-40B4-BE49-F238E27FC236}">
                <a16:creationId xmlns:a16="http://schemas.microsoft.com/office/drawing/2014/main" id="{A99B0380-290F-47BD-AACB-01BA18BC9E16}"/>
              </a:ext>
            </a:extLst>
          </p:cNvPr>
          <p:cNvSpPr/>
          <p:nvPr/>
        </p:nvSpPr>
        <p:spPr>
          <a:xfrm>
            <a:off x="4052706" y="5144575"/>
            <a:ext cx="413560" cy="39528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Explosie: 8 punten 38">
            <a:extLst>
              <a:ext uri="{FF2B5EF4-FFF2-40B4-BE49-F238E27FC236}">
                <a16:creationId xmlns:a16="http://schemas.microsoft.com/office/drawing/2014/main" id="{C6CD6D7D-BFBB-4FDC-8F9B-3477B9D2FFB6}"/>
              </a:ext>
            </a:extLst>
          </p:cNvPr>
          <p:cNvSpPr/>
          <p:nvPr/>
        </p:nvSpPr>
        <p:spPr>
          <a:xfrm>
            <a:off x="5089628" y="4650288"/>
            <a:ext cx="413560" cy="39528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hthoek 39">
            <a:extLst>
              <a:ext uri="{FF2B5EF4-FFF2-40B4-BE49-F238E27FC236}">
                <a16:creationId xmlns:a16="http://schemas.microsoft.com/office/drawing/2014/main" id="{17F7A771-06B0-4FC1-B72A-D6B95BC8E922}"/>
              </a:ext>
            </a:extLst>
          </p:cNvPr>
          <p:cNvSpPr/>
          <p:nvPr/>
        </p:nvSpPr>
        <p:spPr>
          <a:xfrm>
            <a:off x="5973987" y="3714043"/>
            <a:ext cx="115548"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t>W</a:t>
            </a:r>
          </a:p>
        </p:txBody>
      </p:sp>
      <p:sp>
        <p:nvSpPr>
          <p:cNvPr id="43" name="Tekstvak 35">
            <a:extLst>
              <a:ext uri="{FF2B5EF4-FFF2-40B4-BE49-F238E27FC236}">
                <a16:creationId xmlns:a16="http://schemas.microsoft.com/office/drawing/2014/main" id="{B5AC7AF5-92DF-4270-97F2-0CA894417E90}"/>
              </a:ext>
            </a:extLst>
          </p:cNvPr>
          <p:cNvSpPr txBox="1">
            <a:spLocks noChangeArrowheads="1"/>
          </p:cNvSpPr>
          <p:nvPr/>
        </p:nvSpPr>
        <p:spPr bwMode="auto">
          <a:xfrm>
            <a:off x="6681842" y="4999883"/>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rgbClr val="000000"/>
                </a:solidFill>
                <a:latin typeface="The Hand Bold"/>
              </a:rPr>
              <a:t>       </a:t>
            </a:r>
            <a:r>
              <a:rPr lang="nl-NL" altLang="nl-NL" sz="1200" dirty="0">
                <a:solidFill>
                  <a:srgbClr val="000000"/>
                </a:solidFill>
                <a:latin typeface="Palatino Linotype" panose="02040502050505030304" pitchFamily="18" charset="0"/>
              </a:rPr>
              <a:t>Concentratie</a:t>
            </a:r>
          </a:p>
        </p:txBody>
      </p:sp>
      <p:sp>
        <p:nvSpPr>
          <p:cNvPr id="45" name="Tekstvak 35">
            <a:extLst>
              <a:ext uri="{FF2B5EF4-FFF2-40B4-BE49-F238E27FC236}">
                <a16:creationId xmlns:a16="http://schemas.microsoft.com/office/drawing/2014/main" id="{FEA07720-1FE6-4B79-97D8-7FAAD49BC6EF}"/>
              </a:ext>
            </a:extLst>
          </p:cNvPr>
          <p:cNvSpPr txBox="1">
            <a:spLocks noChangeArrowheads="1"/>
          </p:cNvSpPr>
          <p:nvPr/>
        </p:nvSpPr>
        <p:spPr bwMode="auto">
          <a:xfrm>
            <a:off x="5476466" y="1937381"/>
            <a:ext cx="2346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200" dirty="0">
                <a:solidFill>
                  <a:srgbClr val="000000"/>
                </a:solidFill>
                <a:latin typeface="Palatino Linotype" panose="02040502050505030304" pitchFamily="18" charset="0"/>
              </a:rPr>
              <a:t>       Overvloed</a:t>
            </a:r>
          </a:p>
        </p:txBody>
      </p:sp>
      <p:sp>
        <p:nvSpPr>
          <p:cNvPr id="47" name="Tekstvak 35">
            <a:extLst>
              <a:ext uri="{FF2B5EF4-FFF2-40B4-BE49-F238E27FC236}">
                <a16:creationId xmlns:a16="http://schemas.microsoft.com/office/drawing/2014/main" id="{AE664508-28F7-4CAA-B24B-BDDB538C1FAC}"/>
              </a:ext>
            </a:extLst>
          </p:cNvPr>
          <p:cNvSpPr txBox="1">
            <a:spLocks noChangeArrowheads="1"/>
          </p:cNvSpPr>
          <p:nvPr/>
        </p:nvSpPr>
        <p:spPr bwMode="auto">
          <a:xfrm>
            <a:off x="4255961" y="5819889"/>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rgbClr val="000000"/>
                </a:solidFill>
                <a:latin typeface="The Hand Bold"/>
              </a:rPr>
              <a:t>       </a:t>
            </a:r>
            <a:r>
              <a:rPr lang="nl-NL" altLang="nl-NL" sz="1200" dirty="0">
                <a:solidFill>
                  <a:srgbClr val="000000"/>
                </a:solidFill>
                <a:latin typeface="Palatino Linotype" panose="02040502050505030304" pitchFamily="18" charset="0"/>
              </a:rPr>
              <a:t>Introspectie</a:t>
            </a:r>
          </a:p>
        </p:txBody>
      </p:sp>
      <p:sp>
        <p:nvSpPr>
          <p:cNvPr id="46" name="Tekstvak 40">
            <a:extLst>
              <a:ext uri="{FF2B5EF4-FFF2-40B4-BE49-F238E27FC236}">
                <a16:creationId xmlns:a16="http://schemas.microsoft.com/office/drawing/2014/main" id="{F59950B4-198D-4DD0-9FC4-D2BA25A5C90D}"/>
              </a:ext>
            </a:extLst>
          </p:cNvPr>
          <p:cNvSpPr txBox="1">
            <a:spLocks noChangeArrowheads="1"/>
          </p:cNvSpPr>
          <p:nvPr/>
        </p:nvSpPr>
        <p:spPr bwMode="auto">
          <a:xfrm>
            <a:off x="6532124" y="2810276"/>
            <a:ext cx="723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200" dirty="0">
                <a:solidFill>
                  <a:srgbClr val="000000"/>
                </a:solidFill>
                <a:latin typeface="Palatino Linotype" panose="02040502050505030304" pitchFamily="18" charset="0"/>
              </a:rPr>
              <a:t>Humor</a:t>
            </a:r>
          </a:p>
        </p:txBody>
      </p:sp>
      <p:sp>
        <p:nvSpPr>
          <p:cNvPr id="48" name="Tekstvak 40">
            <a:extLst>
              <a:ext uri="{FF2B5EF4-FFF2-40B4-BE49-F238E27FC236}">
                <a16:creationId xmlns:a16="http://schemas.microsoft.com/office/drawing/2014/main" id="{1799E3E1-63B8-4644-B0B0-4D6F92CF285A}"/>
              </a:ext>
            </a:extLst>
          </p:cNvPr>
          <p:cNvSpPr txBox="1">
            <a:spLocks noChangeArrowheads="1"/>
          </p:cNvSpPr>
          <p:nvPr/>
        </p:nvSpPr>
        <p:spPr bwMode="auto">
          <a:xfrm>
            <a:off x="6409400" y="5886120"/>
            <a:ext cx="1459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200" dirty="0">
                <a:solidFill>
                  <a:srgbClr val="000000"/>
                </a:solidFill>
                <a:latin typeface="Palatino Linotype" panose="02040502050505030304" pitchFamily="18" charset="0"/>
              </a:rPr>
              <a:t>(Zelf)Vertrouwen</a:t>
            </a:r>
          </a:p>
        </p:txBody>
      </p:sp>
      <p:sp>
        <p:nvSpPr>
          <p:cNvPr id="49" name="Tekstvak 40">
            <a:extLst>
              <a:ext uri="{FF2B5EF4-FFF2-40B4-BE49-F238E27FC236}">
                <a16:creationId xmlns:a16="http://schemas.microsoft.com/office/drawing/2014/main" id="{4DA98CA7-E60D-491E-BD7C-77F2442F7B4C}"/>
              </a:ext>
            </a:extLst>
          </p:cNvPr>
          <p:cNvSpPr txBox="1">
            <a:spLocks noChangeArrowheads="1"/>
          </p:cNvSpPr>
          <p:nvPr/>
        </p:nvSpPr>
        <p:spPr bwMode="auto">
          <a:xfrm>
            <a:off x="4579561" y="3211225"/>
            <a:ext cx="1459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200" dirty="0">
                <a:solidFill>
                  <a:srgbClr val="000000"/>
                </a:solidFill>
                <a:latin typeface="Palatino Linotype" panose="02040502050505030304" pitchFamily="18" charset="0"/>
              </a:rPr>
              <a:t>Zorgvuldig</a:t>
            </a:r>
          </a:p>
        </p:txBody>
      </p:sp>
      <p:sp>
        <p:nvSpPr>
          <p:cNvPr id="50" name="Tekstvak 40">
            <a:extLst>
              <a:ext uri="{FF2B5EF4-FFF2-40B4-BE49-F238E27FC236}">
                <a16:creationId xmlns:a16="http://schemas.microsoft.com/office/drawing/2014/main" id="{36B636EE-2453-4260-9124-3A7E67459A13}"/>
              </a:ext>
            </a:extLst>
          </p:cNvPr>
          <p:cNvSpPr txBox="1">
            <a:spLocks noChangeArrowheads="1"/>
          </p:cNvSpPr>
          <p:nvPr/>
        </p:nvSpPr>
        <p:spPr bwMode="auto">
          <a:xfrm>
            <a:off x="7617242" y="4661579"/>
            <a:ext cx="1459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200" dirty="0">
                <a:solidFill>
                  <a:srgbClr val="000000"/>
                </a:solidFill>
                <a:latin typeface="Palatino Linotype" panose="02040502050505030304" pitchFamily="18" charset="0"/>
              </a:rPr>
              <a:t>Integer</a:t>
            </a:r>
          </a:p>
        </p:txBody>
      </p:sp>
      <p:sp>
        <p:nvSpPr>
          <p:cNvPr id="53" name="Tekstvak 35">
            <a:extLst>
              <a:ext uri="{FF2B5EF4-FFF2-40B4-BE49-F238E27FC236}">
                <a16:creationId xmlns:a16="http://schemas.microsoft.com/office/drawing/2014/main" id="{D689AF10-A324-41EA-8BBD-4BDDDA37DBDA}"/>
              </a:ext>
            </a:extLst>
          </p:cNvPr>
          <p:cNvSpPr txBox="1">
            <a:spLocks noChangeArrowheads="1"/>
          </p:cNvSpPr>
          <p:nvPr/>
        </p:nvSpPr>
        <p:spPr bwMode="auto">
          <a:xfrm>
            <a:off x="5293193" y="4597595"/>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rgbClr val="000000"/>
                </a:solidFill>
                <a:latin typeface="The Hand Bold"/>
              </a:rPr>
              <a:t>       </a:t>
            </a:r>
            <a:r>
              <a:rPr lang="nl-NL" altLang="nl-NL" sz="1200" i="1" dirty="0">
                <a:solidFill>
                  <a:schemeClr val="bg1"/>
                </a:solidFill>
                <a:latin typeface="Palatino Linotype" panose="02040502050505030304" pitchFamily="18" charset="0"/>
              </a:rPr>
              <a:t>AUTONOOM</a:t>
            </a:r>
          </a:p>
        </p:txBody>
      </p:sp>
      <p:sp>
        <p:nvSpPr>
          <p:cNvPr id="55" name="Tekstvak 35">
            <a:extLst>
              <a:ext uri="{FF2B5EF4-FFF2-40B4-BE49-F238E27FC236}">
                <a16:creationId xmlns:a16="http://schemas.microsoft.com/office/drawing/2014/main" id="{CAD4F9F8-71BE-4984-A2D3-2932F06D9CEB}"/>
              </a:ext>
            </a:extLst>
          </p:cNvPr>
          <p:cNvSpPr txBox="1">
            <a:spLocks noChangeArrowheads="1"/>
          </p:cNvSpPr>
          <p:nvPr/>
        </p:nvSpPr>
        <p:spPr bwMode="auto">
          <a:xfrm>
            <a:off x="5309191" y="3340375"/>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chemeClr val="bg1"/>
                </a:solidFill>
                <a:latin typeface="The Hand Bold"/>
              </a:rPr>
              <a:t>       </a:t>
            </a:r>
            <a:r>
              <a:rPr lang="nl-NL" altLang="nl-NL" sz="1200" i="1" dirty="0">
                <a:solidFill>
                  <a:schemeClr val="bg1"/>
                </a:solidFill>
                <a:latin typeface="Palatino Linotype" panose="02040502050505030304" pitchFamily="18" charset="0"/>
              </a:rPr>
              <a:t>VERBONDEN</a:t>
            </a:r>
          </a:p>
        </p:txBody>
      </p:sp>
      <p:sp>
        <p:nvSpPr>
          <p:cNvPr id="58" name="Tekstvak 35">
            <a:extLst>
              <a:ext uri="{FF2B5EF4-FFF2-40B4-BE49-F238E27FC236}">
                <a16:creationId xmlns:a16="http://schemas.microsoft.com/office/drawing/2014/main" id="{EDB204E3-1DC8-47B9-B0B3-01B2D7DEC199}"/>
              </a:ext>
            </a:extLst>
          </p:cNvPr>
          <p:cNvSpPr txBox="1">
            <a:spLocks noChangeArrowheads="1"/>
          </p:cNvSpPr>
          <p:nvPr/>
        </p:nvSpPr>
        <p:spPr bwMode="auto">
          <a:xfrm>
            <a:off x="4694366" y="5380886"/>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solidFill>
                  <a:srgbClr val="000000"/>
                </a:solidFill>
                <a:latin typeface="The Hand Bold"/>
              </a:rPr>
              <a:t>       </a:t>
            </a:r>
            <a:r>
              <a:rPr lang="nl-NL" altLang="nl-NL" sz="1200" dirty="0">
                <a:solidFill>
                  <a:srgbClr val="000000"/>
                </a:solidFill>
                <a:latin typeface="Palatino Linotype" panose="02040502050505030304" pitchFamily="18" charset="0"/>
              </a:rPr>
              <a:t>Assertief</a:t>
            </a:r>
          </a:p>
        </p:txBody>
      </p:sp>
      <p:sp>
        <p:nvSpPr>
          <p:cNvPr id="61" name="Tekstvak 35">
            <a:extLst>
              <a:ext uri="{FF2B5EF4-FFF2-40B4-BE49-F238E27FC236}">
                <a16:creationId xmlns:a16="http://schemas.microsoft.com/office/drawing/2014/main" id="{E62155D8-9251-4221-AE90-7E3C34DF3F55}"/>
              </a:ext>
            </a:extLst>
          </p:cNvPr>
          <p:cNvSpPr txBox="1">
            <a:spLocks noChangeArrowheads="1"/>
          </p:cNvSpPr>
          <p:nvPr/>
        </p:nvSpPr>
        <p:spPr bwMode="auto">
          <a:xfrm>
            <a:off x="3930294" y="2836244"/>
            <a:ext cx="2346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200" dirty="0">
                <a:solidFill>
                  <a:srgbClr val="000000"/>
                </a:solidFill>
                <a:latin typeface="Palatino Linotype" panose="02040502050505030304" pitchFamily="18" charset="0"/>
              </a:rPr>
              <a:t>       Constructief</a:t>
            </a:r>
          </a:p>
        </p:txBody>
      </p:sp>
      <p:sp>
        <p:nvSpPr>
          <p:cNvPr id="54" name="Tekstvak 40">
            <a:extLst>
              <a:ext uri="{FF2B5EF4-FFF2-40B4-BE49-F238E27FC236}">
                <a16:creationId xmlns:a16="http://schemas.microsoft.com/office/drawing/2014/main" id="{8A2A08E9-BEF5-46EE-8F1F-E1D6004F3679}"/>
              </a:ext>
            </a:extLst>
          </p:cNvPr>
          <p:cNvSpPr txBox="1">
            <a:spLocks noChangeArrowheads="1"/>
          </p:cNvSpPr>
          <p:nvPr/>
        </p:nvSpPr>
        <p:spPr bwMode="auto">
          <a:xfrm>
            <a:off x="5835642" y="5747620"/>
            <a:ext cx="723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200" dirty="0">
                <a:solidFill>
                  <a:srgbClr val="000000"/>
                </a:solidFill>
                <a:latin typeface="Palatino Linotype" panose="02040502050505030304" pitchFamily="18" charset="0"/>
              </a:rPr>
              <a:t>Ferm</a:t>
            </a:r>
          </a:p>
        </p:txBody>
      </p:sp>
      <p:sp>
        <p:nvSpPr>
          <p:cNvPr id="56" name="Tekstvak 40">
            <a:extLst>
              <a:ext uri="{FF2B5EF4-FFF2-40B4-BE49-F238E27FC236}">
                <a16:creationId xmlns:a16="http://schemas.microsoft.com/office/drawing/2014/main" id="{23DB1FC0-C026-4650-82ED-B787440A290A}"/>
              </a:ext>
            </a:extLst>
          </p:cNvPr>
          <p:cNvSpPr txBox="1">
            <a:spLocks noChangeArrowheads="1"/>
          </p:cNvSpPr>
          <p:nvPr/>
        </p:nvSpPr>
        <p:spPr bwMode="auto">
          <a:xfrm>
            <a:off x="3911070" y="4694592"/>
            <a:ext cx="10490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200" dirty="0">
                <a:solidFill>
                  <a:srgbClr val="000000"/>
                </a:solidFill>
                <a:latin typeface="Palatino Linotype" panose="02040502050505030304" pitchFamily="18" charset="0"/>
              </a:rPr>
              <a:t>Transparant</a:t>
            </a:r>
          </a:p>
        </p:txBody>
      </p:sp>
      <p:sp>
        <p:nvSpPr>
          <p:cNvPr id="57" name="Tekstvak 40">
            <a:extLst>
              <a:ext uri="{FF2B5EF4-FFF2-40B4-BE49-F238E27FC236}">
                <a16:creationId xmlns:a16="http://schemas.microsoft.com/office/drawing/2014/main" id="{61589670-4CB3-4F8F-A686-D1F540836669}"/>
              </a:ext>
            </a:extLst>
          </p:cNvPr>
          <p:cNvSpPr txBox="1">
            <a:spLocks noChangeArrowheads="1"/>
          </p:cNvSpPr>
          <p:nvPr/>
        </p:nvSpPr>
        <p:spPr bwMode="auto">
          <a:xfrm>
            <a:off x="6937662" y="4110655"/>
            <a:ext cx="723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endParaRPr lang="nl-NL" altLang="nl-NL" sz="1200" dirty="0">
              <a:solidFill>
                <a:srgbClr val="000000"/>
              </a:solidFill>
              <a:latin typeface="Palatino Linotype" panose="02040502050505030304" pitchFamily="18" charset="0"/>
            </a:endParaRPr>
          </a:p>
        </p:txBody>
      </p:sp>
      <p:sp>
        <p:nvSpPr>
          <p:cNvPr id="59" name="Explosie: 8 punten 58">
            <a:extLst>
              <a:ext uri="{FF2B5EF4-FFF2-40B4-BE49-F238E27FC236}">
                <a16:creationId xmlns:a16="http://schemas.microsoft.com/office/drawing/2014/main" id="{F9170359-A720-46F7-A1F1-7576896F788C}"/>
              </a:ext>
            </a:extLst>
          </p:cNvPr>
          <p:cNvSpPr/>
          <p:nvPr/>
        </p:nvSpPr>
        <p:spPr>
          <a:xfrm>
            <a:off x="7219997" y="4202306"/>
            <a:ext cx="413560" cy="39528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Explosie: 8 punten 61">
            <a:extLst>
              <a:ext uri="{FF2B5EF4-FFF2-40B4-BE49-F238E27FC236}">
                <a16:creationId xmlns:a16="http://schemas.microsoft.com/office/drawing/2014/main" id="{4D8D46CF-5B3E-4271-B0C6-52E5C662AC69}"/>
              </a:ext>
            </a:extLst>
          </p:cNvPr>
          <p:cNvSpPr/>
          <p:nvPr/>
        </p:nvSpPr>
        <p:spPr>
          <a:xfrm>
            <a:off x="6001044" y="2330428"/>
            <a:ext cx="413560" cy="39528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Explosie: 8 punten 62">
            <a:extLst>
              <a:ext uri="{FF2B5EF4-FFF2-40B4-BE49-F238E27FC236}">
                <a16:creationId xmlns:a16="http://schemas.microsoft.com/office/drawing/2014/main" id="{1989D3F4-39C2-4DD1-98DF-DD74B93A76DE}"/>
              </a:ext>
            </a:extLst>
          </p:cNvPr>
          <p:cNvSpPr/>
          <p:nvPr/>
        </p:nvSpPr>
        <p:spPr>
          <a:xfrm>
            <a:off x="5877291" y="6028297"/>
            <a:ext cx="413560" cy="39528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Explosie: 8 punten 63">
            <a:extLst>
              <a:ext uri="{FF2B5EF4-FFF2-40B4-BE49-F238E27FC236}">
                <a16:creationId xmlns:a16="http://schemas.microsoft.com/office/drawing/2014/main" id="{55393A60-052C-4F38-BBD2-87427FCAF327}"/>
              </a:ext>
            </a:extLst>
          </p:cNvPr>
          <p:cNvSpPr/>
          <p:nvPr/>
        </p:nvSpPr>
        <p:spPr>
          <a:xfrm>
            <a:off x="4548186" y="-16074"/>
            <a:ext cx="3107330" cy="986282"/>
          </a:xfrm>
          <a:prstGeom prst="irregularSeal1">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Conceptie Trauma</a:t>
            </a:r>
          </a:p>
        </p:txBody>
      </p:sp>
      <p:sp>
        <p:nvSpPr>
          <p:cNvPr id="3" name="Tekstvak 2">
            <a:extLst>
              <a:ext uri="{FF2B5EF4-FFF2-40B4-BE49-F238E27FC236}">
                <a16:creationId xmlns:a16="http://schemas.microsoft.com/office/drawing/2014/main" id="{CD5BE3A7-2E35-4A09-B9F9-D54A24FB13F2}"/>
              </a:ext>
            </a:extLst>
          </p:cNvPr>
          <p:cNvSpPr txBox="1"/>
          <p:nvPr/>
        </p:nvSpPr>
        <p:spPr>
          <a:xfrm>
            <a:off x="4216204" y="5578649"/>
            <a:ext cx="884393" cy="276999"/>
          </a:xfrm>
          <a:prstGeom prst="rect">
            <a:avLst/>
          </a:prstGeom>
          <a:noFill/>
        </p:spPr>
        <p:txBody>
          <a:bodyPr wrap="square" rtlCol="0">
            <a:spAutoFit/>
          </a:bodyPr>
          <a:lstStyle/>
          <a:p>
            <a:r>
              <a:rPr lang="nl-NL" sz="1200" dirty="0">
                <a:solidFill>
                  <a:srgbClr val="000000"/>
                </a:solidFill>
                <a:latin typeface="Palatino Linotype" panose="02040502050505030304" pitchFamily="18" charset="0"/>
              </a:rPr>
              <a:t>Geduldig</a:t>
            </a:r>
          </a:p>
        </p:txBody>
      </p:sp>
      <p:sp>
        <p:nvSpPr>
          <p:cNvPr id="60" name="Rechthoek 59">
            <a:extLst>
              <a:ext uri="{FF2B5EF4-FFF2-40B4-BE49-F238E27FC236}">
                <a16:creationId xmlns:a16="http://schemas.microsoft.com/office/drawing/2014/main" id="{EC5B1545-9910-4AE7-AAC0-AAC6FF0443A7}"/>
              </a:ext>
            </a:extLst>
          </p:cNvPr>
          <p:cNvSpPr/>
          <p:nvPr/>
        </p:nvSpPr>
        <p:spPr>
          <a:xfrm>
            <a:off x="5973987" y="969372"/>
            <a:ext cx="281535" cy="535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W</a:t>
            </a:r>
          </a:p>
        </p:txBody>
      </p:sp>
    </p:spTree>
    <p:extLst>
      <p:ext uri="{BB962C8B-B14F-4D97-AF65-F5344CB8AC3E}">
        <p14:creationId xmlns:p14="http://schemas.microsoft.com/office/powerpoint/2010/main" val="381701102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5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5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5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5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58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5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5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59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59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59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58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2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5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6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39"/>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24585" grpId="0"/>
      <p:bldP spid="24586" grpId="0"/>
      <p:bldP spid="24587" grpId="0"/>
      <p:bldP spid="24588" grpId="0"/>
      <p:bldP spid="24589" grpId="0"/>
      <p:bldP spid="24590" grpId="0"/>
      <p:bldP spid="24591" grpId="0"/>
      <p:bldP spid="24592" grpId="0"/>
      <p:bldP spid="24593" grpId="0"/>
      <p:bldP spid="24594" grpId="0"/>
      <p:bldP spid="24595" grpId="0"/>
      <p:bldP spid="2" grpId="0" animBg="1"/>
      <p:bldP spid="21" grpId="0" animBg="1"/>
      <p:bldP spid="22" grpId="0" animBg="1"/>
      <p:bldP spid="23" grpId="0" animBg="1"/>
      <p:bldP spid="24" grpId="0" animBg="1"/>
      <p:bldP spid="25" grpId="0" animBg="1"/>
      <p:bldP spid="5" grpId="0" animBg="1"/>
      <p:bldP spid="28" grpId="0" animBg="1"/>
      <p:bldP spid="29" grpId="0" animBg="1"/>
      <p:bldP spid="30" grpId="0" animBg="1"/>
      <p:bldP spid="31" grpId="0" animBg="1"/>
      <p:bldP spid="32" grpId="0" animBg="1"/>
      <p:bldP spid="7" grpId="0" animBg="1"/>
      <p:bldP spid="34" grpId="0" animBg="1"/>
      <p:bldP spid="35" grpId="0" animBg="1"/>
      <p:bldP spid="36" grpId="0" animBg="1"/>
      <p:bldP spid="37" grpId="0" animBg="1"/>
      <p:bldP spid="38" grpId="0" animBg="1"/>
      <p:bldP spid="39" grpId="0" animBg="1"/>
      <p:bldP spid="40" grpId="0" animBg="1"/>
      <p:bldP spid="43" grpId="0"/>
      <p:bldP spid="45" grpId="0"/>
      <p:bldP spid="47" grpId="0"/>
      <p:bldP spid="46" grpId="0"/>
      <p:bldP spid="48" grpId="0"/>
      <p:bldP spid="49" grpId="0"/>
      <p:bldP spid="50" grpId="0"/>
      <p:bldP spid="58" grpId="0"/>
      <p:bldP spid="61" grpId="0"/>
      <p:bldP spid="54" grpId="0"/>
      <p:bldP spid="56" grpId="0"/>
      <p:bldP spid="59" grpId="0" animBg="1"/>
      <p:bldP spid="62" grpId="0" animBg="1"/>
      <p:bldP spid="63" grpId="0" animBg="1"/>
      <p:bldP spid="64" grpId="0" animBg="1"/>
      <p:bldP spid="3" grpId="0"/>
      <p:bldP spid="6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1230630" y="692150"/>
            <a:ext cx="7842250" cy="5391150"/>
          </a:xfrm>
        </p:spPr>
        <p:txBody>
          <a:bodyPr rtlCol="0">
            <a:normAutofit lnSpcReduction="10000"/>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Trauma(</a:t>
            </a:r>
            <a:r>
              <a:rPr lang="nl-NL" sz="4800" dirty="0" err="1">
                <a:latin typeface="+mj-lt"/>
              </a:rPr>
              <a:t>tische</a:t>
            </a:r>
            <a:r>
              <a:rPr lang="nl-NL" sz="4800" dirty="0">
                <a:latin typeface="+mj-lt"/>
              </a:rPr>
              <a:t>) gevolgen</a:t>
            </a:r>
            <a:endParaRPr lang="nl-NL" sz="2600" dirty="0"/>
          </a:p>
          <a:p>
            <a:pPr marL="0" indent="0" fontAlgn="auto">
              <a:spcAft>
                <a:spcPts val="0"/>
              </a:spcAft>
              <a:buClr>
                <a:schemeClr val="accent1">
                  <a:lumMod val="75000"/>
                </a:schemeClr>
              </a:buClr>
              <a:buNone/>
              <a:defRPr/>
            </a:pPr>
            <a:r>
              <a:rPr lang="nl-NL" sz="2600" i="1" dirty="0"/>
              <a:t> </a:t>
            </a:r>
          </a:p>
          <a:p>
            <a:pPr fontAlgn="auto">
              <a:spcAft>
                <a:spcPts val="0"/>
              </a:spcAft>
              <a:buClr>
                <a:schemeClr val="accent1">
                  <a:lumMod val="75000"/>
                </a:schemeClr>
              </a:buClr>
              <a:defRPr/>
            </a:pPr>
            <a:r>
              <a:rPr lang="nl-NL" sz="2600" dirty="0"/>
              <a:t>IK: gekwetst en machteloos</a:t>
            </a:r>
          </a:p>
          <a:p>
            <a:pPr fontAlgn="auto">
              <a:spcAft>
                <a:spcPts val="0"/>
              </a:spcAft>
              <a:buClr>
                <a:schemeClr val="accent1">
                  <a:lumMod val="75000"/>
                </a:schemeClr>
              </a:buClr>
              <a:defRPr/>
            </a:pPr>
            <a:r>
              <a:rPr lang="nl-NL" sz="2600" dirty="0"/>
              <a:t>IK overspoeld door pijn en angst</a:t>
            </a: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r>
              <a:rPr lang="nl-NL" sz="2600" dirty="0"/>
              <a:t>Als geen emotionele ontlading            Ik-splitsing</a:t>
            </a:r>
          </a:p>
          <a:p>
            <a:pPr marL="0" indent="0" fontAlgn="auto">
              <a:spcAft>
                <a:spcPts val="0"/>
              </a:spcAft>
              <a:buClr>
                <a:schemeClr val="accent1">
                  <a:lumMod val="75000"/>
                </a:schemeClr>
              </a:buClr>
              <a:buNone/>
              <a:defRPr/>
            </a:pPr>
            <a:endParaRPr lang="nl-NL" sz="2600" dirty="0"/>
          </a:p>
          <a:p>
            <a:pPr marL="0" indent="0" fontAlgn="auto">
              <a:spcAft>
                <a:spcPts val="0"/>
              </a:spcAft>
              <a:buClr>
                <a:schemeClr val="accent1">
                  <a:lumMod val="75000"/>
                </a:schemeClr>
              </a:buClr>
              <a:buNone/>
              <a:defRPr/>
            </a:pPr>
            <a:r>
              <a:rPr lang="nl-NL" sz="2600" dirty="0"/>
              <a:t>  </a:t>
            </a:r>
            <a:r>
              <a:rPr lang="nl-NL" sz="2600" b="1" dirty="0" err="1"/>
              <a:t>Overlevings</a:t>
            </a:r>
            <a:r>
              <a:rPr lang="nl-NL" sz="2600" b="1" dirty="0"/>
              <a:t> Ik:</a:t>
            </a:r>
          </a:p>
          <a:p>
            <a:pPr fontAlgn="auto">
              <a:spcAft>
                <a:spcPts val="0"/>
              </a:spcAft>
              <a:buClr>
                <a:schemeClr val="accent1">
                  <a:lumMod val="75000"/>
                </a:schemeClr>
              </a:buClr>
              <a:defRPr/>
            </a:pPr>
            <a:r>
              <a:rPr lang="nl-NL" sz="2600" dirty="0"/>
              <a:t>Verdringing (</a:t>
            </a:r>
            <a:r>
              <a:rPr lang="nl-NL" sz="2600" i="1" dirty="0"/>
              <a:t>Ik weet het niet</a:t>
            </a:r>
            <a:r>
              <a:rPr lang="nl-NL" sz="2600" dirty="0"/>
              <a:t>)</a:t>
            </a:r>
          </a:p>
          <a:p>
            <a:pPr fontAlgn="auto">
              <a:spcAft>
                <a:spcPts val="0"/>
              </a:spcAft>
              <a:buClr>
                <a:schemeClr val="accent1">
                  <a:lumMod val="75000"/>
                </a:schemeClr>
              </a:buClr>
              <a:defRPr/>
            </a:pPr>
            <a:r>
              <a:rPr lang="nl-NL" sz="2600" dirty="0"/>
              <a:t>Vermijding (</a:t>
            </a:r>
            <a:r>
              <a:rPr lang="nl-NL" sz="2600" i="1" dirty="0"/>
              <a:t>Ik vertrouw het niet</a:t>
            </a:r>
            <a:r>
              <a:rPr lang="nl-NL" sz="2600" dirty="0"/>
              <a:t>)</a:t>
            </a:r>
          </a:p>
          <a:p>
            <a:pPr fontAlgn="auto">
              <a:spcAft>
                <a:spcPts val="0"/>
              </a:spcAft>
              <a:buClr>
                <a:schemeClr val="accent1">
                  <a:lumMod val="75000"/>
                </a:schemeClr>
              </a:buClr>
              <a:defRPr/>
            </a:pPr>
            <a:r>
              <a:rPr lang="nl-NL" sz="2600" dirty="0"/>
              <a:t>Verdoving (</a:t>
            </a:r>
            <a:r>
              <a:rPr lang="nl-NL" sz="2600" i="1" dirty="0"/>
              <a:t>Ik voel het niet</a:t>
            </a:r>
            <a:r>
              <a:rPr lang="nl-NL" sz="2600" dirty="0"/>
              <a:t>)</a:t>
            </a: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i="1" dirty="0"/>
          </a:p>
          <a:p>
            <a:pPr fontAlgn="auto">
              <a:spcAft>
                <a:spcPts val="0"/>
              </a:spcAft>
              <a:buClr>
                <a:schemeClr val="accent1">
                  <a:lumMod val="75000"/>
                </a:schemeClr>
              </a:buClr>
              <a:defRPr/>
            </a:pPr>
            <a:endParaRPr lang="nl-NL" sz="2600" i="1"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Pijl: rechts 3">
            <a:extLst>
              <a:ext uri="{FF2B5EF4-FFF2-40B4-BE49-F238E27FC236}">
                <a16:creationId xmlns:a16="http://schemas.microsoft.com/office/drawing/2014/main" id="{9E58BCC5-A019-4749-AD04-911572BF31C1}"/>
              </a:ext>
            </a:extLst>
          </p:cNvPr>
          <p:cNvSpPr/>
          <p:nvPr/>
        </p:nvSpPr>
        <p:spPr>
          <a:xfrm>
            <a:off x="6360019" y="3387725"/>
            <a:ext cx="653143" cy="283029"/>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745032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BE196E22-5C9A-4594-A300-1AB3232B1A27}"/>
              </a:ext>
            </a:extLst>
          </p:cNvPr>
          <p:cNvSpPr>
            <a:spLocks noGrp="1" noChangeArrowheads="1"/>
          </p:cNvSpPr>
          <p:nvPr>
            <p:ph type="title"/>
          </p:nvPr>
        </p:nvSpPr>
        <p:spPr bwMode="auto">
          <a:xfrm>
            <a:off x="1143897" y="15275"/>
            <a:ext cx="10363200" cy="1609725"/>
          </a:xfrm>
        </p:spPr>
        <p:txBody>
          <a:bodyPr wrap="square" numCol="1" anchorCtr="0" compatLnSpc="1">
            <a:prstTxWarp prst="textNoShape">
              <a:avLst/>
            </a:prstTxWarp>
          </a:bodyPr>
          <a:lstStyle/>
          <a:p>
            <a:pPr algn="ctr"/>
            <a:r>
              <a:rPr lang="nl-NL" altLang="nl-NL" sz="3600" dirty="0"/>
              <a:t>SPLITSING - OVERLEVING</a:t>
            </a:r>
          </a:p>
        </p:txBody>
      </p:sp>
      <p:sp>
        <p:nvSpPr>
          <p:cNvPr id="28675" name="Tijdelijke aanduiding voor inhoud 2">
            <a:extLst>
              <a:ext uri="{FF2B5EF4-FFF2-40B4-BE49-F238E27FC236}">
                <a16:creationId xmlns:a16="http://schemas.microsoft.com/office/drawing/2014/main" id="{6AE3D491-C6CB-42B1-908D-C457C04A849E}"/>
              </a:ext>
            </a:extLst>
          </p:cNvPr>
          <p:cNvSpPr>
            <a:spLocks noGrp="1" noChangeArrowheads="1"/>
          </p:cNvSpPr>
          <p:nvPr>
            <p:ph idx="1"/>
          </p:nvPr>
        </p:nvSpPr>
        <p:spPr>
          <a:xfrm>
            <a:off x="2071688" y="1565275"/>
            <a:ext cx="7643812" cy="4525963"/>
          </a:xfrm>
        </p:spPr>
        <p:txBody>
          <a:bodyPr/>
          <a:lstStyle/>
          <a:p>
            <a:endParaRPr lang="nl-NL" altLang="nl-NL" i="1" dirty="0"/>
          </a:p>
          <a:p>
            <a:pPr marL="0" indent="0">
              <a:buNone/>
            </a:pPr>
            <a:endParaRPr lang="nl-NL" altLang="nl-NL" i="1" dirty="0"/>
          </a:p>
          <a:p>
            <a:endParaRPr lang="nl-NL" altLang="nl-NL" i="1" dirty="0"/>
          </a:p>
          <a:p>
            <a:endParaRPr lang="nl-NL" altLang="nl-NL" i="1" dirty="0"/>
          </a:p>
          <a:p>
            <a:endParaRPr lang="nl-NL" altLang="nl-NL" i="1" dirty="0"/>
          </a:p>
          <a:p>
            <a:endParaRPr lang="nl-NL" altLang="nl-NL" i="1" dirty="0"/>
          </a:p>
          <a:p>
            <a:endParaRPr lang="nl-NL" altLang="nl-NL" i="1" dirty="0"/>
          </a:p>
          <a:p>
            <a:pPr marL="0" indent="0">
              <a:buNone/>
            </a:pPr>
            <a:endParaRPr lang="nl-NL" altLang="nl-NL" i="1" dirty="0"/>
          </a:p>
        </p:txBody>
      </p:sp>
      <p:sp>
        <p:nvSpPr>
          <p:cNvPr id="4" name="Stroomdiagram: Verbindingslijn 3">
            <a:extLst>
              <a:ext uri="{FF2B5EF4-FFF2-40B4-BE49-F238E27FC236}">
                <a16:creationId xmlns:a16="http://schemas.microsoft.com/office/drawing/2014/main" id="{431E3F95-98D1-4C21-88FC-D982CF830D95}"/>
              </a:ext>
            </a:extLst>
          </p:cNvPr>
          <p:cNvSpPr/>
          <p:nvPr/>
        </p:nvSpPr>
        <p:spPr>
          <a:xfrm>
            <a:off x="3741738" y="1864420"/>
            <a:ext cx="4924425" cy="4840287"/>
          </a:xfrm>
          <a:prstGeom prst="flowChartConnector">
            <a:avLst/>
          </a:prstGeom>
          <a:gradFill>
            <a:gsLst>
              <a:gs pos="29000">
                <a:srgbClr val="92D050">
                  <a:alpha val="50000"/>
                </a:srgbClr>
              </a:gs>
              <a:gs pos="30000">
                <a:srgbClr val="FF0000"/>
              </a:gs>
              <a:gs pos="58000">
                <a:srgbClr val="0070C0"/>
              </a:gs>
              <a:gs pos="48000">
                <a:srgbClr val="FF0000"/>
              </a:gs>
              <a:gs pos="100000">
                <a:srgbClr val="0070C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p>
        </p:txBody>
      </p:sp>
      <p:cxnSp>
        <p:nvCxnSpPr>
          <p:cNvPr id="12" name="Rechte verbindingslijn 11">
            <a:extLst>
              <a:ext uri="{FF2B5EF4-FFF2-40B4-BE49-F238E27FC236}">
                <a16:creationId xmlns:a16="http://schemas.microsoft.com/office/drawing/2014/main" id="{59DAB9E9-8979-45EE-B4E3-717AFEB90511}"/>
              </a:ext>
            </a:extLst>
          </p:cNvPr>
          <p:cNvCxnSpPr>
            <a:cxnSpLocks/>
          </p:cNvCxnSpPr>
          <p:nvPr/>
        </p:nvCxnSpPr>
        <p:spPr>
          <a:xfrm>
            <a:off x="3741738" y="4394200"/>
            <a:ext cx="4924425" cy="12700"/>
          </a:xfrm>
          <a:prstGeom prst="line">
            <a:avLst/>
          </a:prstGeom>
        </p:spPr>
        <p:style>
          <a:lnRef idx="1">
            <a:schemeClr val="dk1"/>
          </a:lnRef>
          <a:fillRef idx="0">
            <a:schemeClr val="dk1"/>
          </a:fillRef>
          <a:effectRef idx="0">
            <a:schemeClr val="dk1"/>
          </a:effectRef>
          <a:fontRef idx="minor">
            <a:schemeClr val="tx1"/>
          </a:fontRef>
        </p:style>
      </p:cxnSp>
      <p:cxnSp>
        <p:nvCxnSpPr>
          <p:cNvPr id="17" name="Rechte verbindingslijn 16">
            <a:extLst>
              <a:ext uri="{FF2B5EF4-FFF2-40B4-BE49-F238E27FC236}">
                <a16:creationId xmlns:a16="http://schemas.microsoft.com/office/drawing/2014/main" id="{7848A7F1-4B06-4E5E-9E1E-FF5BDB6A85A7}"/>
              </a:ext>
            </a:extLst>
          </p:cNvPr>
          <p:cNvCxnSpPr>
            <a:cxnSpLocks/>
          </p:cNvCxnSpPr>
          <p:nvPr/>
        </p:nvCxnSpPr>
        <p:spPr>
          <a:xfrm>
            <a:off x="3939381" y="3370264"/>
            <a:ext cx="4529138" cy="0"/>
          </a:xfrm>
          <a:prstGeom prst="line">
            <a:avLst/>
          </a:prstGeom>
        </p:spPr>
        <p:style>
          <a:lnRef idx="1">
            <a:schemeClr val="dk1"/>
          </a:lnRef>
          <a:fillRef idx="0">
            <a:schemeClr val="dk1"/>
          </a:fillRef>
          <a:effectRef idx="0">
            <a:schemeClr val="dk1"/>
          </a:effectRef>
          <a:fontRef idx="minor">
            <a:schemeClr val="tx1"/>
          </a:fontRef>
        </p:style>
      </p:cxnSp>
      <p:sp>
        <p:nvSpPr>
          <p:cNvPr id="28681" name="Tekstvak 19">
            <a:extLst>
              <a:ext uri="{FF2B5EF4-FFF2-40B4-BE49-F238E27FC236}">
                <a16:creationId xmlns:a16="http://schemas.microsoft.com/office/drawing/2014/main" id="{8EF79E12-5DDC-4BB2-83F9-0335091B26FD}"/>
              </a:ext>
            </a:extLst>
          </p:cNvPr>
          <p:cNvSpPr txBox="1">
            <a:spLocks noChangeArrowheads="1"/>
          </p:cNvSpPr>
          <p:nvPr/>
        </p:nvSpPr>
        <p:spPr bwMode="auto">
          <a:xfrm>
            <a:off x="4706937" y="5145087"/>
            <a:ext cx="2759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algn="ctr" eaLnBrk="1" hangingPunct="1"/>
            <a:r>
              <a:rPr lang="nl-NL" altLang="nl-NL" dirty="0">
                <a:latin typeface="The Hand Bold"/>
              </a:rPr>
              <a:t>       </a:t>
            </a:r>
            <a:r>
              <a:rPr lang="nl-NL" altLang="nl-NL" b="1" dirty="0">
                <a:solidFill>
                  <a:schemeClr val="bg1"/>
                </a:solidFill>
              </a:rPr>
              <a:t>Gewond-Ik</a:t>
            </a:r>
          </a:p>
        </p:txBody>
      </p:sp>
      <p:sp>
        <p:nvSpPr>
          <p:cNvPr id="21" name="Explosie: 8 punten 20">
            <a:extLst>
              <a:ext uri="{FF2B5EF4-FFF2-40B4-BE49-F238E27FC236}">
                <a16:creationId xmlns:a16="http://schemas.microsoft.com/office/drawing/2014/main" id="{B9B60928-CC05-4C11-BFE0-F7EEB5F51D44}"/>
              </a:ext>
            </a:extLst>
          </p:cNvPr>
          <p:cNvSpPr/>
          <p:nvPr/>
        </p:nvSpPr>
        <p:spPr>
          <a:xfrm>
            <a:off x="4295775" y="4772025"/>
            <a:ext cx="485775" cy="4032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2" name="Explosie: 8 punten 21">
            <a:extLst>
              <a:ext uri="{FF2B5EF4-FFF2-40B4-BE49-F238E27FC236}">
                <a16:creationId xmlns:a16="http://schemas.microsoft.com/office/drawing/2014/main" id="{7D15BD6D-B543-4824-B82C-FD83C314AF7E}"/>
              </a:ext>
            </a:extLst>
          </p:cNvPr>
          <p:cNvSpPr/>
          <p:nvPr/>
        </p:nvSpPr>
        <p:spPr>
          <a:xfrm>
            <a:off x="7567613" y="4779963"/>
            <a:ext cx="485775" cy="40481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3" name="Explosie: 8 punten 22">
            <a:extLst>
              <a:ext uri="{FF2B5EF4-FFF2-40B4-BE49-F238E27FC236}">
                <a16:creationId xmlns:a16="http://schemas.microsoft.com/office/drawing/2014/main" id="{91293C05-84DB-46BF-BAE4-45CADB794FCC}"/>
              </a:ext>
            </a:extLst>
          </p:cNvPr>
          <p:cNvSpPr/>
          <p:nvPr/>
        </p:nvSpPr>
        <p:spPr>
          <a:xfrm>
            <a:off x="6988844" y="5784058"/>
            <a:ext cx="485775" cy="40481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4" name="Explosie: 8 punten 23">
            <a:extLst>
              <a:ext uri="{FF2B5EF4-FFF2-40B4-BE49-F238E27FC236}">
                <a16:creationId xmlns:a16="http://schemas.microsoft.com/office/drawing/2014/main" id="{40756BA0-4E89-41D9-B20E-B51DC6E420F9}"/>
              </a:ext>
            </a:extLst>
          </p:cNvPr>
          <p:cNvSpPr/>
          <p:nvPr/>
        </p:nvSpPr>
        <p:spPr>
          <a:xfrm>
            <a:off x="5046663" y="5776913"/>
            <a:ext cx="485775" cy="40481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5" name="Explosie: 8 punten 24">
            <a:extLst>
              <a:ext uri="{FF2B5EF4-FFF2-40B4-BE49-F238E27FC236}">
                <a16:creationId xmlns:a16="http://schemas.microsoft.com/office/drawing/2014/main" id="{58B40A23-3EA1-4553-A78E-ECC36C5D1BB9}"/>
              </a:ext>
            </a:extLst>
          </p:cNvPr>
          <p:cNvSpPr/>
          <p:nvPr/>
        </p:nvSpPr>
        <p:spPr>
          <a:xfrm>
            <a:off x="6124575" y="4521200"/>
            <a:ext cx="485775" cy="40481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8687" name="Tekstvak 26">
            <a:extLst>
              <a:ext uri="{FF2B5EF4-FFF2-40B4-BE49-F238E27FC236}">
                <a16:creationId xmlns:a16="http://schemas.microsoft.com/office/drawing/2014/main" id="{50A34CBC-0468-4838-927D-080E8DC4A27C}"/>
              </a:ext>
            </a:extLst>
          </p:cNvPr>
          <p:cNvSpPr txBox="1">
            <a:spLocks noChangeArrowheads="1"/>
          </p:cNvSpPr>
          <p:nvPr/>
        </p:nvSpPr>
        <p:spPr bwMode="auto">
          <a:xfrm>
            <a:off x="5372100" y="3574166"/>
            <a:ext cx="1906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b="1" dirty="0">
                <a:solidFill>
                  <a:schemeClr val="bg1"/>
                </a:solidFill>
              </a:rPr>
              <a:t>Overlevings-Ik</a:t>
            </a:r>
          </a:p>
        </p:txBody>
      </p:sp>
      <p:sp>
        <p:nvSpPr>
          <p:cNvPr id="28688" name="Tekstvak 27">
            <a:extLst>
              <a:ext uri="{FF2B5EF4-FFF2-40B4-BE49-F238E27FC236}">
                <a16:creationId xmlns:a16="http://schemas.microsoft.com/office/drawing/2014/main" id="{3878CF2B-E025-4442-8960-9B7FB1A3F64F}"/>
              </a:ext>
            </a:extLst>
          </p:cNvPr>
          <p:cNvSpPr txBox="1">
            <a:spLocks noChangeArrowheads="1"/>
          </p:cNvSpPr>
          <p:nvPr/>
        </p:nvSpPr>
        <p:spPr bwMode="auto">
          <a:xfrm>
            <a:off x="5164931" y="2431640"/>
            <a:ext cx="191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dirty="0">
                <a:solidFill>
                  <a:schemeClr val="bg1"/>
                </a:solidFill>
                <a:latin typeface="The Hand Bold"/>
              </a:rPr>
              <a:t> </a:t>
            </a:r>
            <a:r>
              <a:rPr lang="nl-NL" altLang="nl-NL" b="1" dirty="0">
                <a:solidFill>
                  <a:schemeClr val="bg1"/>
                </a:solidFill>
              </a:rPr>
              <a:t>Gezond-Ik</a:t>
            </a:r>
            <a:endParaRPr lang="nl-NL" altLang="nl-NL" b="1" dirty="0"/>
          </a:p>
        </p:txBody>
      </p:sp>
      <p:sp>
        <p:nvSpPr>
          <p:cNvPr id="28689" name="Tekstvak 40">
            <a:extLst>
              <a:ext uri="{FF2B5EF4-FFF2-40B4-BE49-F238E27FC236}">
                <a16:creationId xmlns:a16="http://schemas.microsoft.com/office/drawing/2014/main" id="{4059EA24-5A34-4121-92E9-31F51EF48B0D}"/>
              </a:ext>
            </a:extLst>
          </p:cNvPr>
          <p:cNvSpPr txBox="1">
            <a:spLocks noChangeArrowheads="1"/>
          </p:cNvSpPr>
          <p:nvPr/>
        </p:nvSpPr>
        <p:spPr bwMode="auto">
          <a:xfrm>
            <a:off x="5166679" y="2108379"/>
            <a:ext cx="9060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400" dirty="0">
                <a:latin typeface="Palatino Linotype" panose="02040502050505030304" pitchFamily="18" charset="0"/>
              </a:rPr>
              <a:t>Intuïtie</a:t>
            </a:r>
          </a:p>
        </p:txBody>
      </p:sp>
      <p:sp>
        <p:nvSpPr>
          <p:cNvPr id="28690" name="Tekstvak 41">
            <a:extLst>
              <a:ext uri="{FF2B5EF4-FFF2-40B4-BE49-F238E27FC236}">
                <a16:creationId xmlns:a16="http://schemas.microsoft.com/office/drawing/2014/main" id="{DE0442B8-CB65-42EA-BA49-1672BD1CA1E9}"/>
              </a:ext>
            </a:extLst>
          </p:cNvPr>
          <p:cNvSpPr txBox="1">
            <a:spLocks noChangeArrowheads="1"/>
          </p:cNvSpPr>
          <p:nvPr/>
        </p:nvSpPr>
        <p:spPr bwMode="auto">
          <a:xfrm>
            <a:off x="4408488" y="2897188"/>
            <a:ext cx="2346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400" dirty="0">
                <a:latin typeface="Palatino Linotype" panose="02040502050505030304" pitchFamily="18" charset="0"/>
              </a:rPr>
              <a:t>Spontaniteit</a:t>
            </a:r>
          </a:p>
        </p:txBody>
      </p:sp>
      <p:sp>
        <p:nvSpPr>
          <p:cNvPr id="28692" name="Tekstvak 43">
            <a:extLst>
              <a:ext uri="{FF2B5EF4-FFF2-40B4-BE49-F238E27FC236}">
                <a16:creationId xmlns:a16="http://schemas.microsoft.com/office/drawing/2014/main" id="{F207B577-275A-4DFB-9C6F-DBD2420558BB}"/>
              </a:ext>
            </a:extLst>
          </p:cNvPr>
          <p:cNvSpPr txBox="1">
            <a:spLocks noChangeArrowheads="1"/>
          </p:cNvSpPr>
          <p:nvPr/>
        </p:nvSpPr>
        <p:spPr bwMode="auto">
          <a:xfrm>
            <a:off x="5456238" y="6376246"/>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latin typeface="The Hand Bold"/>
              </a:rPr>
              <a:t>       </a:t>
            </a:r>
          </a:p>
        </p:txBody>
      </p:sp>
      <p:sp>
        <p:nvSpPr>
          <p:cNvPr id="28693" name="Tekstvak 44">
            <a:extLst>
              <a:ext uri="{FF2B5EF4-FFF2-40B4-BE49-F238E27FC236}">
                <a16:creationId xmlns:a16="http://schemas.microsoft.com/office/drawing/2014/main" id="{1040ADBD-F4A2-4F42-A057-9C24D493943C}"/>
              </a:ext>
            </a:extLst>
          </p:cNvPr>
          <p:cNvSpPr txBox="1">
            <a:spLocks noChangeArrowheads="1"/>
          </p:cNvSpPr>
          <p:nvPr/>
        </p:nvSpPr>
        <p:spPr bwMode="auto">
          <a:xfrm>
            <a:off x="6843712" y="2861747"/>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Liefde</a:t>
            </a:r>
          </a:p>
        </p:txBody>
      </p:sp>
      <p:sp>
        <p:nvSpPr>
          <p:cNvPr id="28694" name="Tekstvak 45">
            <a:extLst>
              <a:ext uri="{FF2B5EF4-FFF2-40B4-BE49-F238E27FC236}">
                <a16:creationId xmlns:a16="http://schemas.microsoft.com/office/drawing/2014/main" id="{21ABA9D6-3857-4CCB-9772-642FB4E139B2}"/>
              </a:ext>
            </a:extLst>
          </p:cNvPr>
          <p:cNvSpPr txBox="1">
            <a:spLocks noChangeArrowheads="1"/>
          </p:cNvSpPr>
          <p:nvPr/>
        </p:nvSpPr>
        <p:spPr bwMode="auto">
          <a:xfrm>
            <a:off x="3881438" y="4035425"/>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Vermijding</a:t>
            </a:r>
          </a:p>
        </p:txBody>
      </p:sp>
      <p:sp>
        <p:nvSpPr>
          <p:cNvPr id="28695" name="Tekstvak 46">
            <a:extLst>
              <a:ext uri="{FF2B5EF4-FFF2-40B4-BE49-F238E27FC236}">
                <a16:creationId xmlns:a16="http://schemas.microsoft.com/office/drawing/2014/main" id="{C7D09663-839A-4788-8139-123C9A498924}"/>
              </a:ext>
            </a:extLst>
          </p:cNvPr>
          <p:cNvSpPr txBox="1">
            <a:spLocks noChangeArrowheads="1"/>
          </p:cNvSpPr>
          <p:nvPr/>
        </p:nvSpPr>
        <p:spPr bwMode="auto">
          <a:xfrm>
            <a:off x="6988844" y="4061117"/>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Verdoving</a:t>
            </a:r>
          </a:p>
        </p:txBody>
      </p:sp>
      <p:sp>
        <p:nvSpPr>
          <p:cNvPr id="28696" name="Tekstvak 47">
            <a:extLst>
              <a:ext uri="{FF2B5EF4-FFF2-40B4-BE49-F238E27FC236}">
                <a16:creationId xmlns:a16="http://schemas.microsoft.com/office/drawing/2014/main" id="{1A48BB8A-C77E-48B9-A076-08FB5C1E94D7}"/>
              </a:ext>
            </a:extLst>
          </p:cNvPr>
          <p:cNvSpPr txBox="1">
            <a:spLocks noChangeArrowheads="1"/>
          </p:cNvSpPr>
          <p:nvPr/>
        </p:nvSpPr>
        <p:spPr bwMode="auto">
          <a:xfrm>
            <a:off x="5410596" y="2924340"/>
            <a:ext cx="178284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Authenticiteit</a:t>
            </a:r>
          </a:p>
        </p:txBody>
      </p:sp>
      <p:sp>
        <p:nvSpPr>
          <p:cNvPr id="28697" name="Tekstvak 48">
            <a:extLst>
              <a:ext uri="{FF2B5EF4-FFF2-40B4-BE49-F238E27FC236}">
                <a16:creationId xmlns:a16="http://schemas.microsoft.com/office/drawing/2014/main" id="{AD1BD638-BD98-415D-A140-C20CA899E421}"/>
              </a:ext>
            </a:extLst>
          </p:cNvPr>
          <p:cNvSpPr txBox="1">
            <a:spLocks noChangeArrowheads="1"/>
          </p:cNvSpPr>
          <p:nvPr/>
        </p:nvSpPr>
        <p:spPr bwMode="auto">
          <a:xfrm>
            <a:off x="5580163" y="4097034"/>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Controle</a:t>
            </a:r>
          </a:p>
        </p:txBody>
      </p:sp>
      <p:sp>
        <p:nvSpPr>
          <p:cNvPr id="28698" name="Tekstvak 49">
            <a:extLst>
              <a:ext uri="{FF2B5EF4-FFF2-40B4-BE49-F238E27FC236}">
                <a16:creationId xmlns:a16="http://schemas.microsoft.com/office/drawing/2014/main" id="{C6D274CD-1E99-4202-A959-E1A35F088B35}"/>
              </a:ext>
            </a:extLst>
          </p:cNvPr>
          <p:cNvSpPr txBox="1">
            <a:spLocks noChangeArrowheads="1"/>
          </p:cNvSpPr>
          <p:nvPr/>
        </p:nvSpPr>
        <p:spPr bwMode="auto">
          <a:xfrm>
            <a:off x="6382951" y="2124581"/>
            <a:ext cx="11263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400" dirty="0">
                <a:latin typeface="Palatino Linotype" panose="02040502050505030304" pitchFamily="18" charset="0"/>
              </a:rPr>
              <a:t>Hier-en-Nu</a:t>
            </a:r>
          </a:p>
        </p:txBody>
      </p:sp>
      <p:sp>
        <p:nvSpPr>
          <p:cNvPr id="28699" name="Tekstvak 50">
            <a:extLst>
              <a:ext uri="{FF2B5EF4-FFF2-40B4-BE49-F238E27FC236}">
                <a16:creationId xmlns:a16="http://schemas.microsoft.com/office/drawing/2014/main" id="{CBF20FE6-4C06-4C32-8979-D49C2DD189C7}"/>
              </a:ext>
            </a:extLst>
          </p:cNvPr>
          <p:cNvSpPr txBox="1">
            <a:spLocks noChangeArrowheads="1"/>
          </p:cNvSpPr>
          <p:nvPr/>
        </p:nvSpPr>
        <p:spPr bwMode="auto">
          <a:xfrm>
            <a:off x="5654675" y="3300413"/>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latin typeface="The Hand Bold"/>
              </a:rPr>
              <a:t>      </a:t>
            </a:r>
          </a:p>
        </p:txBody>
      </p:sp>
      <p:sp>
        <p:nvSpPr>
          <p:cNvPr id="28700" name="Tekstvak 51">
            <a:extLst>
              <a:ext uri="{FF2B5EF4-FFF2-40B4-BE49-F238E27FC236}">
                <a16:creationId xmlns:a16="http://schemas.microsoft.com/office/drawing/2014/main" id="{A4EBC60F-5A28-47FE-AAB2-A8CCD60FB2BC}"/>
              </a:ext>
            </a:extLst>
          </p:cNvPr>
          <p:cNvSpPr txBox="1">
            <a:spLocks noChangeArrowheads="1"/>
          </p:cNvSpPr>
          <p:nvPr/>
        </p:nvSpPr>
        <p:spPr bwMode="auto">
          <a:xfrm>
            <a:off x="5464175" y="3275458"/>
            <a:ext cx="234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Verdringing</a:t>
            </a:r>
          </a:p>
        </p:txBody>
      </p:sp>
      <p:sp>
        <p:nvSpPr>
          <p:cNvPr id="28701" name="Tekstvak 52">
            <a:extLst>
              <a:ext uri="{FF2B5EF4-FFF2-40B4-BE49-F238E27FC236}">
                <a16:creationId xmlns:a16="http://schemas.microsoft.com/office/drawing/2014/main" id="{328EA2E8-01C3-4176-93D3-F71AA073A2D4}"/>
              </a:ext>
            </a:extLst>
          </p:cNvPr>
          <p:cNvSpPr txBox="1">
            <a:spLocks noChangeArrowheads="1"/>
          </p:cNvSpPr>
          <p:nvPr/>
        </p:nvSpPr>
        <p:spPr bwMode="auto">
          <a:xfrm>
            <a:off x="3931841" y="3369469"/>
            <a:ext cx="234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Projectie</a:t>
            </a:r>
          </a:p>
        </p:txBody>
      </p:sp>
      <p:sp>
        <p:nvSpPr>
          <p:cNvPr id="28702" name="Tekstvak 53">
            <a:extLst>
              <a:ext uri="{FF2B5EF4-FFF2-40B4-BE49-F238E27FC236}">
                <a16:creationId xmlns:a16="http://schemas.microsoft.com/office/drawing/2014/main" id="{64D35DBF-58E0-4B26-B128-479C3A45FC0E}"/>
              </a:ext>
            </a:extLst>
          </p:cNvPr>
          <p:cNvSpPr txBox="1">
            <a:spLocks noChangeArrowheads="1"/>
          </p:cNvSpPr>
          <p:nvPr/>
        </p:nvSpPr>
        <p:spPr bwMode="auto">
          <a:xfrm>
            <a:off x="7157641" y="3403612"/>
            <a:ext cx="2346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400" dirty="0">
                <a:latin typeface="Palatino Linotype" panose="02040502050505030304" pitchFamily="18" charset="0"/>
              </a:rPr>
              <a:t>     Sublimatie</a:t>
            </a:r>
          </a:p>
        </p:txBody>
      </p:sp>
      <p:sp>
        <p:nvSpPr>
          <p:cNvPr id="35" name="Tekstvak 34">
            <a:extLst>
              <a:ext uri="{FF2B5EF4-FFF2-40B4-BE49-F238E27FC236}">
                <a16:creationId xmlns:a16="http://schemas.microsoft.com/office/drawing/2014/main" id="{348A746B-F139-47E1-B160-F556F7BB2339}"/>
              </a:ext>
            </a:extLst>
          </p:cNvPr>
          <p:cNvSpPr txBox="1"/>
          <p:nvPr/>
        </p:nvSpPr>
        <p:spPr>
          <a:xfrm>
            <a:off x="4294981" y="5278477"/>
            <a:ext cx="2103438" cy="307777"/>
          </a:xfrm>
          <a:prstGeom prst="rect">
            <a:avLst/>
          </a:prstGeom>
          <a:noFill/>
        </p:spPr>
        <p:txBody>
          <a:bodyPr wrap="square" rtlCol="0">
            <a:spAutoFit/>
          </a:bodyPr>
          <a:lstStyle/>
          <a:p>
            <a:r>
              <a:rPr lang="nl-NL" sz="1400" dirty="0">
                <a:latin typeface="Palatino Linotype" panose="02040502050505030304" pitchFamily="18" charset="0"/>
              </a:rPr>
              <a:t>pijn</a:t>
            </a:r>
          </a:p>
        </p:txBody>
      </p:sp>
      <p:sp>
        <p:nvSpPr>
          <p:cNvPr id="36" name="Tekstvak 35">
            <a:extLst>
              <a:ext uri="{FF2B5EF4-FFF2-40B4-BE49-F238E27FC236}">
                <a16:creationId xmlns:a16="http://schemas.microsoft.com/office/drawing/2014/main" id="{A2C602D4-0D0D-47A0-BA5B-C959A5DDEBF6}"/>
              </a:ext>
            </a:extLst>
          </p:cNvPr>
          <p:cNvSpPr txBox="1"/>
          <p:nvPr/>
        </p:nvSpPr>
        <p:spPr>
          <a:xfrm>
            <a:off x="5950584" y="6102687"/>
            <a:ext cx="2103438" cy="307777"/>
          </a:xfrm>
          <a:prstGeom prst="rect">
            <a:avLst/>
          </a:prstGeom>
          <a:noFill/>
        </p:spPr>
        <p:txBody>
          <a:bodyPr wrap="square" rtlCol="0">
            <a:spAutoFit/>
          </a:bodyPr>
          <a:lstStyle/>
          <a:p>
            <a:r>
              <a:rPr lang="nl-NL" sz="1400" dirty="0">
                <a:latin typeface="Palatino Linotype" panose="02040502050505030304" pitchFamily="18" charset="0"/>
              </a:rPr>
              <a:t>pijn</a:t>
            </a:r>
          </a:p>
        </p:txBody>
      </p:sp>
      <p:sp>
        <p:nvSpPr>
          <p:cNvPr id="37" name="Tekstvak 36">
            <a:extLst>
              <a:ext uri="{FF2B5EF4-FFF2-40B4-BE49-F238E27FC236}">
                <a16:creationId xmlns:a16="http://schemas.microsoft.com/office/drawing/2014/main" id="{AB6B992C-C671-4B0E-9339-717FD70341AE}"/>
              </a:ext>
            </a:extLst>
          </p:cNvPr>
          <p:cNvSpPr txBox="1"/>
          <p:nvPr/>
        </p:nvSpPr>
        <p:spPr>
          <a:xfrm>
            <a:off x="7400529" y="5261673"/>
            <a:ext cx="2103438" cy="369332"/>
          </a:xfrm>
          <a:prstGeom prst="rect">
            <a:avLst/>
          </a:prstGeom>
          <a:noFill/>
        </p:spPr>
        <p:txBody>
          <a:bodyPr wrap="square" rtlCol="0">
            <a:spAutoFit/>
          </a:bodyPr>
          <a:lstStyle/>
          <a:p>
            <a:r>
              <a:rPr lang="nl-NL" dirty="0"/>
              <a:t>     </a:t>
            </a:r>
            <a:r>
              <a:rPr lang="nl-NL" sz="1400" dirty="0">
                <a:latin typeface="Palatino Linotype" panose="02040502050505030304" pitchFamily="18" charset="0"/>
              </a:rPr>
              <a:t>pijn</a:t>
            </a:r>
          </a:p>
        </p:txBody>
      </p:sp>
      <p:sp>
        <p:nvSpPr>
          <p:cNvPr id="38" name="Explosie: 8 punten 37">
            <a:extLst>
              <a:ext uri="{FF2B5EF4-FFF2-40B4-BE49-F238E27FC236}">
                <a16:creationId xmlns:a16="http://schemas.microsoft.com/office/drawing/2014/main" id="{4FE6150C-2C9B-43AA-ADD9-FE36D0231C92}"/>
              </a:ext>
            </a:extLst>
          </p:cNvPr>
          <p:cNvSpPr/>
          <p:nvPr/>
        </p:nvSpPr>
        <p:spPr>
          <a:xfrm>
            <a:off x="5167709" y="4710906"/>
            <a:ext cx="485775" cy="40481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42" name="Tekstvak 44">
            <a:extLst>
              <a:ext uri="{FF2B5EF4-FFF2-40B4-BE49-F238E27FC236}">
                <a16:creationId xmlns:a16="http://schemas.microsoft.com/office/drawing/2014/main" id="{1CC635FB-624F-469B-9826-226A10142CB2}"/>
              </a:ext>
            </a:extLst>
          </p:cNvPr>
          <p:cNvSpPr txBox="1">
            <a:spLocks noChangeArrowheads="1"/>
          </p:cNvSpPr>
          <p:nvPr/>
        </p:nvSpPr>
        <p:spPr bwMode="auto">
          <a:xfrm>
            <a:off x="6784069" y="2456820"/>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Waarheid</a:t>
            </a:r>
          </a:p>
        </p:txBody>
      </p:sp>
      <p:sp>
        <p:nvSpPr>
          <p:cNvPr id="43" name="Tekstvak 44">
            <a:extLst>
              <a:ext uri="{FF2B5EF4-FFF2-40B4-BE49-F238E27FC236}">
                <a16:creationId xmlns:a16="http://schemas.microsoft.com/office/drawing/2014/main" id="{BF8FEC13-95D4-46C2-AF24-8E07C1311FD8}"/>
              </a:ext>
            </a:extLst>
          </p:cNvPr>
          <p:cNvSpPr txBox="1">
            <a:spLocks noChangeArrowheads="1"/>
          </p:cNvSpPr>
          <p:nvPr/>
        </p:nvSpPr>
        <p:spPr bwMode="auto">
          <a:xfrm>
            <a:off x="4344196" y="2428692"/>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Plezier</a:t>
            </a:r>
          </a:p>
        </p:txBody>
      </p:sp>
      <p:sp>
        <p:nvSpPr>
          <p:cNvPr id="7" name="Tekstvak 6">
            <a:extLst>
              <a:ext uri="{FF2B5EF4-FFF2-40B4-BE49-F238E27FC236}">
                <a16:creationId xmlns:a16="http://schemas.microsoft.com/office/drawing/2014/main" id="{DF9093AA-5496-4EF2-AF8F-86EC00B318E5}"/>
              </a:ext>
            </a:extLst>
          </p:cNvPr>
          <p:cNvSpPr txBox="1"/>
          <p:nvPr/>
        </p:nvSpPr>
        <p:spPr>
          <a:xfrm>
            <a:off x="5081504" y="5451429"/>
            <a:ext cx="2274584" cy="369332"/>
          </a:xfrm>
          <a:prstGeom prst="rect">
            <a:avLst/>
          </a:prstGeom>
          <a:noFill/>
        </p:spPr>
        <p:txBody>
          <a:bodyPr wrap="square" rtlCol="0">
            <a:spAutoFit/>
          </a:bodyPr>
          <a:lstStyle/>
          <a:p>
            <a:r>
              <a:rPr lang="nl-NL" b="1" dirty="0">
                <a:solidFill>
                  <a:schemeClr val="bg1"/>
                </a:solidFill>
              </a:rPr>
              <a:t>(onderbuik)gevoel</a:t>
            </a:r>
          </a:p>
        </p:txBody>
      </p:sp>
      <p:sp>
        <p:nvSpPr>
          <p:cNvPr id="9" name="Tekstvak 8">
            <a:extLst>
              <a:ext uri="{FF2B5EF4-FFF2-40B4-BE49-F238E27FC236}">
                <a16:creationId xmlns:a16="http://schemas.microsoft.com/office/drawing/2014/main" id="{8BFD7DAE-08CA-48E8-9B82-1E543121BE60}"/>
              </a:ext>
            </a:extLst>
          </p:cNvPr>
          <p:cNvSpPr txBox="1"/>
          <p:nvPr/>
        </p:nvSpPr>
        <p:spPr>
          <a:xfrm>
            <a:off x="4846637" y="3830729"/>
            <a:ext cx="2869676" cy="369332"/>
          </a:xfrm>
          <a:prstGeom prst="rect">
            <a:avLst/>
          </a:prstGeom>
          <a:noFill/>
        </p:spPr>
        <p:txBody>
          <a:bodyPr wrap="square" rtlCol="0">
            <a:spAutoFit/>
          </a:bodyPr>
          <a:lstStyle/>
          <a:p>
            <a:r>
              <a:rPr lang="nl-NL" b="1" dirty="0">
                <a:solidFill>
                  <a:schemeClr val="bg1"/>
                </a:solidFill>
              </a:rPr>
              <a:t>‘(ongezonde) verstand’</a:t>
            </a:r>
          </a:p>
        </p:txBody>
      </p:sp>
      <p:sp>
        <p:nvSpPr>
          <p:cNvPr id="63" name="Tekstvak 62">
            <a:extLst>
              <a:ext uri="{FF2B5EF4-FFF2-40B4-BE49-F238E27FC236}">
                <a16:creationId xmlns:a16="http://schemas.microsoft.com/office/drawing/2014/main" id="{72092814-5C52-4B0B-BA82-74446225DDBE}"/>
              </a:ext>
            </a:extLst>
          </p:cNvPr>
          <p:cNvSpPr txBox="1"/>
          <p:nvPr/>
        </p:nvSpPr>
        <p:spPr>
          <a:xfrm>
            <a:off x="970821" y="3336206"/>
            <a:ext cx="1070201" cy="338554"/>
          </a:xfrm>
          <a:prstGeom prst="rect">
            <a:avLst/>
          </a:prstGeom>
          <a:noFill/>
        </p:spPr>
        <p:txBody>
          <a:bodyPr wrap="square" rtlCol="0">
            <a:spAutoFit/>
          </a:bodyPr>
          <a:lstStyle/>
          <a:p>
            <a:r>
              <a:rPr lang="nl-NL" sz="1600" dirty="0">
                <a:solidFill>
                  <a:schemeClr val="accent2"/>
                </a:solidFill>
              </a:rPr>
              <a:t>reactief</a:t>
            </a:r>
          </a:p>
        </p:txBody>
      </p:sp>
      <p:sp>
        <p:nvSpPr>
          <p:cNvPr id="64" name="Tekstvak 63">
            <a:extLst>
              <a:ext uri="{FF2B5EF4-FFF2-40B4-BE49-F238E27FC236}">
                <a16:creationId xmlns:a16="http://schemas.microsoft.com/office/drawing/2014/main" id="{10844488-2460-40DF-B8FD-5DB976886690}"/>
              </a:ext>
            </a:extLst>
          </p:cNvPr>
          <p:cNvSpPr txBox="1"/>
          <p:nvPr/>
        </p:nvSpPr>
        <p:spPr>
          <a:xfrm>
            <a:off x="2433465" y="3327863"/>
            <a:ext cx="2103438" cy="338554"/>
          </a:xfrm>
          <a:prstGeom prst="rect">
            <a:avLst/>
          </a:prstGeom>
          <a:noFill/>
        </p:spPr>
        <p:txBody>
          <a:bodyPr wrap="square" rtlCol="0">
            <a:spAutoFit/>
          </a:bodyPr>
          <a:lstStyle/>
          <a:p>
            <a:r>
              <a:rPr lang="nl-NL" sz="1600" dirty="0">
                <a:solidFill>
                  <a:schemeClr val="accent2"/>
                </a:solidFill>
              </a:rPr>
              <a:t>energie-lek</a:t>
            </a:r>
          </a:p>
        </p:txBody>
      </p:sp>
      <p:sp>
        <p:nvSpPr>
          <p:cNvPr id="65" name="Tekstvak 64">
            <a:extLst>
              <a:ext uri="{FF2B5EF4-FFF2-40B4-BE49-F238E27FC236}">
                <a16:creationId xmlns:a16="http://schemas.microsoft.com/office/drawing/2014/main" id="{89CB076B-CDF4-4E3A-873A-8FBDFB6E329A}"/>
              </a:ext>
            </a:extLst>
          </p:cNvPr>
          <p:cNvSpPr txBox="1"/>
          <p:nvPr/>
        </p:nvSpPr>
        <p:spPr>
          <a:xfrm>
            <a:off x="8818853" y="3588805"/>
            <a:ext cx="2995498" cy="338554"/>
          </a:xfrm>
          <a:prstGeom prst="rect">
            <a:avLst/>
          </a:prstGeom>
          <a:noFill/>
        </p:spPr>
        <p:txBody>
          <a:bodyPr wrap="square" rtlCol="0">
            <a:spAutoFit/>
          </a:bodyPr>
          <a:lstStyle/>
          <a:p>
            <a:r>
              <a:rPr lang="nl-NL" sz="1600" dirty="0">
                <a:solidFill>
                  <a:schemeClr val="accent2"/>
                </a:solidFill>
              </a:rPr>
              <a:t>masker</a:t>
            </a:r>
          </a:p>
        </p:txBody>
      </p:sp>
      <p:sp>
        <p:nvSpPr>
          <p:cNvPr id="66" name="Tekstvak 65">
            <a:extLst>
              <a:ext uri="{FF2B5EF4-FFF2-40B4-BE49-F238E27FC236}">
                <a16:creationId xmlns:a16="http://schemas.microsoft.com/office/drawing/2014/main" id="{B450FD2D-2696-4CC4-85FE-E719D7518E67}"/>
              </a:ext>
            </a:extLst>
          </p:cNvPr>
          <p:cNvSpPr txBox="1"/>
          <p:nvPr/>
        </p:nvSpPr>
        <p:spPr>
          <a:xfrm>
            <a:off x="2731086" y="3658869"/>
            <a:ext cx="2103438" cy="338554"/>
          </a:xfrm>
          <a:prstGeom prst="rect">
            <a:avLst/>
          </a:prstGeom>
          <a:noFill/>
        </p:spPr>
        <p:txBody>
          <a:bodyPr wrap="square" rtlCol="0">
            <a:spAutoFit/>
          </a:bodyPr>
          <a:lstStyle/>
          <a:p>
            <a:endParaRPr lang="nl-NL" sz="1600" dirty="0">
              <a:solidFill>
                <a:srgbClr val="FFC000"/>
              </a:solidFill>
            </a:endParaRPr>
          </a:p>
        </p:txBody>
      </p:sp>
      <p:sp>
        <p:nvSpPr>
          <p:cNvPr id="67" name="Tekstvak 66">
            <a:extLst>
              <a:ext uri="{FF2B5EF4-FFF2-40B4-BE49-F238E27FC236}">
                <a16:creationId xmlns:a16="http://schemas.microsoft.com/office/drawing/2014/main" id="{433028B1-5F71-49AC-96BB-F33709D671F4}"/>
              </a:ext>
            </a:extLst>
          </p:cNvPr>
          <p:cNvSpPr txBox="1"/>
          <p:nvPr/>
        </p:nvSpPr>
        <p:spPr>
          <a:xfrm>
            <a:off x="8751461" y="3978842"/>
            <a:ext cx="2975433" cy="338554"/>
          </a:xfrm>
          <a:prstGeom prst="rect">
            <a:avLst/>
          </a:prstGeom>
          <a:noFill/>
        </p:spPr>
        <p:txBody>
          <a:bodyPr wrap="square" rtlCol="0">
            <a:spAutoFit/>
          </a:bodyPr>
          <a:lstStyle/>
          <a:p>
            <a:r>
              <a:rPr lang="nl-NL" sz="1600" dirty="0">
                <a:solidFill>
                  <a:schemeClr val="accent2"/>
                </a:solidFill>
              </a:rPr>
              <a:t>nemen</a:t>
            </a:r>
            <a:endParaRPr lang="nl-NL" sz="1600" dirty="0">
              <a:solidFill>
                <a:srgbClr val="FFC000"/>
              </a:solidFill>
            </a:endParaRPr>
          </a:p>
        </p:txBody>
      </p:sp>
      <p:sp>
        <p:nvSpPr>
          <p:cNvPr id="68" name="Tekstvak 67">
            <a:extLst>
              <a:ext uri="{FF2B5EF4-FFF2-40B4-BE49-F238E27FC236}">
                <a16:creationId xmlns:a16="http://schemas.microsoft.com/office/drawing/2014/main" id="{D57725D7-2FF8-4BF8-BC53-28CA25F17FE7}"/>
              </a:ext>
            </a:extLst>
          </p:cNvPr>
          <p:cNvSpPr txBox="1"/>
          <p:nvPr/>
        </p:nvSpPr>
        <p:spPr>
          <a:xfrm>
            <a:off x="208881" y="3682442"/>
            <a:ext cx="2347340" cy="338554"/>
          </a:xfrm>
          <a:prstGeom prst="rect">
            <a:avLst/>
          </a:prstGeom>
          <a:noFill/>
        </p:spPr>
        <p:txBody>
          <a:bodyPr wrap="square" rtlCol="0">
            <a:spAutoFit/>
          </a:bodyPr>
          <a:lstStyle/>
          <a:p>
            <a:r>
              <a:rPr lang="nl-NL" sz="1600" dirty="0">
                <a:solidFill>
                  <a:schemeClr val="accent2"/>
                </a:solidFill>
              </a:rPr>
              <a:t>naar</a:t>
            </a:r>
            <a:r>
              <a:rPr lang="nl-NL" sz="1600" dirty="0">
                <a:solidFill>
                  <a:srgbClr val="FFC000"/>
                </a:solidFill>
              </a:rPr>
              <a:t> </a:t>
            </a:r>
            <a:r>
              <a:rPr lang="nl-NL" sz="1600" dirty="0">
                <a:solidFill>
                  <a:schemeClr val="accent2"/>
                </a:solidFill>
              </a:rPr>
              <a:t>buiten</a:t>
            </a:r>
            <a:r>
              <a:rPr lang="nl-NL" sz="1600" dirty="0">
                <a:solidFill>
                  <a:srgbClr val="FFC000"/>
                </a:solidFill>
              </a:rPr>
              <a:t> </a:t>
            </a:r>
            <a:r>
              <a:rPr lang="nl-NL" sz="1600" dirty="0">
                <a:solidFill>
                  <a:schemeClr val="accent2"/>
                </a:solidFill>
              </a:rPr>
              <a:t>gericht</a:t>
            </a:r>
          </a:p>
        </p:txBody>
      </p:sp>
      <p:sp>
        <p:nvSpPr>
          <p:cNvPr id="69" name="Tekstvak 68">
            <a:extLst>
              <a:ext uri="{FF2B5EF4-FFF2-40B4-BE49-F238E27FC236}">
                <a16:creationId xmlns:a16="http://schemas.microsoft.com/office/drawing/2014/main" id="{2052FA7F-802C-43E0-8BFE-F3123022AC43}"/>
              </a:ext>
            </a:extLst>
          </p:cNvPr>
          <p:cNvSpPr txBox="1"/>
          <p:nvPr/>
        </p:nvSpPr>
        <p:spPr>
          <a:xfrm>
            <a:off x="9884521" y="3577033"/>
            <a:ext cx="2103438" cy="338554"/>
          </a:xfrm>
          <a:prstGeom prst="rect">
            <a:avLst/>
          </a:prstGeom>
          <a:noFill/>
        </p:spPr>
        <p:txBody>
          <a:bodyPr wrap="square" rtlCol="0">
            <a:spAutoFit/>
          </a:bodyPr>
          <a:lstStyle/>
          <a:p>
            <a:r>
              <a:rPr lang="nl-NL" sz="1600" dirty="0">
                <a:solidFill>
                  <a:schemeClr val="accent2"/>
                </a:solidFill>
              </a:rPr>
              <a:t>vullen</a:t>
            </a:r>
          </a:p>
        </p:txBody>
      </p:sp>
      <p:sp>
        <p:nvSpPr>
          <p:cNvPr id="70" name="Tekstvak 69">
            <a:extLst>
              <a:ext uri="{FF2B5EF4-FFF2-40B4-BE49-F238E27FC236}">
                <a16:creationId xmlns:a16="http://schemas.microsoft.com/office/drawing/2014/main" id="{98A5209A-D6B2-4C10-B423-9B6E22F5C2AA}"/>
              </a:ext>
            </a:extLst>
          </p:cNvPr>
          <p:cNvSpPr txBox="1"/>
          <p:nvPr/>
        </p:nvSpPr>
        <p:spPr>
          <a:xfrm>
            <a:off x="8690502" y="3254895"/>
            <a:ext cx="2103438" cy="338554"/>
          </a:xfrm>
          <a:prstGeom prst="rect">
            <a:avLst/>
          </a:prstGeom>
          <a:noFill/>
        </p:spPr>
        <p:txBody>
          <a:bodyPr wrap="square" rtlCol="0">
            <a:spAutoFit/>
          </a:bodyPr>
          <a:lstStyle/>
          <a:p>
            <a:r>
              <a:rPr lang="nl-NL" sz="1600" dirty="0">
                <a:solidFill>
                  <a:schemeClr val="accent2"/>
                </a:solidFill>
              </a:rPr>
              <a:t>surrogaat</a:t>
            </a:r>
          </a:p>
        </p:txBody>
      </p:sp>
      <p:sp>
        <p:nvSpPr>
          <p:cNvPr id="71" name="Tekstvak 70">
            <a:extLst>
              <a:ext uri="{FF2B5EF4-FFF2-40B4-BE49-F238E27FC236}">
                <a16:creationId xmlns:a16="http://schemas.microsoft.com/office/drawing/2014/main" id="{48BAB178-4974-42F0-802F-9BED207FADB9}"/>
              </a:ext>
            </a:extLst>
          </p:cNvPr>
          <p:cNvSpPr txBox="1"/>
          <p:nvPr/>
        </p:nvSpPr>
        <p:spPr>
          <a:xfrm>
            <a:off x="9952562" y="3246697"/>
            <a:ext cx="2446293" cy="338554"/>
          </a:xfrm>
          <a:prstGeom prst="rect">
            <a:avLst/>
          </a:prstGeom>
          <a:noFill/>
        </p:spPr>
        <p:txBody>
          <a:bodyPr wrap="square" rtlCol="0">
            <a:spAutoFit/>
          </a:bodyPr>
          <a:lstStyle/>
          <a:p>
            <a:r>
              <a:rPr lang="nl-NL" sz="1600" dirty="0">
                <a:solidFill>
                  <a:schemeClr val="accent2"/>
                </a:solidFill>
              </a:rPr>
              <a:t>snelwegmentaliteit</a:t>
            </a:r>
          </a:p>
        </p:txBody>
      </p:sp>
      <p:sp>
        <p:nvSpPr>
          <p:cNvPr id="72" name="Tekstvak 71">
            <a:extLst>
              <a:ext uri="{FF2B5EF4-FFF2-40B4-BE49-F238E27FC236}">
                <a16:creationId xmlns:a16="http://schemas.microsoft.com/office/drawing/2014/main" id="{2F144C16-3EDB-4859-A6CA-1E51BF945DA0}"/>
              </a:ext>
            </a:extLst>
          </p:cNvPr>
          <p:cNvSpPr txBox="1"/>
          <p:nvPr/>
        </p:nvSpPr>
        <p:spPr>
          <a:xfrm>
            <a:off x="898018" y="4032062"/>
            <a:ext cx="2347340" cy="338554"/>
          </a:xfrm>
          <a:prstGeom prst="rect">
            <a:avLst/>
          </a:prstGeom>
          <a:noFill/>
        </p:spPr>
        <p:txBody>
          <a:bodyPr wrap="square" rtlCol="0">
            <a:spAutoFit/>
          </a:bodyPr>
          <a:lstStyle/>
          <a:p>
            <a:r>
              <a:rPr lang="nl-NL" sz="1600" dirty="0">
                <a:solidFill>
                  <a:schemeClr val="accent2"/>
                </a:solidFill>
              </a:rPr>
              <a:t>impulsief</a:t>
            </a:r>
          </a:p>
        </p:txBody>
      </p:sp>
      <p:sp>
        <p:nvSpPr>
          <p:cNvPr id="73" name="Tekstvak 72">
            <a:extLst>
              <a:ext uri="{FF2B5EF4-FFF2-40B4-BE49-F238E27FC236}">
                <a16:creationId xmlns:a16="http://schemas.microsoft.com/office/drawing/2014/main" id="{2C747278-A41A-4E9A-AC2C-2B43CB5D4EC3}"/>
              </a:ext>
            </a:extLst>
          </p:cNvPr>
          <p:cNvSpPr txBox="1"/>
          <p:nvPr/>
        </p:nvSpPr>
        <p:spPr>
          <a:xfrm>
            <a:off x="7638783" y="1976084"/>
            <a:ext cx="2103438" cy="338554"/>
          </a:xfrm>
          <a:prstGeom prst="rect">
            <a:avLst/>
          </a:prstGeom>
          <a:noFill/>
        </p:spPr>
        <p:txBody>
          <a:bodyPr wrap="square" rtlCol="0">
            <a:spAutoFit/>
          </a:bodyPr>
          <a:lstStyle/>
          <a:p>
            <a:r>
              <a:rPr lang="nl-NL" sz="1600" dirty="0">
                <a:solidFill>
                  <a:srgbClr val="92D050"/>
                </a:solidFill>
              </a:rPr>
              <a:t>overvloed</a:t>
            </a:r>
          </a:p>
        </p:txBody>
      </p:sp>
      <p:sp>
        <p:nvSpPr>
          <p:cNvPr id="74" name="Tekstvak 73">
            <a:extLst>
              <a:ext uri="{FF2B5EF4-FFF2-40B4-BE49-F238E27FC236}">
                <a16:creationId xmlns:a16="http://schemas.microsoft.com/office/drawing/2014/main" id="{A70311C5-7B45-4FA5-B614-5DFB8DD7FD96}"/>
              </a:ext>
            </a:extLst>
          </p:cNvPr>
          <p:cNvSpPr txBox="1"/>
          <p:nvPr/>
        </p:nvSpPr>
        <p:spPr>
          <a:xfrm>
            <a:off x="3891186" y="1906087"/>
            <a:ext cx="2103438" cy="338554"/>
          </a:xfrm>
          <a:prstGeom prst="rect">
            <a:avLst/>
          </a:prstGeom>
          <a:noFill/>
        </p:spPr>
        <p:txBody>
          <a:bodyPr wrap="square" rtlCol="0">
            <a:spAutoFit/>
          </a:bodyPr>
          <a:lstStyle/>
          <a:p>
            <a:r>
              <a:rPr lang="nl-NL" sz="1600" dirty="0">
                <a:solidFill>
                  <a:srgbClr val="92D050"/>
                </a:solidFill>
              </a:rPr>
              <a:t>creatief</a:t>
            </a:r>
          </a:p>
        </p:txBody>
      </p:sp>
      <p:sp>
        <p:nvSpPr>
          <p:cNvPr id="75" name="Tekstvak 74">
            <a:extLst>
              <a:ext uri="{FF2B5EF4-FFF2-40B4-BE49-F238E27FC236}">
                <a16:creationId xmlns:a16="http://schemas.microsoft.com/office/drawing/2014/main" id="{0DCA0F2F-E439-4CA9-80C2-965D94C83F42}"/>
              </a:ext>
            </a:extLst>
          </p:cNvPr>
          <p:cNvSpPr txBox="1"/>
          <p:nvPr/>
        </p:nvSpPr>
        <p:spPr>
          <a:xfrm>
            <a:off x="8068072" y="2380828"/>
            <a:ext cx="2103438" cy="369332"/>
          </a:xfrm>
          <a:prstGeom prst="rect">
            <a:avLst/>
          </a:prstGeom>
          <a:noFill/>
        </p:spPr>
        <p:txBody>
          <a:bodyPr wrap="square" rtlCol="0">
            <a:spAutoFit/>
          </a:bodyPr>
          <a:lstStyle/>
          <a:p>
            <a:r>
              <a:rPr lang="nl-NL" dirty="0">
                <a:solidFill>
                  <a:schemeClr val="accent1">
                    <a:lumMod val="75000"/>
                  </a:schemeClr>
                </a:solidFill>
              </a:rPr>
              <a:t>‘</a:t>
            </a:r>
            <a:r>
              <a:rPr lang="nl-NL" sz="1600" dirty="0">
                <a:solidFill>
                  <a:srgbClr val="92D050"/>
                </a:solidFill>
              </a:rPr>
              <a:t>delen</a:t>
            </a:r>
            <a:r>
              <a:rPr lang="nl-NL" dirty="0">
                <a:solidFill>
                  <a:schemeClr val="accent1">
                    <a:lumMod val="75000"/>
                  </a:schemeClr>
                </a:solidFill>
              </a:rPr>
              <a:t>’</a:t>
            </a:r>
          </a:p>
        </p:txBody>
      </p:sp>
      <p:sp>
        <p:nvSpPr>
          <p:cNvPr id="76" name="Tekstvak 75">
            <a:extLst>
              <a:ext uri="{FF2B5EF4-FFF2-40B4-BE49-F238E27FC236}">
                <a16:creationId xmlns:a16="http://schemas.microsoft.com/office/drawing/2014/main" id="{398620E4-6FDF-4345-805F-67589C3714E8}"/>
              </a:ext>
            </a:extLst>
          </p:cNvPr>
          <p:cNvSpPr txBox="1"/>
          <p:nvPr/>
        </p:nvSpPr>
        <p:spPr>
          <a:xfrm>
            <a:off x="3004840" y="2300483"/>
            <a:ext cx="2103438" cy="369332"/>
          </a:xfrm>
          <a:prstGeom prst="rect">
            <a:avLst/>
          </a:prstGeom>
          <a:noFill/>
        </p:spPr>
        <p:txBody>
          <a:bodyPr wrap="square" rtlCol="0">
            <a:spAutoFit/>
          </a:bodyPr>
          <a:lstStyle/>
          <a:p>
            <a:r>
              <a:rPr lang="nl-NL" dirty="0">
                <a:solidFill>
                  <a:schemeClr val="accent1">
                    <a:lumMod val="75000"/>
                  </a:schemeClr>
                </a:solidFill>
              </a:rPr>
              <a:t>‘</a:t>
            </a:r>
            <a:r>
              <a:rPr lang="nl-NL" sz="1600" dirty="0">
                <a:solidFill>
                  <a:srgbClr val="92D050"/>
                </a:solidFill>
              </a:rPr>
              <a:t>zelfreflectie</a:t>
            </a:r>
            <a:r>
              <a:rPr lang="nl-NL" sz="1600" dirty="0">
                <a:solidFill>
                  <a:schemeClr val="accent1">
                    <a:lumMod val="75000"/>
                  </a:schemeClr>
                </a:solidFill>
              </a:rPr>
              <a:t>’</a:t>
            </a:r>
          </a:p>
        </p:txBody>
      </p:sp>
      <p:sp>
        <p:nvSpPr>
          <p:cNvPr id="77" name="Tekstvak 76">
            <a:extLst>
              <a:ext uri="{FF2B5EF4-FFF2-40B4-BE49-F238E27FC236}">
                <a16:creationId xmlns:a16="http://schemas.microsoft.com/office/drawing/2014/main" id="{D3D09E2A-9CFA-41AD-9B05-3223F0B01024}"/>
              </a:ext>
            </a:extLst>
          </p:cNvPr>
          <p:cNvSpPr txBox="1"/>
          <p:nvPr/>
        </p:nvSpPr>
        <p:spPr>
          <a:xfrm>
            <a:off x="8437035" y="2728381"/>
            <a:ext cx="2103438" cy="338554"/>
          </a:xfrm>
          <a:prstGeom prst="rect">
            <a:avLst/>
          </a:prstGeom>
          <a:noFill/>
        </p:spPr>
        <p:txBody>
          <a:bodyPr wrap="square" rtlCol="0">
            <a:spAutoFit/>
          </a:bodyPr>
          <a:lstStyle/>
          <a:p>
            <a:r>
              <a:rPr lang="nl-NL" sz="1600" dirty="0">
                <a:solidFill>
                  <a:srgbClr val="92D050"/>
                </a:solidFill>
              </a:rPr>
              <a:t>constructief</a:t>
            </a:r>
          </a:p>
        </p:txBody>
      </p:sp>
      <p:sp>
        <p:nvSpPr>
          <p:cNvPr id="78" name="Tekstvak 77">
            <a:extLst>
              <a:ext uri="{FF2B5EF4-FFF2-40B4-BE49-F238E27FC236}">
                <a16:creationId xmlns:a16="http://schemas.microsoft.com/office/drawing/2014/main" id="{6A1C5AF4-3989-4F02-8059-7DF7465BC0BF}"/>
              </a:ext>
            </a:extLst>
          </p:cNvPr>
          <p:cNvSpPr txBox="1"/>
          <p:nvPr/>
        </p:nvSpPr>
        <p:spPr>
          <a:xfrm>
            <a:off x="2560108" y="2761027"/>
            <a:ext cx="2103438" cy="338554"/>
          </a:xfrm>
          <a:prstGeom prst="rect">
            <a:avLst/>
          </a:prstGeom>
          <a:noFill/>
        </p:spPr>
        <p:txBody>
          <a:bodyPr wrap="square" rtlCol="0">
            <a:spAutoFit/>
          </a:bodyPr>
          <a:lstStyle/>
          <a:p>
            <a:r>
              <a:rPr lang="nl-NL" sz="1600" dirty="0">
                <a:solidFill>
                  <a:srgbClr val="92D050"/>
                </a:solidFill>
              </a:rPr>
              <a:t>autonoom</a:t>
            </a:r>
          </a:p>
        </p:txBody>
      </p:sp>
      <p:sp>
        <p:nvSpPr>
          <p:cNvPr id="79" name="Tekstvak 78">
            <a:extLst>
              <a:ext uri="{FF2B5EF4-FFF2-40B4-BE49-F238E27FC236}">
                <a16:creationId xmlns:a16="http://schemas.microsoft.com/office/drawing/2014/main" id="{C281F5FE-F60A-4A11-9C79-B77BA4F65C3B}"/>
              </a:ext>
            </a:extLst>
          </p:cNvPr>
          <p:cNvSpPr txBox="1"/>
          <p:nvPr/>
        </p:nvSpPr>
        <p:spPr>
          <a:xfrm>
            <a:off x="5882997" y="1525866"/>
            <a:ext cx="2592871" cy="338554"/>
          </a:xfrm>
          <a:prstGeom prst="rect">
            <a:avLst/>
          </a:prstGeom>
          <a:noFill/>
        </p:spPr>
        <p:txBody>
          <a:bodyPr wrap="square" rtlCol="0">
            <a:spAutoFit/>
          </a:bodyPr>
          <a:lstStyle/>
          <a:p>
            <a:r>
              <a:rPr lang="nl-NL" sz="1600" dirty="0">
                <a:solidFill>
                  <a:srgbClr val="92D050"/>
                </a:solidFill>
              </a:rPr>
              <a:t>hart</a:t>
            </a:r>
          </a:p>
        </p:txBody>
      </p:sp>
      <p:sp>
        <p:nvSpPr>
          <p:cNvPr id="80" name="Tekstvak 79">
            <a:extLst>
              <a:ext uri="{FF2B5EF4-FFF2-40B4-BE49-F238E27FC236}">
                <a16:creationId xmlns:a16="http://schemas.microsoft.com/office/drawing/2014/main" id="{1F2FCE06-76BC-42CB-AD35-3A604E549DFD}"/>
              </a:ext>
            </a:extLst>
          </p:cNvPr>
          <p:cNvSpPr txBox="1"/>
          <p:nvPr/>
        </p:nvSpPr>
        <p:spPr>
          <a:xfrm>
            <a:off x="9739839" y="3958347"/>
            <a:ext cx="2103438" cy="338554"/>
          </a:xfrm>
          <a:prstGeom prst="rect">
            <a:avLst/>
          </a:prstGeom>
          <a:noFill/>
        </p:spPr>
        <p:txBody>
          <a:bodyPr wrap="square" rtlCol="0">
            <a:spAutoFit/>
          </a:bodyPr>
          <a:lstStyle/>
          <a:p>
            <a:r>
              <a:rPr lang="nl-NL" sz="1600" dirty="0">
                <a:solidFill>
                  <a:schemeClr val="accent2"/>
                </a:solidFill>
              </a:rPr>
              <a:t>dwaalspoor</a:t>
            </a:r>
          </a:p>
        </p:txBody>
      </p:sp>
      <p:sp>
        <p:nvSpPr>
          <p:cNvPr id="81" name="Tekstvak 80">
            <a:extLst>
              <a:ext uri="{FF2B5EF4-FFF2-40B4-BE49-F238E27FC236}">
                <a16:creationId xmlns:a16="http://schemas.microsoft.com/office/drawing/2014/main" id="{479EFF89-78DF-4031-8889-02983B54772C}"/>
              </a:ext>
            </a:extLst>
          </p:cNvPr>
          <p:cNvSpPr txBox="1"/>
          <p:nvPr/>
        </p:nvSpPr>
        <p:spPr>
          <a:xfrm>
            <a:off x="2603499" y="4037491"/>
            <a:ext cx="2103438" cy="338554"/>
          </a:xfrm>
          <a:prstGeom prst="rect">
            <a:avLst/>
          </a:prstGeom>
          <a:noFill/>
        </p:spPr>
        <p:txBody>
          <a:bodyPr wrap="square" rtlCol="0">
            <a:spAutoFit/>
          </a:bodyPr>
          <a:lstStyle/>
          <a:p>
            <a:r>
              <a:rPr lang="nl-NL" sz="1600" dirty="0">
                <a:solidFill>
                  <a:schemeClr val="accent2"/>
                </a:solidFill>
              </a:rPr>
              <a:t>tekort</a:t>
            </a:r>
            <a:endParaRPr lang="nl-NL" sz="1600" dirty="0">
              <a:solidFill>
                <a:srgbClr val="FFC000"/>
              </a:solidFill>
            </a:endParaRPr>
          </a:p>
        </p:txBody>
      </p:sp>
      <p:sp>
        <p:nvSpPr>
          <p:cNvPr id="82" name="Tekstvak 81">
            <a:extLst>
              <a:ext uri="{FF2B5EF4-FFF2-40B4-BE49-F238E27FC236}">
                <a16:creationId xmlns:a16="http://schemas.microsoft.com/office/drawing/2014/main" id="{9E15B138-6C8F-44D8-A207-157120F76AFA}"/>
              </a:ext>
            </a:extLst>
          </p:cNvPr>
          <p:cNvSpPr txBox="1"/>
          <p:nvPr/>
        </p:nvSpPr>
        <p:spPr>
          <a:xfrm>
            <a:off x="4363658" y="1543413"/>
            <a:ext cx="2103438" cy="338554"/>
          </a:xfrm>
          <a:prstGeom prst="rect">
            <a:avLst/>
          </a:prstGeom>
          <a:noFill/>
        </p:spPr>
        <p:txBody>
          <a:bodyPr wrap="square" rtlCol="0">
            <a:spAutoFit/>
          </a:bodyPr>
          <a:lstStyle/>
          <a:p>
            <a:r>
              <a:rPr lang="nl-NL" sz="1600" dirty="0">
                <a:solidFill>
                  <a:srgbClr val="92D050"/>
                </a:solidFill>
              </a:rPr>
              <a:t>verbinding</a:t>
            </a:r>
          </a:p>
        </p:txBody>
      </p:sp>
      <p:sp>
        <p:nvSpPr>
          <p:cNvPr id="83" name="Tekstvak 82">
            <a:extLst>
              <a:ext uri="{FF2B5EF4-FFF2-40B4-BE49-F238E27FC236}">
                <a16:creationId xmlns:a16="http://schemas.microsoft.com/office/drawing/2014/main" id="{2F33F79E-90CD-4F94-A673-9C559C012AD4}"/>
              </a:ext>
            </a:extLst>
          </p:cNvPr>
          <p:cNvSpPr txBox="1"/>
          <p:nvPr/>
        </p:nvSpPr>
        <p:spPr>
          <a:xfrm>
            <a:off x="6824662" y="1592781"/>
            <a:ext cx="2103438" cy="338554"/>
          </a:xfrm>
          <a:prstGeom prst="rect">
            <a:avLst/>
          </a:prstGeom>
          <a:noFill/>
        </p:spPr>
        <p:txBody>
          <a:bodyPr wrap="square" rtlCol="0">
            <a:spAutoFit/>
          </a:bodyPr>
          <a:lstStyle/>
          <a:p>
            <a:r>
              <a:rPr lang="nl-NL" sz="1600" dirty="0">
                <a:solidFill>
                  <a:srgbClr val="92D050"/>
                </a:solidFill>
              </a:rPr>
              <a:t>voeden</a:t>
            </a:r>
          </a:p>
        </p:txBody>
      </p:sp>
      <p:sp>
        <p:nvSpPr>
          <p:cNvPr id="84" name="Tekstvak 83">
            <a:extLst>
              <a:ext uri="{FF2B5EF4-FFF2-40B4-BE49-F238E27FC236}">
                <a16:creationId xmlns:a16="http://schemas.microsoft.com/office/drawing/2014/main" id="{D3F9A931-FA55-46C9-B448-CA1E7B4A2D25}"/>
              </a:ext>
            </a:extLst>
          </p:cNvPr>
          <p:cNvSpPr txBox="1"/>
          <p:nvPr/>
        </p:nvSpPr>
        <p:spPr>
          <a:xfrm>
            <a:off x="2380941" y="3672767"/>
            <a:ext cx="2103438" cy="338554"/>
          </a:xfrm>
          <a:prstGeom prst="rect">
            <a:avLst/>
          </a:prstGeom>
          <a:noFill/>
        </p:spPr>
        <p:txBody>
          <a:bodyPr wrap="square" rtlCol="0">
            <a:spAutoFit/>
          </a:bodyPr>
          <a:lstStyle/>
          <a:p>
            <a:r>
              <a:rPr lang="nl-NL" sz="1600" dirty="0">
                <a:solidFill>
                  <a:schemeClr val="accent2"/>
                </a:solidFill>
              </a:rPr>
              <a:t>autoritair</a:t>
            </a:r>
          </a:p>
        </p:txBody>
      </p:sp>
      <p:sp>
        <p:nvSpPr>
          <p:cNvPr id="86" name="Tekstvak 85">
            <a:extLst>
              <a:ext uri="{FF2B5EF4-FFF2-40B4-BE49-F238E27FC236}">
                <a16:creationId xmlns:a16="http://schemas.microsoft.com/office/drawing/2014/main" id="{BB1FB0EB-1FB4-4F54-A241-4D7AC7C513F8}"/>
              </a:ext>
            </a:extLst>
          </p:cNvPr>
          <p:cNvSpPr txBox="1"/>
          <p:nvPr/>
        </p:nvSpPr>
        <p:spPr>
          <a:xfrm>
            <a:off x="10847486" y="3564048"/>
            <a:ext cx="2103438" cy="338554"/>
          </a:xfrm>
          <a:prstGeom prst="rect">
            <a:avLst/>
          </a:prstGeom>
          <a:noFill/>
        </p:spPr>
        <p:txBody>
          <a:bodyPr wrap="square" rtlCol="0">
            <a:spAutoFit/>
          </a:bodyPr>
          <a:lstStyle/>
          <a:p>
            <a:r>
              <a:rPr lang="nl-NL" sz="1600" dirty="0">
                <a:solidFill>
                  <a:schemeClr val="accent2"/>
                </a:solidFill>
              </a:rPr>
              <a:t>verstrikt</a:t>
            </a:r>
            <a:endParaRPr lang="nl-NL" sz="1600" dirty="0">
              <a:solidFill>
                <a:srgbClr val="FFC000"/>
              </a:solidFill>
            </a:endParaRPr>
          </a:p>
        </p:txBody>
      </p:sp>
      <p:sp>
        <p:nvSpPr>
          <p:cNvPr id="87" name="Tekstvak 86">
            <a:extLst>
              <a:ext uri="{FF2B5EF4-FFF2-40B4-BE49-F238E27FC236}">
                <a16:creationId xmlns:a16="http://schemas.microsoft.com/office/drawing/2014/main" id="{AA39000E-526B-4976-A927-D72085708FE4}"/>
              </a:ext>
            </a:extLst>
          </p:cNvPr>
          <p:cNvSpPr txBox="1"/>
          <p:nvPr/>
        </p:nvSpPr>
        <p:spPr>
          <a:xfrm>
            <a:off x="2681138" y="4629987"/>
            <a:ext cx="2347340" cy="338554"/>
          </a:xfrm>
          <a:prstGeom prst="rect">
            <a:avLst/>
          </a:prstGeom>
          <a:noFill/>
        </p:spPr>
        <p:txBody>
          <a:bodyPr wrap="square" rtlCol="0">
            <a:spAutoFit/>
          </a:bodyPr>
          <a:lstStyle/>
          <a:p>
            <a:r>
              <a:rPr lang="nl-NL" sz="1600" dirty="0">
                <a:solidFill>
                  <a:srgbClr val="0070C0"/>
                </a:solidFill>
              </a:rPr>
              <a:t>passief</a:t>
            </a:r>
          </a:p>
        </p:txBody>
      </p:sp>
      <p:sp>
        <p:nvSpPr>
          <p:cNvPr id="88" name="Tekstvak 87">
            <a:extLst>
              <a:ext uri="{FF2B5EF4-FFF2-40B4-BE49-F238E27FC236}">
                <a16:creationId xmlns:a16="http://schemas.microsoft.com/office/drawing/2014/main" id="{A66D7D77-B2E0-459C-B069-8A3FF6E2F9F4}"/>
              </a:ext>
            </a:extLst>
          </p:cNvPr>
          <p:cNvSpPr txBox="1"/>
          <p:nvPr/>
        </p:nvSpPr>
        <p:spPr>
          <a:xfrm>
            <a:off x="2781442" y="5081171"/>
            <a:ext cx="2347340" cy="338554"/>
          </a:xfrm>
          <a:prstGeom prst="rect">
            <a:avLst/>
          </a:prstGeom>
          <a:noFill/>
        </p:spPr>
        <p:txBody>
          <a:bodyPr wrap="square" rtlCol="0">
            <a:spAutoFit/>
          </a:bodyPr>
          <a:lstStyle/>
          <a:p>
            <a:r>
              <a:rPr lang="nl-NL" sz="1600" dirty="0">
                <a:solidFill>
                  <a:srgbClr val="0070C0"/>
                </a:solidFill>
              </a:rPr>
              <a:t>bevroren</a:t>
            </a:r>
          </a:p>
        </p:txBody>
      </p:sp>
      <p:sp>
        <p:nvSpPr>
          <p:cNvPr id="89" name="Tekstvak 88">
            <a:extLst>
              <a:ext uri="{FF2B5EF4-FFF2-40B4-BE49-F238E27FC236}">
                <a16:creationId xmlns:a16="http://schemas.microsoft.com/office/drawing/2014/main" id="{7D7D361B-4DD9-4F1A-BA95-78F833F1A03A}"/>
              </a:ext>
            </a:extLst>
          </p:cNvPr>
          <p:cNvSpPr txBox="1"/>
          <p:nvPr/>
        </p:nvSpPr>
        <p:spPr>
          <a:xfrm>
            <a:off x="8828368" y="4638111"/>
            <a:ext cx="2347340" cy="338554"/>
          </a:xfrm>
          <a:prstGeom prst="rect">
            <a:avLst/>
          </a:prstGeom>
          <a:noFill/>
        </p:spPr>
        <p:txBody>
          <a:bodyPr wrap="square" rtlCol="0">
            <a:spAutoFit/>
          </a:bodyPr>
          <a:lstStyle/>
          <a:p>
            <a:r>
              <a:rPr lang="nl-NL" sz="1600" dirty="0">
                <a:solidFill>
                  <a:srgbClr val="0070C0"/>
                </a:solidFill>
              </a:rPr>
              <a:t>gekwetst</a:t>
            </a:r>
          </a:p>
        </p:txBody>
      </p:sp>
      <p:sp>
        <p:nvSpPr>
          <p:cNvPr id="90" name="Tekstvak 89">
            <a:extLst>
              <a:ext uri="{FF2B5EF4-FFF2-40B4-BE49-F238E27FC236}">
                <a16:creationId xmlns:a16="http://schemas.microsoft.com/office/drawing/2014/main" id="{C76C5EA3-E775-410C-809D-A932524F2472}"/>
              </a:ext>
            </a:extLst>
          </p:cNvPr>
          <p:cNvSpPr txBox="1"/>
          <p:nvPr/>
        </p:nvSpPr>
        <p:spPr>
          <a:xfrm>
            <a:off x="8670055" y="5089853"/>
            <a:ext cx="2347340" cy="338554"/>
          </a:xfrm>
          <a:prstGeom prst="rect">
            <a:avLst/>
          </a:prstGeom>
          <a:noFill/>
        </p:spPr>
        <p:txBody>
          <a:bodyPr wrap="square" rtlCol="0">
            <a:spAutoFit/>
          </a:bodyPr>
          <a:lstStyle/>
          <a:p>
            <a:r>
              <a:rPr lang="nl-NL" sz="1600" dirty="0">
                <a:solidFill>
                  <a:srgbClr val="0070C0"/>
                </a:solidFill>
              </a:rPr>
              <a:t>machteloos</a:t>
            </a:r>
          </a:p>
        </p:txBody>
      </p:sp>
      <p:sp>
        <p:nvSpPr>
          <p:cNvPr id="91" name="Tekstvak 90">
            <a:extLst>
              <a:ext uri="{FF2B5EF4-FFF2-40B4-BE49-F238E27FC236}">
                <a16:creationId xmlns:a16="http://schemas.microsoft.com/office/drawing/2014/main" id="{9A8323FB-242C-41F4-87EA-B56FE0992512}"/>
              </a:ext>
            </a:extLst>
          </p:cNvPr>
          <p:cNvSpPr txBox="1"/>
          <p:nvPr/>
        </p:nvSpPr>
        <p:spPr>
          <a:xfrm>
            <a:off x="8295951" y="5544993"/>
            <a:ext cx="2347340" cy="338554"/>
          </a:xfrm>
          <a:prstGeom prst="rect">
            <a:avLst/>
          </a:prstGeom>
          <a:noFill/>
        </p:spPr>
        <p:txBody>
          <a:bodyPr wrap="square" rtlCol="0">
            <a:spAutoFit/>
          </a:bodyPr>
          <a:lstStyle/>
          <a:p>
            <a:r>
              <a:rPr lang="nl-NL" sz="1600" dirty="0">
                <a:solidFill>
                  <a:srgbClr val="0070C0"/>
                </a:solidFill>
              </a:rPr>
              <a:t>hulpeloos</a:t>
            </a:r>
          </a:p>
        </p:txBody>
      </p:sp>
      <p:sp>
        <p:nvSpPr>
          <p:cNvPr id="92" name="Tekstvak 91">
            <a:extLst>
              <a:ext uri="{FF2B5EF4-FFF2-40B4-BE49-F238E27FC236}">
                <a16:creationId xmlns:a16="http://schemas.microsoft.com/office/drawing/2014/main" id="{5771CE62-9DD9-4C5D-B2B9-1F75E19AD89E}"/>
              </a:ext>
            </a:extLst>
          </p:cNvPr>
          <p:cNvSpPr txBox="1"/>
          <p:nvPr/>
        </p:nvSpPr>
        <p:spPr>
          <a:xfrm>
            <a:off x="3219644" y="5593320"/>
            <a:ext cx="2347340" cy="338554"/>
          </a:xfrm>
          <a:prstGeom prst="rect">
            <a:avLst/>
          </a:prstGeom>
          <a:noFill/>
        </p:spPr>
        <p:txBody>
          <a:bodyPr wrap="square" rtlCol="0">
            <a:spAutoFit/>
          </a:bodyPr>
          <a:lstStyle/>
          <a:p>
            <a:r>
              <a:rPr lang="nl-NL" sz="1600" dirty="0">
                <a:solidFill>
                  <a:srgbClr val="0070C0"/>
                </a:solidFill>
              </a:rPr>
              <a:t>angstig</a:t>
            </a:r>
          </a:p>
        </p:txBody>
      </p:sp>
      <p:sp>
        <p:nvSpPr>
          <p:cNvPr id="93" name="Tekstvak 92">
            <a:extLst>
              <a:ext uri="{FF2B5EF4-FFF2-40B4-BE49-F238E27FC236}">
                <a16:creationId xmlns:a16="http://schemas.microsoft.com/office/drawing/2014/main" id="{A0171DF3-69F8-465B-A372-33138BC68D4C}"/>
              </a:ext>
            </a:extLst>
          </p:cNvPr>
          <p:cNvSpPr txBox="1"/>
          <p:nvPr/>
        </p:nvSpPr>
        <p:spPr>
          <a:xfrm>
            <a:off x="3617532" y="6037692"/>
            <a:ext cx="2347340" cy="338554"/>
          </a:xfrm>
          <a:prstGeom prst="rect">
            <a:avLst/>
          </a:prstGeom>
          <a:noFill/>
        </p:spPr>
        <p:txBody>
          <a:bodyPr wrap="square" rtlCol="0">
            <a:spAutoFit/>
          </a:bodyPr>
          <a:lstStyle/>
          <a:p>
            <a:r>
              <a:rPr lang="nl-NL" sz="1600" dirty="0">
                <a:solidFill>
                  <a:srgbClr val="0070C0"/>
                </a:solidFill>
              </a:rPr>
              <a:t>toen</a:t>
            </a:r>
          </a:p>
        </p:txBody>
      </p:sp>
      <p:sp>
        <p:nvSpPr>
          <p:cNvPr id="94" name="Tekstvak 93">
            <a:extLst>
              <a:ext uri="{FF2B5EF4-FFF2-40B4-BE49-F238E27FC236}">
                <a16:creationId xmlns:a16="http://schemas.microsoft.com/office/drawing/2014/main" id="{24C2ED84-F314-4D2C-A46E-EAE4E4EACE0D}"/>
              </a:ext>
            </a:extLst>
          </p:cNvPr>
          <p:cNvSpPr txBox="1"/>
          <p:nvPr/>
        </p:nvSpPr>
        <p:spPr>
          <a:xfrm>
            <a:off x="7956724" y="6000543"/>
            <a:ext cx="2347340" cy="338554"/>
          </a:xfrm>
          <a:prstGeom prst="rect">
            <a:avLst/>
          </a:prstGeom>
          <a:noFill/>
        </p:spPr>
        <p:txBody>
          <a:bodyPr wrap="square" rtlCol="0">
            <a:spAutoFit/>
          </a:bodyPr>
          <a:lstStyle/>
          <a:p>
            <a:r>
              <a:rPr lang="nl-NL" sz="1600" dirty="0">
                <a:solidFill>
                  <a:srgbClr val="0070C0"/>
                </a:solidFill>
              </a:rPr>
              <a:t>reddeloos</a:t>
            </a:r>
          </a:p>
        </p:txBody>
      </p:sp>
      <p:sp>
        <p:nvSpPr>
          <p:cNvPr id="85" name="Tekstvak 84">
            <a:extLst>
              <a:ext uri="{FF2B5EF4-FFF2-40B4-BE49-F238E27FC236}">
                <a16:creationId xmlns:a16="http://schemas.microsoft.com/office/drawing/2014/main" id="{B57181E5-A5FE-433D-AD6A-305E849BF26C}"/>
              </a:ext>
            </a:extLst>
          </p:cNvPr>
          <p:cNvSpPr txBox="1"/>
          <p:nvPr/>
        </p:nvSpPr>
        <p:spPr>
          <a:xfrm>
            <a:off x="3769235" y="6417767"/>
            <a:ext cx="2347340" cy="338554"/>
          </a:xfrm>
          <a:prstGeom prst="rect">
            <a:avLst/>
          </a:prstGeom>
          <a:noFill/>
        </p:spPr>
        <p:txBody>
          <a:bodyPr wrap="square" rtlCol="0">
            <a:spAutoFit/>
          </a:bodyPr>
          <a:lstStyle/>
          <a:p>
            <a:r>
              <a:rPr lang="nl-NL" sz="1600" dirty="0">
                <a:solidFill>
                  <a:srgbClr val="0070C0"/>
                </a:solidFill>
              </a:rPr>
              <a:t>verwaarlozing</a:t>
            </a:r>
          </a:p>
        </p:txBody>
      </p:sp>
      <p:sp>
        <p:nvSpPr>
          <p:cNvPr id="95" name="Tekstvak 94">
            <a:extLst>
              <a:ext uri="{FF2B5EF4-FFF2-40B4-BE49-F238E27FC236}">
                <a16:creationId xmlns:a16="http://schemas.microsoft.com/office/drawing/2014/main" id="{9AA81270-3C43-4E66-858F-FC380E6F87AB}"/>
              </a:ext>
            </a:extLst>
          </p:cNvPr>
          <p:cNvSpPr txBox="1"/>
          <p:nvPr/>
        </p:nvSpPr>
        <p:spPr>
          <a:xfrm>
            <a:off x="7386519" y="6333184"/>
            <a:ext cx="2347340" cy="338554"/>
          </a:xfrm>
          <a:prstGeom prst="rect">
            <a:avLst/>
          </a:prstGeom>
          <a:noFill/>
        </p:spPr>
        <p:txBody>
          <a:bodyPr wrap="square" rtlCol="0">
            <a:spAutoFit/>
          </a:bodyPr>
          <a:lstStyle/>
          <a:p>
            <a:r>
              <a:rPr lang="nl-NL" sz="1600" dirty="0">
                <a:solidFill>
                  <a:srgbClr val="0070C0"/>
                </a:solidFill>
              </a:rPr>
              <a:t>gevangen</a:t>
            </a:r>
          </a:p>
        </p:txBody>
      </p:sp>
    </p:spTree>
    <p:extLst>
      <p:ext uri="{BB962C8B-B14F-4D97-AF65-F5344CB8AC3E}">
        <p14:creationId xmlns:p14="http://schemas.microsoft.com/office/powerpoint/2010/main" val="188121268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6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70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70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68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69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69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69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70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869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869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869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869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868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868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7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77"/>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86"/>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85"/>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p:bldP spid="21" grpId="0" animBg="1"/>
      <p:bldP spid="22" grpId="0" animBg="1"/>
      <p:bldP spid="23" grpId="0" animBg="1"/>
      <p:bldP spid="24" grpId="0" animBg="1"/>
      <p:bldP spid="25" grpId="0" animBg="1"/>
      <p:bldP spid="28687" grpId="0"/>
      <p:bldP spid="28688" grpId="0"/>
      <p:bldP spid="28689" grpId="0"/>
      <p:bldP spid="28690" grpId="0"/>
      <p:bldP spid="28693" grpId="0"/>
      <p:bldP spid="28694" grpId="0"/>
      <p:bldP spid="28695" grpId="0"/>
      <p:bldP spid="28696" grpId="0"/>
      <p:bldP spid="28697" grpId="0"/>
      <p:bldP spid="28698" grpId="0"/>
      <p:bldP spid="28700" grpId="0"/>
      <p:bldP spid="28701" grpId="0"/>
      <p:bldP spid="28702" grpId="0"/>
      <p:bldP spid="35" grpId="0"/>
      <p:bldP spid="36" grpId="0"/>
      <p:bldP spid="37" grpId="0"/>
      <p:bldP spid="38" grpId="0" animBg="1"/>
      <p:bldP spid="42" grpId="0"/>
      <p:bldP spid="43" grpId="0"/>
      <p:bldP spid="7" grpId="0"/>
      <p:bldP spid="9" grpId="0"/>
      <p:bldP spid="63" grpId="0"/>
      <p:bldP spid="64" grpId="0"/>
      <p:bldP spid="65"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6" grpId="0"/>
      <p:bldP spid="87" grpId="0"/>
      <p:bldP spid="88" grpId="0"/>
      <p:bldP spid="89" grpId="0"/>
      <p:bldP spid="90" grpId="0"/>
      <p:bldP spid="91" grpId="0"/>
      <p:bldP spid="92" grpId="0"/>
      <p:bldP spid="93" grpId="0"/>
      <p:bldP spid="94" grpId="0"/>
      <p:bldP spid="85" grpId="0"/>
      <p:bldP spid="9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956310" y="733425"/>
            <a:ext cx="7842250"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DUURZAME OPLOSSING?</a:t>
            </a:r>
            <a:endParaRPr lang="nl-NL" sz="2600" dirty="0"/>
          </a:p>
          <a:p>
            <a:pPr marL="0" indent="0" fontAlgn="auto">
              <a:spcAft>
                <a:spcPts val="0"/>
              </a:spcAft>
              <a:buClr>
                <a:schemeClr val="accent1">
                  <a:lumMod val="75000"/>
                </a:schemeClr>
              </a:buClr>
              <a:buNone/>
              <a:defRPr/>
            </a:pPr>
            <a:r>
              <a:rPr lang="nl-NL" sz="2600" i="1" dirty="0"/>
              <a:t> </a:t>
            </a:r>
          </a:p>
          <a:p>
            <a:pPr fontAlgn="auto">
              <a:spcAft>
                <a:spcPts val="0"/>
              </a:spcAft>
              <a:buClr>
                <a:schemeClr val="accent1">
                  <a:lumMod val="75000"/>
                </a:schemeClr>
              </a:buClr>
              <a:defRPr/>
            </a:pPr>
            <a:r>
              <a:rPr lang="nl-NL" sz="2600" dirty="0"/>
              <a:t>Oppervlakkige rust</a:t>
            </a:r>
          </a:p>
          <a:p>
            <a:pPr fontAlgn="auto">
              <a:spcAft>
                <a:spcPts val="0"/>
              </a:spcAft>
              <a:buClr>
                <a:schemeClr val="accent1">
                  <a:lumMod val="75000"/>
                </a:schemeClr>
              </a:buClr>
              <a:defRPr/>
            </a:pPr>
            <a:r>
              <a:rPr lang="nl-NL" sz="2600" dirty="0"/>
              <a:t>Geen 360 graden perspectief</a:t>
            </a: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r>
              <a:rPr lang="nl-NL" sz="2600" dirty="0"/>
              <a:t>Symptoom bestrijding</a:t>
            </a:r>
          </a:p>
          <a:p>
            <a:pPr fontAlgn="auto">
              <a:spcAft>
                <a:spcPts val="0"/>
              </a:spcAft>
              <a:buClr>
                <a:schemeClr val="accent1">
                  <a:lumMod val="75000"/>
                </a:schemeClr>
              </a:buClr>
              <a:defRPr/>
            </a:pPr>
            <a:r>
              <a:rPr lang="nl-NL" sz="2600" dirty="0"/>
              <a:t>Schone pijn &gt; vervuilde pijn</a:t>
            </a: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r>
              <a:rPr lang="nl-NL" sz="2600" dirty="0"/>
              <a:t>Toename pijnbestrijding </a:t>
            </a:r>
          </a:p>
          <a:p>
            <a:pPr fontAlgn="auto">
              <a:spcAft>
                <a:spcPts val="0"/>
              </a:spcAft>
              <a:buClr>
                <a:schemeClr val="accent1">
                  <a:lumMod val="75000"/>
                </a:schemeClr>
              </a:buClr>
              <a:defRPr/>
            </a:pPr>
            <a:r>
              <a:rPr lang="nl-NL" sz="2600" dirty="0"/>
              <a:t>Bijwerkingen</a:t>
            </a: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i="1" dirty="0"/>
          </a:p>
          <a:p>
            <a:pPr fontAlgn="auto">
              <a:spcAft>
                <a:spcPts val="0"/>
              </a:spcAft>
              <a:buClr>
                <a:schemeClr val="accent1">
                  <a:lumMod val="75000"/>
                </a:schemeClr>
              </a:buClr>
              <a:defRPr/>
            </a:pPr>
            <a:endParaRPr lang="nl-NL" sz="2600" i="1"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2290" name="Picture 2" descr="Medicijnen of de juiste voeding Symptoombestrijding of echte oorzaken  aanpakken – AM Lifestyle Medicine Center">
            <a:extLst>
              <a:ext uri="{FF2B5EF4-FFF2-40B4-BE49-F238E27FC236}">
                <a16:creationId xmlns:a16="http://schemas.microsoft.com/office/drawing/2014/main" id="{15A15B62-9749-44B2-B351-CCB4BA34B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3093" y="3830321"/>
            <a:ext cx="3684587" cy="2317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68785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9754" y="525405"/>
            <a:ext cx="8229600" cy="1268760"/>
          </a:xfrm>
        </p:spPr>
        <p:txBody>
          <a:bodyPr>
            <a:normAutofit/>
          </a:bodyPr>
          <a:lstStyle/>
          <a:p>
            <a:r>
              <a:rPr lang="nl-NL" sz="3600" dirty="0"/>
              <a:t>				MIJN WIL GESCHIEDE?</a:t>
            </a:r>
          </a:p>
        </p:txBody>
      </p:sp>
      <p:sp>
        <p:nvSpPr>
          <p:cNvPr id="3" name="Tijdelijke aanduiding voor inhoud 2"/>
          <p:cNvSpPr>
            <a:spLocks noGrp="1"/>
          </p:cNvSpPr>
          <p:nvPr>
            <p:ph idx="1"/>
          </p:nvPr>
        </p:nvSpPr>
        <p:spPr>
          <a:xfrm>
            <a:off x="1316182" y="1813706"/>
            <a:ext cx="6696744" cy="4572000"/>
          </a:xfrm>
        </p:spPr>
        <p:txBody>
          <a:bodyPr>
            <a:normAutofit/>
          </a:bodyPr>
          <a:lstStyle/>
          <a:p>
            <a:pPr>
              <a:buNone/>
            </a:pPr>
            <a:r>
              <a:rPr lang="nl-NL" i="1" dirty="0"/>
              <a:t>   </a:t>
            </a:r>
          </a:p>
          <a:p>
            <a:r>
              <a:rPr lang="nl-NL" dirty="0"/>
              <a:t>Willen &gt; Focus / Manifesteren</a:t>
            </a:r>
          </a:p>
          <a:p>
            <a:r>
              <a:rPr lang="nl-NL" dirty="0"/>
              <a:t>Niet-Willen &gt; Weerstand / Vermijden</a:t>
            </a:r>
          </a:p>
          <a:p>
            <a:endParaRPr lang="nl-NL" dirty="0"/>
          </a:p>
          <a:p>
            <a:r>
              <a:rPr lang="nl-NL" dirty="0"/>
              <a:t>Wilskracht &gt; ‘Succes’</a:t>
            </a:r>
          </a:p>
          <a:p>
            <a:r>
              <a:rPr lang="nl-NL" dirty="0"/>
              <a:t>Veranderlijk/Wispelturig</a:t>
            </a:r>
          </a:p>
          <a:p>
            <a:endParaRPr lang="nl-NL" dirty="0"/>
          </a:p>
          <a:p>
            <a:r>
              <a:rPr lang="nl-NL" i="1" dirty="0"/>
              <a:t>Mijn</a:t>
            </a:r>
            <a:r>
              <a:rPr lang="nl-NL" dirty="0"/>
              <a:t> Wil of </a:t>
            </a:r>
            <a:r>
              <a:rPr lang="nl-NL" i="1" dirty="0"/>
              <a:t>De</a:t>
            </a:r>
            <a:r>
              <a:rPr lang="nl-NL" dirty="0"/>
              <a:t> Wil?</a:t>
            </a:r>
          </a:p>
          <a:p>
            <a:r>
              <a:rPr lang="nl-NL" dirty="0" err="1"/>
              <a:t>OER-Kracht</a:t>
            </a:r>
            <a:r>
              <a:rPr lang="nl-NL" dirty="0"/>
              <a:t>?</a:t>
            </a:r>
          </a:p>
          <a:p>
            <a:endParaRPr lang="nl-NL" dirty="0"/>
          </a:p>
          <a:p>
            <a:endParaRPr lang="nl-NL" dirty="0"/>
          </a:p>
        </p:txBody>
      </p:sp>
    </p:spTree>
    <p:extLst>
      <p:ext uri="{BB962C8B-B14F-4D97-AF65-F5344CB8AC3E}">
        <p14:creationId xmlns:p14="http://schemas.microsoft.com/office/powerpoint/2010/main" val="41937220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976630" y="888547"/>
            <a:ext cx="7417134" cy="5391150"/>
          </a:xfrm>
        </p:spPr>
        <p:txBody>
          <a:bodyPr rtlCol="0">
            <a:normAutofit fontScale="85000" lnSpcReduction="20000"/>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TRAUMA VAN HET DADERSCHAP</a:t>
            </a:r>
            <a:endParaRPr lang="nl-NL" sz="2600" dirty="0">
              <a:latin typeface="+mj-lt"/>
            </a:endParaRP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r>
              <a:rPr lang="nl-NL" sz="2600" i="1" dirty="0"/>
              <a:t>Verwaarlozen</a:t>
            </a:r>
          </a:p>
          <a:p>
            <a:pPr fontAlgn="auto">
              <a:spcAft>
                <a:spcPts val="0"/>
              </a:spcAft>
              <a:buClr>
                <a:schemeClr val="accent1">
                  <a:lumMod val="75000"/>
                </a:schemeClr>
              </a:buClr>
              <a:defRPr/>
            </a:pPr>
            <a:r>
              <a:rPr lang="nl-NL" sz="2600" i="1" dirty="0"/>
              <a:t>Negeren</a:t>
            </a:r>
          </a:p>
          <a:p>
            <a:pPr fontAlgn="auto">
              <a:spcAft>
                <a:spcPts val="0"/>
              </a:spcAft>
              <a:buClr>
                <a:schemeClr val="accent1">
                  <a:lumMod val="75000"/>
                </a:schemeClr>
              </a:buClr>
              <a:defRPr/>
            </a:pPr>
            <a:r>
              <a:rPr lang="nl-NL" sz="2600" i="1" dirty="0"/>
              <a:t>Liegen</a:t>
            </a:r>
          </a:p>
          <a:p>
            <a:pPr fontAlgn="auto">
              <a:spcAft>
                <a:spcPts val="0"/>
              </a:spcAft>
              <a:buClr>
                <a:schemeClr val="accent1">
                  <a:lumMod val="75000"/>
                </a:schemeClr>
              </a:buClr>
              <a:defRPr/>
            </a:pPr>
            <a:r>
              <a:rPr lang="nl-NL" sz="2600" i="1" dirty="0"/>
              <a:t>Manipuleren</a:t>
            </a:r>
          </a:p>
          <a:p>
            <a:pPr fontAlgn="auto">
              <a:spcAft>
                <a:spcPts val="0"/>
              </a:spcAft>
              <a:buClr>
                <a:schemeClr val="accent1">
                  <a:lumMod val="75000"/>
                </a:schemeClr>
              </a:buClr>
              <a:defRPr/>
            </a:pPr>
            <a:r>
              <a:rPr lang="nl-NL" sz="2600" i="1" dirty="0"/>
              <a:t>Domineren</a:t>
            </a:r>
          </a:p>
          <a:p>
            <a:pPr fontAlgn="auto">
              <a:spcAft>
                <a:spcPts val="0"/>
              </a:spcAft>
              <a:buClr>
                <a:schemeClr val="accent1">
                  <a:lumMod val="75000"/>
                </a:schemeClr>
              </a:buClr>
              <a:defRPr/>
            </a:pPr>
            <a:r>
              <a:rPr lang="nl-NL" sz="2600" i="1" dirty="0"/>
              <a:t>(Verbale)Agressie</a:t>
            </a:r>
          </a:p>
          <a:p>
            <a:pPr fontAlgn="auto">
              <a:spcAft>
                <a:spcPts val="0"/>
              </a:spcAft>
              <a:buClr>
                <a:schemeClr val="accent1">
                  <a:lumMod val="75000"/>
                </a:schemeClr>
              </a:buClr>
              <a:defRPr/>
            </a:pPr>
            <a:r>
              <a:rPr lang="nl-NL" sz="2600" i="1" dirty="0"/>
              <a:t>(Auto)Mutilatie</a:t>
            </a:r>
          </a:p>
          <a:p>
            <a:pPr fontAlgn="auto">
              <a:spcAft>
                <a:spcPts val="0"/>
              </a:spcAft>
              <a:buClr>
                <a:schemeClr val="accent1">
                  <a:lumMod val="75000"/>
                </a:schemeClr>
              </a:buClr>
              <a:defRPr/>
            </a:pPr>
            <a:r>
              <a:rPr lang="nl-NL" sz="2600" i="1" dirty="0"/>
              <a:t>Verkrachten</a:t>
            </a:r>
          </a:p>
          <a:p>
            <a:pPr fontAlgn="auto">
              <a:spcAft>
                <a:spcPts val="0"/>
              </a:spcAft>
              <a:buClr>
                <a:schemeClr val="accent1">
                  <a:lumMod val="75000"/>
                </a:schemeClr>
              </a:buClr>
              <a:defRPr/>
            </a:pPr>
            <a:r>
              <a:rPr lang="nl-NL" sz="2600" i="1" dirty="0"/>
              <a:t>Vermoorden</a:t>
            </a:r>
          </a:p>
          <a:p>
            <a:pPr fontAlgn="auto">
              <a:spcAft>
                <a:spcPts val="0"/>
              </a:spcAft>
              <a:buClr>
                <a:schemeClr val="accent1">
                  <a:lumMod val="75000"/>
                </a:schemeClr>
              </a:buClr>
              <a:defRPr/>
            </a:pPr>
            <a:endParaRPr lang="nl-NL" sz="2600" i="1" dirty="0"/>
          </a:p>
          <a:p>
            <a:pPr fontAlgn="auto">
              <a:spcAft>
                <a:spcPts val="0"/>
              </a:spcAft>
              <a:buClr>
                <a:schemeClr val="accent1">
                  <a:lumMod val="75000"/>
                </a:schemeClr>
              </a:buClr>
              <a:defRPr/>
            </a:pPr>
            <a:r>
              <a:rPr lang="nl-NL" sz="2600" i="1" dirty="0"/>
              <a:t>Schuld</a:t>
            </a:r>
          </a:p>
        </p:txBody>
      </p:sp>
      <p:pic>
        <p:nvPicPr>
          <p:cNvPr id="4100" name="Picture 4" descr="3 Weken zwanger wat voel je? ▷ Nu vindt de bevruchting plaats!">
            <a:extLst>
              <a:ext uri="{FF2B5EF4-FFF2-40B4-BE49-F238E27FC236}">
                <a16:creationId xmlns:a16="http://schemas.microsoft.com/office/drawing/2014/main" id="{42733459-92F8-439B-AE7A-3C1B40236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304" y="2209619"/>
            <a:ext cx="29337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65685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BE196E22-5C9A-4594-A300-1AB3232B1A27}"/>
              </a:ext>
            </a:extLst>
          </p:cNvPr>
          <p:cNvSpPr>
            <a:spLocks noGrp="1" noChangeArrowheads="1"/>
          </p:cNvSpPr>
          <p:nvPr>
            <p:ph type="title"/>
          </p:nvPr>
        </p:nvSpPr>
        <p:spPr bwMode="auto">
          <a:xfrm>
            <a:off x="1143897" y="15275"/>
            <a:ext cx="10363200" cy="1609725"/>
          </a:xfrm>
        </p:spPr>
        <p:txBody>
          <a:bodyPr wrap="square" numCol="1" anchorCtr="0" compatLnSpc="1">
            <a:prstTxWarp prst="textNoShape">
              <a:avLst/>
            </a:prstTxWarp>
          </a:bodyPr>
          <a:lstStyle/>
          <a:p>
            <a:pPr algn="ctr"/>
            <a:r>
              <a:rPr lang="nl-NL" altLang="nl-NL" sz="3600" dirty="0"/>
              <a:t>TRAUMA VAN HET DADERSCHAP</a:t>
            </a:r>
          </a:p>
        </p:txBody>
      </p:sp>
      <p:sp>
        <p:nvSpPr>
          <p:cNvPr id="28675" name="Tijdelijke aanduiding voor inhoud 2">
            <a:extLst>
              <a:ext uri="{FF2B5EF4-FFF2-40B4-BE49-F238E27FC236}">
                <a16:creationId xmlns:a16="http://schemas.microsoft.com/office/drawing/2014/main" id="{6AE3D491-C6CB-42B1-908D-C457C04A849E}"/>
              </a:ext>
            </a:extLst>
          </p:cNvPr>
          <p:cNvSpPr>
            <a:spLocks noGrp="1" noChangeArrowheads="1"/>
          </p:cNvSpPr>
          <p:nvPr>
            <p:ph idx="1"/>
          </p:nvPr>
        </p:nvSpPr>
        <p:spPr>
          <a:xfrm>
            <a:off x="2071688" y="1565275"/>
            <a:ext cx="7643812" cy="4525963"/>
          </a:xfrm>
        </p:spPr>
        <p:txBody>
          <a:bodyPr/>
          <a:lstStyle/>
          <a:p>
            <a:endParaRPr lang="nl-NL" altLang="nl-NL" i="1" dirty="0"/>
          </a:p>
          <a:p>
            <a:pPr marL="0" indent="0">
              <a:buNone/>
            </a:pPr>
            <a:endParaRPr lang="nl-NL" altLang="nl-NL" i="1" dirty="0"/>
          </a:p>
          <a:p>
            <a:endParaRPr lang="nl-NL" altLang="nl-NL" i="1" dirty="0"/>
          </a:p>
          <a:p>
            <a:endParaRPr lang="nl-NL" altLang="nl-NL" i="1" dirty="0"/>
          </a:p>
          <a:p>
            <a:endParaRPr lang="nl-NL" altLang="nl-NL" i="1" dirty="0"/>
          </a:p>
          <a:p>
            <a:endParaRPr lang="nl-NL" altLang="nl-NL" i="1" dirty="0"/>
          </a:p>
          <a:p>
            <a:endParaRPr lang="nl-NL" altLang="nl-NL" i="1" dirty="0"/>
          </a:p>
          <a:p>
            <a:endParaRPr lang="nl-NL" altLang="nl-NL" i="1" dirty="0"/>
          </a:p>
        </p:txBody>
      </p:sp>
      <p:sp>
        <p:nvSpPr>
          <p:cNvPr id="4" name="Stroomdiagram: Verbindingslijn 3">
            <a:extLst>
              <a:ext uri="{FF2B5EF4-FFF2-40B4-BE49-F238E27FC236}">
                <a16:creationId xmlns:a16="http://schemas.microsoft.com/office/drawing/2014/main" id="{431E3F95-98D1-4C21-88FC-D982CF830D95}"/>
              </a:ext>
            </a:extLst>
          </p:cNvPr>
          <p:cNvSpPr/>
          <p:nvPr/>
        </p:nvSpPr>
        <p:spPr>
          <a:xfrm>
            <a:off x="3741738" y="1931335"/>
            <a:ext cx="4924425" cy="4840287"/>
          </a:xfrm>
          <a:prstGeom prst="flowChartConnector">
            <a:avLst/>
          </a:prstGeom>
          <a:gradFill>
            <a:gsLst>
              <a:gs pos="0">
                <a:srgbClr val="00B050"/>
              </a:gs>
              <a:gs pos="39000">
                <a:schemeClr val="accent1">
                  <a:lumMod val="75000"/>
                </a:schemeClr>
              </a:gs>
              <a:gs pos="50000">
                <a:schemeClr val="accent1">
                  <a:lumMod val="75000"/>
                </a:schemeClr>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p>
        </p:txBody>
      </p:sp>
      <p:cxnSp>
        <p:nvCxnSpPr>
          <p:cNvPr id="12" name="Rechte verbindingslijn 11">
            <a:extLst>
              <a:ext uri="{FF2B5EF4-FFF2-40B4-BE49-F238E27FC236}">
                <a16:creationId xmlns:a16="http://schemas.microsoft.com/office/drawing/2014/main" id="{59DAB9E9-8979-45EE-B4E3-717AFEB90511}"/>
              </a:ext>
            </a:extLst>
          </p:cNvPr>
          <p:cNvCxnSpPr>
            <a:cxnSpLocks/>
          </p:cNvCxnSpPr>
          <p:nvPr/>
        </p:nvCxnSpPr>
        <p:spPr>
          <a:xfrm>
            <a:off x="3730690" y="4405001"/>
            <a:ext cx="4924425" cy="12700"/>
          </a:xfrm>
          <a:prstGeom prst="line">
            <a:avLst/>
          </a:prstGeom>
        </p:spPr>
        <p:style>
          <a:lnRef idx="1">
            <a:schemeClr val="dk1"/>
          </a:lnRef>
          <a:fillRef idx="0">
            <a:schemeClr val="dk1"/>
          </a:fillRef>
          <a:effectRef idx="0">
            <a:schemeClr val="dk1"/>
          </a:effectRef>
          <a:fontRef idx="minor">
            <a:schemeClr val="tx1"/>
          </a:fontRef>
        </p:style>
      </p:cxnSp>
      <p:cxnSp>
        <p:nvCxnSpPr>
          <p:cNvPr id="17" name="Rechte verbindingslijn 16">
            <a:extLst>
              <a:ext uri="{FF2B5EF4-FFF2-40B4-BE49-F238E27FC236}">
                <a16:creationId xmlns:a16="http://schemas.microsoft.com/office/drawing/2014/main" id="{7848A7F1-4B06-4E5E-9E1E-FF5BDB6A85A7}"/>
              </a:ext>
            </a:extLst>
          </p:cNvPr>
          <p:cNvCxnSpPr>
            <a:cxnSpLocks/>
          </p:cNvCxnSpPr>
          <p:nvPr/>
        </p:nvCxnSpPr>
        <p:spPr>
          <a:xfrm>
            <a:off x="3939381" y="3370264"/>
            <a:ext cx="4529138" cy="0"/>
          </a:xfrm>
          <a:prstGeom prst="line">
            <a:avLst/>
          </a:prstGeom>
        </p:spPr>
        <p:style>
          <a:lnRef idx="1">
            <a:schemeClr val="dk1"/>
          </a:lnRef>
          <a:fillRef idx="0">
            <a:schemeClr val="dk1"/>
          </a:fillRef>
          <a:effectRef idx="0">
            <a:schemeClr val="dk1"/>
          </a:effectRef>
          <a:fontRef idx="minor">
            <a:schemeClr val="tx1"/>
          </a:fontRef>
        </p:style>
      </p:cxnSp>
      <p:sp>
        <p:nvSpPr>
          <p:cNvPr id="28681" name="Tekstvak 19">
            <a:extLst>
              <a:ext uri="{FF2B5EF4-FFF2-40B4-BE49-F238E27FC236}">
                <a16:creationId xmlns:a16="http://schemas.microsoft.com/office/drawing/2014/main" id="{8EF79E12-5DDC-4BB2-83F9-0335091B26FD}"/>
              </a:ext>
            </a:extLst>
          </p:cNvPr>
          <p:cNvSpPr txBox="1">
            <a:spLocks noChangeArrowheads="1"/>
          </p:cNvSpPr>
          <p:nvPr/>
        </p:nvSpPr>
        <p:spPr bwMode="auto">
          <a:xfrm>
            <a:off x="4706937" y="5145087"/>
            <a:ext cx="2759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algn="ctr" eaLnBrk="1" hangingPunct="1"/>
            <a:r>
              <a:rPr lang="nl-NL" altLang="nl-NL" dirty="0">
                <a:latin typeface="The Hand Bold"/>
              </a:rPr>
              <a:t>       </a:t>
            </a:r>
            <a:r>
              <a:rPr lang="nl-NL" altLang="nl-NL" b="1" dirty="0">
                <a:solidFill>
                  <a:schemeClr val="bg1"/>
                </a:solidFill>
              </a:rPr>
              <a:t>Gewond-Ik</a:t>
            </a:r>
          </a:p>
        </p:txBody>
      </p:sp>
      <p:sp>
        <p:nvSpPr>
          <p:cNvPr id="21" name="Explosie: 8 punten 20">
            <a:extLst>
              <a:ext uri="{FF2B5EF4-FFF2-40B4-BE49-F238E27FC236}">
                <a16:creationId xmlns:a16="http://schemas.microsoft.com/office/drawing/2014/main" id="{B9B60928-CC05-4C11-BFE0-F7EEB5F51D44}"/>
              </a:ext>
            </a:extLst>
          </p:cNvPr>
          <p:cNvSpPr/>
          <p:nvPr/>
        </p:nvSpPr>
        <p:spPr>
          <a:xfrm>
            <a:off x="4295775" y="4772025"/>
            <a:ext cx="485775" cy="4032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2" name="Explosie: 8 punten 21">
            <a:extLst>
              <a:ext uri="{FF2B5EF4-FFF2-40B4-BE49-F238E27FC236}">
                <a16:creationId xmlns:a16="http://schemas.microsoft.com/office/drawing/2014/main" id="{7D15BD6D-B543-4824-B82C-FD83C314AF7E}"/>
              </a:ext>
            </a:extLst>
          </p:cNvPr>
          <p:cNvSpPr/>
          <p:nvPr/>
        </p:nvSpPr>
        <p:spPr>
          <a:xfrm>
            <a:off x="7567613" y="4779963"/>
            <a:ext cx="485775" cy="40481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3" name="Explosie: 8 punten 22">
            <a:extLst>
              <a:ext uri="{FF2B5EF4-FFF2-40B4-BE49-F238E27FC236}">
                <a16:creationId xmlns:a16="http://schemas.microsoft.com/office/drawing/2014/main" id="{91293C05-84DB-46BF-BAE4-45CADB794FCC}"/>
              </a:ext>
            </a:extLst>
          </p:cNvPr>
          <p:cNvSpPr/>
          <p:nvPr/>
        </p:nvSpPr>
        <p:spPr>
          <a:xfrm>
            <a:off x="6980238" y="5588000"/>
            <a:ext cx="485775" cy="40481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4" name="Explosie: 8 punten 23">
            <a:extLst>
              <a:ext uri="{FF2B5EF4-FFF2-40B4-BE49-F238E27FC236}">
                <a16:creationId xmlns:a16="http://schemas.microsoft.com/office/drawing/2014/main" id="{40756BA0-4E89-41D9-B20E-B51DC6E420F9}"/>
              </a:ext>
            </a:extLst>
          </p:cNvPr>
          <p:cNvSpPr/>
          <p:nvPr/>
        </p:nvSpPr>
        <p:spPr>
          <a:xfrm>
            <a:off x="5046663" y="5776913"/>
            <a:ext cx="485775" cy="40481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5" name="Explosie: 8 punten 24">
            <a:extLst>
              <a:ext uri="{FF2B5EF4-FFF2-40B4-BE49-F238E27FC236}">
                <a16:creationId xmlns:a16="http://schemas.microsoft.com/office/drawing/2014/main" id="{58B40A23-3EA1-4553-A78E-ECC36C5D1BB9}"/>
              </a:ext>
            </a:extLst>
          </p:cNvPr>
          <p:cNvSpPr/>
          <p:nvPr/>
        </p:nvSpPr>
        <p:spPr>
          <a:xfrm>
            <a:off x="6124575" y="4521200"/>
            <a:ext cx="485775" cy="40481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8687" name="Tekstvak 26">
            <a:extLst>
              <a:ext uri="{FF2B5EF4-FFF2-40B4-BE49-F238E27FC236}">
                <a16:creationId xmlns:a16="http://schemas.microsoft.com/office/drawing/2014/main" id="{50A34CBC-0468-4838-927D-080E8DC4A27C}"/>
              </a:ext>
            </a:extLst>
          </p:cNvPr>
          <p:cNvSpPr txBox="1">
            <a:spLocks noChangeArrowheads="1"/>
          </p:cNvSpPr>
          <p:nvPr/>
        </p:nvSpPr>
        <p:spPr bwMode="auto">
          <a:xfrm>
            <a:off x="5346700" y="3682682"/>
            <a:ext cx="1906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b="1" dirty="0">
                <a:solidFill>
                  <a:schemeClr val="bg1"/>
                </a:solidFill>
              </a:rPr>
              <a:t>Overlevings-Ik</a:t>
            </a:r>
          </a:p>
        </p:txBody>
      </p:sp>
      <p:sp>
        <p:nvSpPr>
          <p:cNvPr id="28688" name="Tekstvak 27">
            <a:extLst>
              <a:ext uri="{FF2B5EF4-FFF2-40B4-BE49-F238E27FC236}">
                <a16:creationId xmlns:a16="http://schemas.microsoft.com/office/drawing/2014/main" id="{3878CF2B-E025-4442-8960-9B7FB1A3F64F}"/>
              </a:ext>
            </a:extLst>
          </p:cNvPr>
          <p:cNvSpPr txBox="1">
            <a:spLocks noChangeArrowheads="1"/>
          </p:cNvSpPr>
          <p:nvPr/>
        </p:nvSpPr>
        <p:spPr bwMode="auto">
          <a:xfrm>
            <a:off x="5164931" y="2431640"/>
            <a:ext cx="191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b="1" dirty="0">
                <a:solidFill>
                  <a:schemeClr val="bg1"/>
                </a:solidFill>
              </a:rPr>
              <a:t>Gezond-Ik</a:t>
            </a:r>
          </a:p>
        </p:txBody>
      </p:sp>
      <p:sp>
        <p:nvSpPr>
          <p:cNvPr id="28689" name="Tekstvak 40">
            <a:extLst>
              <a:ext uri="{FF2B5EF4-FFF2-40B4-BE49-F238E27FC236}">
                <a16:creationId xmlns:a16="http://schemas.microsoft.com/office/drawing/2014/main" id="{4059EA24-5A34-4121-92E9-31F51EF48B0D}"/>
              </a:ext>
            </a:extLst>
          </p:cNvPr>
          <p:cNvSpPr txBox="1">
            <a:spLocks noChangeArrowheads="1"/>
          </p:cNvSpPr>
          <p:nvPr/>
        </p:nvSpPr>
        <p:spPr bwMode="auto">
          <a:xfrm>
            <a:off x="5261981" y="2066964"/>
            <a:ext cx="9060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400" dirty="0">
                <a:latin typeface="Palatino Linotype" panose="02040502050505030304" pitchFamily="18" charset="0"/>
              </a:rPr>
              <a:t>Intuïtie</a:t>
            </a:r>
          </a:p>
        </p:txBody>
      </p:sp>
      <p:sp>
        <p:nvSpPr>
          <p:cNvPr id="28690" name="Tekstvak 41">
            <a:extLst>
              <a:ext uri="{FF2B5EF4-FFF2-40B4-BE49-F238E27FC236}">
                <a16:creationId xmlns:a16="http://schemas.microsoft.com/office/drawing/2014/main" id="{DE0442B8-CB65-42EA-BA49-1672BD1CA1E9}"/>
              </a:ext>
            </a:extLst>
          </p:cNvPr>
          <p:cNvSpPr txBox="1">
            <a:spLocks noChangeArrowheads="1"/>
          </p:cNvSpPr>
          <p:nvPr/>
        </p:nvSpPr>
        <p:spPr bwMode="auto">
          <a:xfrm>
            <a:off x="4277390" y="2998756"/>
            <a:ext cx="2346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400" dirty="0">
                <a:latin typeface="Palatino Linotype" panose="02040502050505030304" pitchFamily="18" charset="0"/>
              </a:rPr>
              <a:t>Spontaniteit</a:t>
            </a:r>
          </a:p>
        </p:txBody>
      </p:sp>
      <p:sp>
        <p:nvSpPr>
          <p:cNvPr id="28692" name="Tekstvak 43">
            <a:extLst>
              <a:ext uri="{FF2B5EF4-FFF2-40B4-BE49-F238E27FC236}">
                <a16:creationId xmlns:a16="http://schemas.microsoft.com/office/drawing/2014/main" id="{F207B577-275A-4DFB-9C6F-DBD2420558BB}"/>
              </a:ext>
            </a:extLst>
          </p:cNvPr>
          <p:cNvSpPr txBox="1">
            <a:spLocks noChangeArrowheads="1"/>
          </p:cNvSpPr>
          <p:nvPr/>
        </p:nvSpPr>
        <p:spPr bwMode="auto">
          <a:xfrm>
            <a:off x="5456238" y="6376246"/>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latin typeface="The Hand Bold"/>
              </a:rPr>
              <a:t>       </a:t>
            </a:r>
          </a:p>
        </p:txBody>
      </p:sp>
      <p:sp>
        <p:nvSpPr>
          <p:cNvPr id="28693" name="Tekstvak 44">
            <a:extLst>
              <a:ext uri="{FF2B5EF4-FFF2-40B4-BE49-F238E27FC236}">
                <a16:creationId xmlns:a16="http://schemas.microsoft.com/office/drawing/2014/main" id="{1040ADBD-F4A2-4F42-A057-9C24D493943C}"/>
              </a:ext>
            </a:extLst>
          </p:cNvPr>
          <p:cNvSpPr txBox="1">
            <a:spLocks noChangeArrowheads="1"/>
          </p:cNvSpPr>
          <p:nvPr/>
        </p:nvSpPr>
        <p:spPr bwMode="auto">
          <a:xfrm>
            <a:off x="7021535" y="2946051"/>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Liefde</a:t>
            </a:r>
          </a:p>
        </p:txBody>
      </p:sp>
      <p:sp>
        <p:nvSpPr>
          <p:cNvPr id="28694" name="Tekstvak 45">
            <a:extLst>
              <a:ext uri="{FF2B5EF4-FFF2-40B4-BE49-F238E27FC236}">
                <a16:creationId xmlns:a16="http://schemas.microsoft.com/office/drawing/2014/main" id="{21ABA9D6-3857-4CCB-9772-642FB4E139B2}"/>
              </a:ext>
            </a:extLst>
          </p:cNvPr>
          <p:cNvSpPr txBox="1">
            <a:spLocks noChangeArrowheads="1"/>
          </p:cNvSpPr>
          <p:nvPr/>
        </p:nvSpPr>
        <p:spPr bwMode="auto">
          <a:xfrm>
            <a:off x="3881438" y="4035425"/>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Vermijding</a:t>
            </a:r>
          </a:p>
        </p:txBody>
      </p:sp>
      <p:sp>
        <p:nvSpPr>
          <p:cNvPr id="28695" name="Tekstvak 46">
            <a:extLst>
              <a:ext uri="{FF2B5EF4-FFF2-40B4-BE49-F238E27FC236}">
                <a16:creationId xmlns:a16="http://schemas.microsoft.com/office/drawing/2014/main" id="{C7D09663-839A-4788-8139-123C9A498924}"/>
              </a:ext>
            </a:extLst>
          </p:cNvPr>
          <p:cNvSpPr txBox="1">
            <a:spLocks noChangeArrowheads="1"/>
          </p:cNvSpPr>
          <p:nvPr/>
        </p:nvSpPr>
        <p:spPr bwMode="auto">
          <a:xfrm>
            <a:off x="7155554" y="4063463"/>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Verdoving</a:t>
            </a:r>
          </a:p>
        </p:txBody>
      </p:sp>
      <p:sp>
        <p:nvSpPr>
          <p:cNvPr id="28696" name="Tekstvak 47">
            <a:extLst>
              <a:ext uri="{FF2B5EF4-FFF2-40B4-BE49-F238E27FC236}">
                <a16:creationId xmlns:a16="http://schemas.microsoft.com/office/drawing/2014/main" id="{1A48BB8A-C77E-48B9-A076-08FB5C1E94D7}"/>
              </a:ext>
            </a:extLst>
          </p:cNvPr>
          <p:cNvSpPr txBox="1">
            <a:spLocks noChangeArrowheads="1"/>
          </p:cNvSpPr>
          <p:nvPr/>
        </p:nvSpPr>
        <p:spPr bwMode="auto">
          <a:xfrm>
            <a:off x="5410596" y="2924340"/>
            <a:ext cx="178284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Authenticiteit</a:t>
            </a:r>
          </a:p>
        </p:txBody>
      </p:sp>
      <p:sp>
        <p:nvSpPr>
          <p:cNvPr id="28697" name="Tekstvak 48">
            <a:extLst>
              <a:ext uri="{FF2B5EF4-FFF2-40B4-BE49-F238E27FC236}">
                <a16:creationId xmlns:a16="http://schemas.microsoft.com/office/drawing/2014/main" id="{AD1BD638-BD98-415D-A140-C20CA899E421}"/>
              </a:ext>
            </a:extLst>
          </p:cNvPr>
          <p:cNvSpPr txBox="1">
            <a:spLocks noChangeArrowheads="1"/>
          </p:cNvSpPr>
          <p:nvPr/>
        </p:nvSpPr>
        <p:spPr bwMode="auto">
          <a:xfrm>
            <a:off x="5573186" y="4081418"/>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Controle</a:t>
            </a:r>
          </a:p>
        </p:txBody>
      </p:sp>
      <p:sp>
        <p:nvSpPr>
          <p:cNvPr id="28698" name="Tekstvak 49">
            <a:extLst>
              <a:ext uri="{FF2B5EF4-FFF2-40B4-BE49-F238E27FC236}">
                <a16:creationId xmlns:a16="http://schemas.microsoft.com/office/drawing/2014/main" id="{C6D274CD-1E99-4202-A959-E1A35F088B35}"/>
              </a:ext>
            </a:extLst>
          </p:cNvPr>
          <p:cNvSpPr txBox="1">
            <a:spLocks noChangeArrowheads="1"/>
          </p:cNvSpPr>
          <p:nvPr/>
        </p:nvSpPr>
        <p:spPr bwMode="auto">
          <a:xfrm>
            <a:off x="6225523" y="2060728"/>
            <a:ext cx="11263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sz="1400" dirty="0">
                <a:latin typeface="Palatino Linotype" panose="02040502050505030304" pitchFamily="18" charset="0"/>
              </a:rPr>
              <a:t>Hier-en-Nu</a:t>
            </a:r>
          </a:p>
        </p:txBody>
      </p:sp>
      <p:sp>
        <p:nvSpPr>
          <p:cNvPr id="28699" name="Tekstvak 50">
            <a:extLst>
              <a:ext uri="{FF2B5EF4-FFF2-40B4-BE49-F238E27FC236}">
                <a16:creationId xmlns:a16="http://schemas.microsoft.com/office/drawing/2014/main" id="{CBF20FE6-4C06-4C32-8979-D49C2DD189C7}"/>
              </a:ext>
            </a:extLst>
          </p:cNvPr>
          <p:cNvSpPr txBox="1">
            <a:spLocks noChangeArrowheads="1"/>
          </p:cNvSpPr>
          <p:nvPr/>
        </p:nvSpPr>
        <p:spPr bwMode="auto">
          <a:xfrm>
            <a:off x="5654675" y="3300413"/>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a:latin typeface="The Hand Bold"/>
              </a:rPr>
              <a:t>      </a:t>
            </a:r>
          </a:p>
        </p:txBody>
      </p:sp>
      <p:sp>
        <p:nvSpPr>
          <p:cNvPr id="28700" name="Tekstvak 51">
            <a:extLst>
              <a:ext uri="{FF2B5EF4-FFF2-40B4-BE49-F238E27FC236}">
                <a16:creationId xmlns:a16="http://schemas.microsoft.com/office/drawing/2014/main" id="{A4EBC60F-5A28-47FE-AAB2-A8CCD60FB2BC}"/>
              </a:ext>
            </a:extLst>
          </p:cNvPr>
          <p:cNvSpPr txBox="1">
            <a:spLocks noChangeArrowheads="1"/>
          </p:cNvSpPr>
          <p:nvPr/>
        </p:nvSpPr>
        <p:spPr bwMode="auto">
          <a:xfrm>
            <a:off x="5410596" y="3275053"/>
            <a:ext cx="234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Verdringing</a:t>
            </a:r>
          </a:p>
        </p:txBody>
      </p:sp>
      <p:sp>
        <p:nvSpPr>
          <p:cNvPr id="28701" name="Tekstvak 52">
            <a:extLst>
              <a:ext uri="{FF2B5EF4-FFF2-40B4-BE49-F238E27FC236}">
                <a16:creationId xmlns:a16="http://schemas.microsoft.com/office/drawing/2014/main" id="{328EA2E8-01C3-4176-93D3-F71AA073A2D4}"/>
              </a:ext>
            </a:extLst>
          </p:cNvPr>
          <p:cNvSpPr txBox="1">
            <a:spLocks noChangeArrowheads="1"/>
          </p:cNvSpPr>
          <p:nvPr/>
        </p:nvSpPr>
        <p:spPr bwMode="auto">
          <a:xfrm>
            <a:off x="4057650" y="3347296"/>
            <a:ext cx="234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Projectie</a:t>
            </a:r>
          </a:p>
        </p:txBody>
      </p:sp>
      <p:sp>
        <p:nvSpPr>
          <p:cNvPr id="28702" name="Tekstvak 53">
            <a:extLst>
              <a:ext uri="{FF2B5EF4-FFF2-40B4-BE49-F238E27FC236}">
                <a16:creationId xmlns:a16="http://schemas.microsoft.com/office/drawing/2014/main" id="{64D35DBF-58E0-4B26-B128-479C3A45FC0E}"/>
              </a:ext>
            </a:extLst>
          </p:cNvPr>
          <p:cNvSpPr txBox="1">
            <a:spLocks noChangeArrowheads="1"/>
          </p:cNvSpPr>
          <p:nvPr/>
        </p:nvSpPr>
        <p:spPr bwMode="auto">
          <a:xfrm>
            <a:off x="7000888" y="3315626"/>
            <a:ext cx="234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Sublimatie</a:t>
            </a:r>
          </a:p>
        </p:txBody>
      </p:sp>
      <p:sp>
        <p:nvSpPr>
          <p:cNvPr id="35" name="Tekstvak 34">
            <a:extLst>
              <a:ext uri="{FF2B5EF4-FFF2-40B4-BE49-F238E27FC236}">
                <a16:creationId xmlns:a16="http://schemas.microsoft.com/office/drawing/2014/main" id="{348A746B-F139-47E1-B160-F556F7BB2339}"/>
              </a:ext>
            </a:extLst>
          </p:cNvPr>
          <p:cNvSpPr txBox="1"/>
          <p:nvPr/>
        </p:nvSpPr>
        <p:spPr>
          <a:xfrm>
            <a:off x="4294981" y="5278477"/>
            <a:ext cx="2103438" cy="307777"/>
          </a:xfrm>
          <a:prstGeom prst="rect">
            <a:avLst/>
          </a:prstGeom>
          <a:noFill/>
        </p:spPr>
        <p:txBody>
          <a:bodyPr wrap="square" rtlCol="0">
            <a:spAutoFit/>
          </a:bodyPr>
          <a:lstStyle/>
          <a:p>
            <a:r>
              <a:rPr lang="nl-NL" sz="1400" dirty="0">
                <a:latin typeface="Palatino Linotype" panose="02040502050505030304" pitchFamily="18" charset="0"/>
              </a:rPr>
              <a:t>pijn</a:t>
            </a:r>
          </a:p>
        </p:txBody>
      </p:sp>
      <p:sp>
        <p:nvSpPr>
          <p:cNvPr id="36" name="Tekstvak 35">
            <a:extLst>
              <a:ext uri="{FF2B5EF4-FFF2-40B4-BE49-F238E27FC236}">
                <a16:creationId xmlns:a16="http://schemas.microsoft.com/office/drawing/2014/main" id="{A2C602D4-0D0D-47A0-BA5B-C959A5DDEBF6}"/>
              </a:ext>
            </a:extLst>
          </p:cNvPr>
          <p:cNvSpPr txBox="1"/>
          <p:nvPr/>
        </p:nvSpPr>
        <p:spPr>
          <a:xfrm>
            <a:off x="5950584" y="6102687"/>
            <a:ext cx="2103438" cy="307777"/>
          </a:xfrm>
          <a:prstGeom prst="rect">
            <a:avLst/>
          </a:prstGeom>
          <a:noFill/>
        </p:spPr>
        <p:txBody>
          <a:bodyPr wrap="square" rtlCol="0">
            <a:spAutoFit/>
          </a:bodyPr>
          <a:lstStyle/>
          <a:p>
            <a:r>
              <a:rPr lang="nl-NL" sz="1400" dirty="0">
                <a:latin typeface="Palatino Linotype" panose="02040502050505030304" pitchFamily="18" charset="0"/>
              </a:rPr>
              <a:t>pijn</a:t>
            </a:r>
          </a:p>
        </p:txBody>
      </p:sp>
      <p:sp>
        <p:nvSpPr>
          <p:cNvPr id="37" name="Tekstvak 36">
            <a:extLst>
              <a:ext uri="{FF2B5EF4-FFF2-40B4-BE49-F238E27FC236}">
                <a16:creationId xmlns:a16="http://schemas.microsoft.com/office/drawing/2014/main" id="{AB6B992C-C671-4B0E-9339-717FD70341AE}"/>
              </a:ext>
            </a:extLst>
          </p:cNvPr>
          <p:cNvSpPr txBox="1"/>
          <p:nvPr/>
        </p:nvSpPr>
        <p:spPr>
          <a:xfrm>
            <a:off x="7400529" y="5261673"/>
            <a:ext cx="2103438" cy="369332"/>
          </a:xfrm>
          <a:prstGeom prst="rect">
            <a:avLst/>
          </a:prstGeom>
          <a:noFill/>
        </p:spPr>
        <p:txBody>
          <a:bodyPr wrap="square" rtlCol="0">
            <a:spAutoFit/>
          </a:bodyPr>
          <a:lstStyle/>
          <a:p>
            <a:r>
              <a:rPr lang="nl-NL" dirty="0"/>
              <a:t>     </a:t>
            </a:r>
            <a:r>
              <a:rPr lang="nl-NL" sz="1400" dirty="0">
                <a:latin typeface="Palatino Linotype" panose="02040502050505030304" pitchFamily="18" charset="0"/>
              </a:rPr>
              <a:t>pijn</a:t>
            </a:r>
          </a:p>
        </p:txBody>
      </p:sp>
      <p:sp>
        <p:nvSpPr>
          <p:cNvPr id="38" name="Explosie: 8 punten 37">
            <a:extLst>
              <a:ext uri="{FF2B5EF4-FFF2-40B4-BE49-F238E27FC236}">
                <a16:creationId xmlns:a16="http://schemas.microsoft.com/office/drawing/2014/main" id="{4FE6150C-2C9B-43AA-ADD9-FE36D0231C92}"/>
              </a:ext>
            </a:extLst>
          </p:cNvPr>
          <p:cNvSpPr/>
          <p:nvPr/>
        </p:nvSpPr>
        <p:spPr>
          <a:xfrm>
            <a:off x="5167709" y="4710906"/>
            <a:ext cx="485775" cy="40481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3" name="Ovaal 2">
            <a:extLst>
              <a:ext uri="{FF2B5EF4-FFF2-40B4-BE49-F238E27FC236}">
                <a16:creationId xmlns:a16="http://schemas.microsoft.com/office/drawing/2014/main" id="{DD15DFB2-6183-4C68-97A1-B7E29932E641}"/>
              </a:ext>
            </a:extLst>
          </p:cNvPr>
          <p:cNvSpPr/>
          <p:nvPr/>
        </p:nvSpPr>
        <p:spPr>
          <a:xfrm>
            <a:off x="1367629" y="5776913"/>
            <a:ext cx="1108871" cy="785812"/>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Trigger</a:t>
            </a:r>
          </a:p>
        </p:txBody>
      </p:sp>
      <p:sp>
        <p:nvSpPr>
          <p:cNvPr id="39" name="Ovaal 38">
            <a:extLst>
              <a:ext uri="{FF2B5EF4-FFF2-40B4-BE49-F238E27FC236}">
                <a16:creationId xmlns:a16="http://schemas.microsoft.com/office/drawing/2014/main" id="{8707DF33-6EB1-4216-9D73-649012F7712D}"/>
              </a:ext>
            </a:extLst>
          </p:cNvPr>
          <p:cNvSpPr/>
          <p:nvPr/>
        </p:nvSpPr>
        <p:spPr>
          <a:xfrm>
            <a:off x="9905009" y="5070237"/>
            <a:ext cx="1121767" cy="785812"/>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Trigger</a:t>
            </a:r>
          </a:p>
        </p:txBody>
      </p:sp>
      <p:sp>
        <p:nvSpPr>
          <p:cNvPr id="5" name="Pijl: rechts 4">
            <a:extLst>
              <a:ext uri="{FF2B5EF4-FFF2-40B4-BE49-F238E27FC236}">
                <a16:creationId xmlns:a16="http://schemas.microsoft.com/office/drawing/2014/main" id="{862A676A-23CB-44C0-9EFF-DBE1A895A0C0}"/>
              </a:ext>
            </a:extLst>
          </p:cNvPr>
          <p:cNvSpPr/>
          <p:nvPr/>
        </p:nvSpPr>
        <p:spPr>
          <a:xfrm rot="20141063">
            <a:off x="2252734" y="5381744"/>
            <a:ext cx="2378055" cy="1138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Pijl: rechts 40">
            <a:extLst>
              <a:ext uri="{FF2B5EF4-FFF2-40B4-BE49-F238E27FC236}">
                <a16:creationId xmlns:a16="http://schemas.microsoft.com/office/drawing/2014/main" id="{0E375A08-9950-4582-922D-D141CFC961B4}"/>
              </a:ext>
            </a:extLst>
          </p:cNvPr>
          <p:cNvSpPr/>
          <p:nvPr/>
        </p:nvSpPr>
        <p:spPr>
          <a:xfrm rot="11244159">
            <a:off x="7807091" y="5066486"/>
            <a:ext cx="2190320" cy="150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Tekstvak 44">
            <a:extLst>
              <a:ext uri="{FF2B5EF4-FFF2-40B4-BE49-F238E27FC236}">
                <a16:creationId xmlns:a16="http://schemas.microsoft.com/office/drawing/2014/main" id="{1CC635FB-624F-469B-9826-226A10142CB2}"/>
              </a:ext>
            </a:extLst>
          </p:cNvPr>
          <p:cNvSpPr txBox="1">
            <a:spLocks noChangeArrowheads="1"/>
          </p:cNvSpPr>
          <p:nvPr/>
        </p:nvSpPr>
        <p:spPr bwMode="auto">
          <a:xfrm>
            <a:off x="6610350" y="2424007"/>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Waarheid</a:t>
            </a:r>
          </a:p>
        </p:txBody>
      </p:sp>
      <p:sp>
        <p:nvSpPr>
          <p:cNvPr id="43" name="Tekstvak 44">
            <a:extLst>
              <a:ext uri="{FF2B5EF4-FFF2-40B4-BE49-F238E27FC236}">
                <a16:creationId xmlns:a16="http://schemas.microsoft.com/office/drawing/2014/main" id="{BF8FEC13-95D4-46C2-AF24-8E07C1311FD8}"/>
              </a:ext>
            </a:extLst>
          </p:cNvPr>
          <p:cNvSpPr txBox="1">
            <a:spLocks noChangeArrowheads="1"/>
          </p:cNvSpPr>
          <p:nvPr/>
        </p:nvSpPr>
        <p:spPr bwMode="auto">
          <a:xfrm>
            <a:off x="4545142" y="2424007"/>
            <a:ext cx="2346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r>
              <a:rPr lang="nl-NL" altLang="nl-NL" dirty="0">
                <a:latin typeface="The Hand Bold"/>
              </a:rPr>
              <a:t>      </a:t>
            </a:r>
            <a:r>
              <a:rPr lang="nl-NL" altLang="nl-NL" sz="1400" dirty="0">
                <a:latin typeface="Palatino Linotype" panose="02040502050505030304" pitchFamily="18" charset="0"/>
              </a:rPr>
              <a:t>Plezier</a:t>
            </a:r>
          </a:p>
        </p:txBody>
      </p:sp>
      <p:cxnSp>
        <p:nvCxnSpPr>
          <p:cNvPr id="13" name="Rechte verbindingslijn 12">
            <a:extLst>
              <a:ext uri="{FF2B5EF4-FFF2-40B4-BE49-F238E27FC236}">
                <a16:creationId xmlns:a16="http://schemas.microsoft.com/office/drawing/2014/main" id="{7EA3ED9A-73DD-4466-8B3D-FB7E3A32D4F8}"/>
              </a:ext>
            </a:extLst>
          </p:cNvPr>
          <p:cNvCxnSpPr>
            <a:cxnSpLocks/>
          </p:cNvCxnSpPr>
          <p:nvPr/>
        </p:nvCxnSpPr>
        <p:spPr>
          <a:xfrm flipH="1" flipV="1">
            <a:off x="4148139" y="2964347"/>
            <a:ext cx="4012076" cy="71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8DFDEC74-2004-4040-838F-0A05990D758E}"/>
              </a:ext>
            </a:extLst>
          </p:cNvPr>
          <p:cNvCxnSpPr>
            <a:cxnSpLocks/>
          </p:cNvCxnSpPr>
          <p:nvPr/>
        </p:nvCxnSpPr>
        <p:spPr>
          <a:xfrm flipH="1">
            <a:off x="4358640" y="2739372"/>
            <a:ext cx="3685054" cy="3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679" name="Tekstvak 28678">
            <a:extLst>
              <a:ext uri="{FF2B5EF4-FFF2-40B4-BE49-F238E27FC236}">
                <a16:creationId xmlns:a16="http://schemas.microsoft.com/office/drawing/2014/main" id="{BEE8180F-4E25-4E52-82A8-2C0D0F1A04F8}"/>
              </a:ext>
            </a:extLst>
          </p:cNvPr>
          <p:cNvSpPr txBox="1"/>
          <p:nvPr/>
        </p:nvSpPr>
        <p:spPr>
          <a:xfrm>
            <a:off x="5770692" y="2695507"/>
            <a:ext cx="1313327" cy="307777"/>
          </a:xfrm>
          <a:prstGeom prst="rect">
            <a:avLst/>
          </a:prstGeom>
          <a:noFill/>
        </p:spPr>
        <p:txBody>
          <a:bodyPr wrap="square" rtlCol="0">
            <a:spAutoFit/>
          </a:bodyPr>
          <a:lstStyle/>
          <a:p>
            <a:r>
              <a:rPr lang="nl-NL" sz="1400" dirty="0">
                <a:latin typeface="Palatino Linotype" panose="02040502050505030304" pitchFamily="18" charset="0"/>
              </a:rPr>
              <a:t>Agressie</a:t>
            </a:r>
          </a:p>
        </p:txBody>
      </p:sp>
      <p:sp>
        <p:nvSpPr>
          <p:cNvPr id="88" name="Tekstvak 87">
            <a:extLst>
              <a:ext uri="{FF2B5EF4-FFF2-40B4-BE49-F238E27FC236}">
                <a16:creationId xmlns:a16="http://schemas.microsoft.com/office/drawing/2014/main" id="{5D936561-1B31-4F31-993D-51B99FE603A2}"/>
              </a:ext>
            </a:extLst>
          </p:cNvPr>
          <p:cNvSpPr txBox="1"/>
          <p:nvPr/>
        </p:nvSpPr>
        <p:spPr>
          <a:xfrm>
            <a:off x="5691761" y="2976093"/>
            <a:ext cx="1833462" cy="307777"/>
          </a:xfrm>
          <a:prstGeom prst="rect">
            <a:avLst/>
          </a:prstGeom>
          <a:noFill/>
        </p:spPr>
        <p:txBody>
          <a:bodyPr wrap="square" rtlCol="0">
            <a:spAutoFit/>
          </a:bodyPr>
          <a:lstStyle/>
          <a:p>
            <a:r>
              <a:rPr lang="nl-NL" sz="1400" dirty="0">
                <a:latin typeface="Palatino Linotype" panose="02040502050505030304" pitchFamily="18" charset="0"/>
              </a:rPr>
              <a:t>Verwaarlozing</a:t>
            </a:r>
          </a:p>
        </p:txBody>
      </p:sp>
      <p:cxnSp>
        <p:nvCxnSpPr>
          <p:cNvPr id="28686" name="Rechte verbindingslijn met pijl 28685">
            <a:extLst>
              <a:ext uri="{FF2B5EF4-FFF2-40B4-BE49-F238E27FC236}">
                <a16:creationId xmlns:a16="http://schemas.microsoft.com/office/drawing/2014/main" id="{BB09A8E4-BF34-43B6-8476-5C309FE9FFB1}"/>
              </a:ext>
            </a:extLst>
          </p:cNvPr>
          <p:cNvCxnSpPr>
            <a:cxnSpLocks/>
            <a:stCxn id="5" idx="3"/>
          </p:cNvCxnSpPr>
          <p:nvPr/>
        </p:nvCxnSpPr>
        <p:spPr>
          <a:xfrm flipV="1">
            <a:off x="4525312" y="2971453"/>
            <a:ext cx="821388" cy="19776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5" name="Rechte verbindingslijn met pijl 94">
            <a:extLst>
              <a:ext uri="{FF2B5EF4-FFF2-40B4-BE49-F238E27FC236}">
                <a16:creationId xmlns:a16="http://schemas.microsoft.com/office/drawing/2014/main" id="{E012675C-2F99-447F-9A6E-5B1E205AB824}"/>
              </a:ext>
            </a:extLst>
          </p:cNvPr>
          <p:cNvCxnSpPr>
            <a:cxnSpLocks/>
          </p:cNvCxnSpPr>
          <p:nvPr/>
        </p:nvCxnSpPr>
        <p:spPr>
          <a:xfrm flipH="1" flipV="1">
            <a:off x="7168386" y="2816800"/>
            <a:ext cx="682518" cy="20736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28316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6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869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869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869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67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690" grpId="0"/>
      <p:bldP spid="28693" grpId="0"/>
      <p:bldP spid="28696" grpId="0"/>
      <p:bldP spid="38" grpId="0" animBg="1"/>
      <p:bldP spid="3" grpId="0" animBg="1"/>
      <p:bldP spid="39" grpId="0" animBg="1"/>
      <p:bldP spid="5" grpId="0" animBg="1"/>
      <p:bldP spid="41" grpId="0" animBg="1"/>
      <p:bldP spid="28679" grpId="0"/>
      <p:bldP spid="8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A494A-95B7-4CC2-B852-379841CF94E7}"/>
              </a:ext>
            </a:extLst>
          </p:cNvPr>
          <p:cNvSpPr>
            <a:spLocks noGrp="1"/>
          </p:cNvSpPr>
          <p:nvPr>
            <p:ph type="title"/>
          </p:nvPr>
        </p:nvSpPr>
        <p:spPr>
          <a:xfrm>
            <a:off x="-115759" y="274228"/>
            <a:ext cx="10363200" cy="1609344"/>
          </a:xfrm>
        </p:spPr>
        <p:txBody>
          <a:bodyPr/>
          <a:lstStyle/>
          <a:p>
            <a:pPr algn="just" fontAlgn="auto">
              <a:spcAft>
                <a:spcPts val="0"/>
              </a:spcAft>
              <a:defRPr/>
            </a:pPr>
            <a:r>
              <a:rPr lang="nl-NL" sz="4800" dirty="0"/>
              <a:t>     BINDINGS-SYSTEEMTRAUMA</a:t>
            </a:r>
          </a:p>
        </p:txBody>
      </p:sp>
      <p:sp>
        <p:nvSpPr>
          <p:cNvPr id="3" name="Tijdelijke aanduiding voor inhoud 2">
            <a:extLst>
              <a:ext uri="{FF2B5EF4-FFF2-40B4-BE49-F238E27FC236}">
                <a16:creationId xmlns:a16="http://schemas.microsoft.com/office/drawing/2014/main" id="{6C92A39A-FD8D-450C-8B1D-71D9C2A8FEC8}"/>
              </a:ext>
            </a:extLst>
          </p:cNvPr>
          <p:cNvSpPr>
            <a:spLocks noGrp="1"/>
          </p:cNvSpPr>
          <p:nvPr>
            <p:ph idx="1"/>
          </p:nvPr>
        </p:nvSpPr>
        <p:spPr>
          <a:xfrm>
            <a:off x="4428260" y="4232488"/>
            <a:ext cx="5459017" cy="3522593"/>
          </a:xfrm>
        </p:spPr>
        <p:txBody>
          <a:bodyPr rtlCol="0">
            <a:normAutofit/>
          </a:bodyPr>
          <a:lstStyle/>
          <a:p>
            <a:pPr marL="182880" indent="-182880" fontAlgn="auto">
              <a:spcAft>
                <a:spcPts val="0"/>
              </a:spcAft>
              <a:buClr>
                <a:schemeClr val="accent1">
                  <a:lumMod val="75000"/>
                </a:schemeClr>
              </a:buClr>
              <a:defRPr/>
            </a:pPr>
            <a:endParaRPr lang="nl-NL" i="1" dirty="0"/>
          </a:p>
          <a:p>
            <a:pPr marL="0" indent="0" algn="ctr" fontAlgn="auto">
              <a:spcAft>
                <a:spcPts val="0"/>
              </a:spcAft>
              <a:buClr>
                <a:schemeClr val="accent1">
                  <a:lumMod val="75000"/>
                </a:schemeClr>
              </a:buClr>
              <a:buFont typeface="Wingdings" panose="05000000000000000000" pitchFamily="2" charset="2"/>
              <a:buNone/>
              <a:defRPr/>
            </a:pPr>
            <a:endParaRPr lang="nl-NL" sz="2800" i="1" dirty="0"/>
          </a:p>
          <a:p>
            <a:pPr marL="0" indent="0" algn="ctr" fontAlgn="auto">
              <a:spcAft>
                <a:spcPts val="0"/>
              </a:spcAft>
              <a:buClr>
                <a:schemeClr val="accent1">
                  <a:lumMod val="75000"/>
                </a:schemeClr>
              </a:buClr>
              <a:buFont typeface="Wingdings" panose="05000000000000000000" pitchFamily="2" charset="2"/>
              <a:buNone/>
              <a:defRPr/>
            </a:pPr>
            <a:endParaRPr lang="nl-NL" sz="2800" dirty="0"/>
          </a:p>
        </p:txBody>
      </p:sp>
      <p:sp>
        <p:nvSpPr>
          <p:cNvPr id="4" name="Tekstvak 3">
            <a:extLst>
              <a:ext uri="{FF2B5EF4-FFF2-40B4-BE49-F238E27FC236}">
                <a16:creationId xmlns:a16="http://schemas.microsoft.com/office/drawing/2014/main" id="{7FE498D0-AD62-4379-AB7F-E1F67EF690AA}"/>
              </a:ext>
            </a:extLst>
          </p:cNvPr>
          <p:cNvSpPr txBox="1"/>
          <p:nvPr/>
        </p:nvSpPr>
        <p:spPr>
          <a:xfrm>
            <a:off x="1679660" y="1886288"/>
            <a:ext cx="9058275" cy="1015663"/>
          </a:xfrm>
          <a:prstGeom prst="rect">
            <a:avLst/>
          </a:prstGeom>
          <a:noFill/>
        </p:spPr>
        <p:txBody>
          <a:bodyPr wrap="square" rtlCol="0">
            <a:spAutoFit/>
          </a:bodyPr>
          <a:lstStyle/>
          <a:p>
            <a:pPr marL="285750" indent="-285750">
              <a:buFont typeface="Arial" panose="020B0604020202020204" pitchFamily="34" charset="0"/>
              <a:buChar char="•"/>
            </a:pPr>
            <a:r>
              <a:rPr lang="nl-NL" sz="2000" dirty="0"/>
              <a:t>Ouder-Kind</a:t>
            </a:r>
          </a:p>
          <a:p>
            <a:pPr marL="285750" indent="-285750">
              <a:buFont typeface="Arial" panose="020B0604020202020204" pitchFamily="34" charset="0"/>
              <a:buChar char="•"/>
            </a:pPr>
            <a:r>
              <a:rPr lang="nl-NL" sz="2000" dirty="0"/>
              <a:t>Onbewust</a:t>
            </a:r>
          </a:p>
          <a:p>
            <a:pPr marL="285750" indent="-285750">
              <a:buFont typeface="Arial" panose="020B0604020202020204" pitchFamily="34" charset="0"/>
              <a:buChar char="•"/>
            </a:pPr>
            <a:r>
              <a:rPr lang="nl-NL" sz="2000" dirty="0"/>
              <a:t>Intergenerationeel</a:t>
            </a:r>
          </a:p>
        </p:txBody>
      </p:sp>
      <p:sp>
        <p:nvSpPr>
          <p:cNvPr id="6" name="Stroomdiagram: Verbindingslijn 5">
            <a:extLst>
              <a:ext uri="{FF2B5EF4-FFF2-40B4-BE49-F238E27FC236}">
                <a16:creationId xmlns:a16="http://schemas.microsoft.com/office/drawing/2014/main" id="{2DFA8812-A59A-4BC6-B9D2-541F4212EB7E}"/>
              </a:ext>
            </a:extLst>
          </p:cNvPr>
          <p:cNvSpPr/>
          <p:nvPr/>
        </p:nvSpPr>
        <p:spPr>
          <a:xfrm>
            <a:off x="9268214" y="2603665"/>
            <a:ext cx="2469512" cy="1797463"/>
          </a:xfrm>
          <a:prstGeom prst="flowChartConnector">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dirty="0">
                <a:solidFill>
                  <a:prstClr val="white"/>
                </a:solidFill>
              </a:rPr>
              <a:t>Kind</a:t>
            </a:r>
          </a:p>
        </p:txBody>
      </p:sp>
      <p:sp>
        <p:nvSpPr>
          <p:cNvPr id="12" name="Stroomdiagram: Verbindingslijn 11">
            <a:extLst>
              <a:ext uri="{FF2B5EF4-FFF2-40B4-BE49-F238E27FC236}">
                <a16:creationId xmlns:a16="http://schemas.microsoft.com/office/drawing/2014/main" id="{8FCFD732-244D-4F76-BA05-DC852646B066}"/>
              </a:ext>
            </a:extLst>
          </p:cNvPr>
          <p:cNvSpPr/>
          <p:nvPr/>
        </p:nvSpPr>
        <p:spPr>
          <a:xfrm>
            <a:off x="6952130" y="19351"/>
            <a:ext cx="2935147" cy="2628273"/>
          </a:xfrm>
          <a:prstGeom prst="flowChartConnector">
            <a:avLst/>
          </a:prstGeom>
          <a:gradFill>
            <a:gsLst>
              <a:gs pos="32000">
                <a:srgbClr val="92D050"/>
              </a:gs>
              <a:gs pos="34000">
                <a:srgbClr val="FF0000"/>
              </a:gs>
              <a:gs pos="2000">
                <a:schemeClr val="bg1"/>
              </a:gs>
              <a:gs pos="59638">
                <a:srgbClr val="FF0000"/>
              </a:gs>
              <a:gs pos="88000">
                <a:srgbClr val="0070C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dirty="0" err="1">
                <a:solidFill>
                  <a:prstClr val="white"/>
                </a:solidFill>
              </a:rPr>
              <a:t>Overlevings</a:t>
            </a:r>
            <a:r>
              <a:rPr lang="nl-NL" dirty="0">
                <a:solidFill>
                  <a:prstClr val="white"/>
                </a:solidFill>
              </a:rPr>
              <a:t> Ik</a:t>
            </a:r>
          </a:p>
        </p:txBody>
      </p:sp>
      <p:sp>
        <p:nvSpPr>
          <p:cNvPr id="13" name="Stroomdiagram: Verbindingslijn 12">
            <a:extLst>
              <a:ext uri="{FF2B5EF4-FFF2-40B4-BE49-F238E27FC236}">
                <a16:creationId xmlns:a16="http://schemas.microsoft.com/office/drawing/2014/main" id="{D03BB457-BB8C-4D46-B87B-02301382B592}"/>
              </a:ext>
            </a:extLst>
          </p:cNvPr>
          <p:cNvSpPr/>
          <p:nvPr/>
        </p:nvSpPr>
        <p:spPr>
          <a:xfrm>
            <a:off x="6853139" y="4156104"/>
            <a:ext cx="3108853" cy="2628273"/>
          </a:xfrm>
          <a:prstGeom prst="flowChartConnector">
            <a:avLst/>
          </a:prstGeom>
          <a:gradFill>
            <a:gsLst>
              <a:gs pos="32000">
                <a:srgbClr val="92D050"/>
              </a:gs>
              <a:gs pos="34000">
                <a:srgbClr val="FF0000"/>
              </a:gs>
              <a:gs pos="2000">
                <a:schemeClr val="bg1"/>
              </a:gs>
              <a:gs pos="59638">
                <a:srgbClr val="FF0000"/>
              </a:gs>
              <a:gs pos="88000">
                <a:srgbClr val="0070C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dirty="0" err="1">
                <a:solidFill>
                  <a:prstClr val="white"/>
                </a:solidFill>
              </a:rPr>
              <a:t>Overlevings</a:t>
            </a:r>
            <a:r>
              <a:rPr lang="nl-NL" dirty="0">
                <a:solidFill>
                  <a:prstClr val="white"/>
                </a:solidFill>
              </a:rPr>
              <a:t> Ik</a:t>
            </a:r>
          </a:p>
        </p:txBody>
      </p:sp>
      <p:sp>
        <p:nvSpPr>
          <p:cNvPr id="14" name="Stroomdiagram: Verbindingslijn 13">
            <a:extLst>
              <a:ext uri="{FF2B5EF4-FFF2-40B4-BE49-F238E27FC236}">
                <a16:creationId xmlns:a16="http://schemas.microsoft.com/office/drawing/2014/main" id="{E42F7B87-88FD-49A9-A735-82EFC09A7C8D}"/>
              </a:ext>
            </a:extLst>
          </p:cNvPr>
          <p:cNvSpPr/>
          <p:nvPr/>
        </p:nvSpPr>
        <p:spPr>
          <a:xfrm>
            <a:off x="5499206" y="2504985"/>
            <a:ext cx="2469512" cy="1797463"/>
          </a:xfrm>
          <a:prstGeom prst="flowChartConnector">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dirty="0">
                <a:solidFill>
                  <a:prstClr val="white"/>
                </a:solidFill>
              </a:rPr>
              <a:t>Kind</a:t>
            </a:r>
          </a:p>
        </p:txBody>
      </p:sp>
      <p:sp>
        <p:nvSpPr>
          <p:cNvPr id="16" name="Tekstvak 15">
            <a:extLst>
              <a:ext uri="{FF2B5EF4-FFF2-40B4-BE49-F238E27FC236}">
                <a16:creationId xmlns:a16="http://schemas.microsoft.com/office/drawing/2014/main" id="{994EC409-0067-4CC5-ACB7-AE32288861E6}"/>
              </a:ext>
            </a:extLst>
          </p:cNvPr>
          <p:cNvSpPr txBox="1"/>
          <p:nvPr/>
        </p:nvSpPr>
        <p:spPr>
          <a:xfrm>
            <a:off x="7868257" y="5942416"/>
            <a:ext cx="1600200" cy="369332"/>
          </a:xfrm>
          <a:prstGeom prst="rect">
            <a:avLst/>
          </a:prstGeom>
          <a:noFill/>
        </p:spPr>
        <p:txBody>
          <a:bodyPr wrap="square" rtlCol="0">
            <a:spAutoFit/>
          </a:bodyPr>
          <a:lstStyle/>
          <a:p>
            <a:r>
              <a:rPr lang="nl-NL" dirty="0"/>
              <a:t>Gewond Ik</a:t>
            </a:r>
          </a:p>
        </p:txBody>
      </p:sp>
      <p:sp>
        <p:nvSpPr>
          <p:cNvPr id="17" name="Tekstvak 16">
            <a:extLst>
              <a:ext uri="{FF2B5EF4-FFF2-40B4-BE49-F238E27FC236}">
                <a16:creationId xmlns:a16="http://schemas.microsoft.com/office/drawing/2014/main" id="{09DF80C6-94CB-4E4C-9605-C529C80CA213}"/>
              </a:ext>
            </a:extLst>
          </p:cNvPr>
          <p:cNvSpPr txBox="1"/>
          <p:nvPr/>
        </p:nvSpPr>
        <p:spPr>
          <a:xfrm>
            <a:off x="7868257" y="4595224"/>
            <a:ext cx="1600200" cy="369332"/>
          </a:xfrm>
          <a:prstGeom prst="rect">
            <a:avLst/>
          </a:prstGeom>
          <a:noFill/>
        </p:spPr>
        <p:txBody>
          <a:bodyPr wrap="square" rtlCol="0">
            <a:spAutoFit/>
          </a:bodyPr>
          <a:lstStyle/>
          <a:p>
            <a:r>
              <a:rPr lang="nl-NL" dirty="0"/>
              <a:t>Gezond Ik</a:t>
            </a:r>
          </a:p>
        </p:txBody>
      </p:sp>
      <p:sp>
        <p:nvSpPr>
          <p:cNvPr id="18" name="Tekstvak 17">
            <a:extLst>
              <a:ext uri="{FF2B5EF4-FFF2-40B4-BE49-F238E27FC236}">
                <a16:creationId xmlns:a16="http://schemas.microsoft.com/office/drawing/2014/main" id="{ECA3F9FF-255D-4C9E-9032-E887B69E2A01}"/>
              </a:ext>
            </a:extLst>
          </p:cNvPr>
          <p:cNvSpPr txBox="1"/>
          <p:nvPr/>
        </p:nvSpPr>
        <p:spPr>
          <a:xfrm>
            <a:off x="7733450" y="546252"/>
            <a:ext cx="1600200" cy="369332"/>
          </a:xfrm>
          <a:prstGeom prst="rect">
            <a:avLst/>
          </a:prstGeom>
          <a:noFill/>
        </p:spPr>
        <p:txBody>
          <a:bodyPr wrap="square" rtlCol="0">
            <a:spAutoFit/>
          </a:bodyPr>
          <a:lstStyle/>
          <a:p>
            <a:r>
              <a:rPr lang="nl-NL" dirty="0"/>
              <a:t>Gezond Ik</a:t>
            </a:r>
          </a:p>
        </p:txBody>
      </p:sp>
      <p:sp>
        <p:nvSpPr>
          <p:cNvPr id="19" name="Tekstvak 18">
            <a:extLst>
              <a:ext uri="{FF2B5EF4-FFF2-40B4-BE49-F238E27FC236}">
                <a16:creationId xmlns:a16="http://schemas.microsoft.com/office/drawing/2014/main" id="{43BFA85C-BE68-4788-BB5D-38593D2DB709}"/>
              </a:ext>
            </a:extLst>
          </p:cNvPr>
          <p:cNvSpPr txBox="1"/>
          <p:nvPr/>
        </p:nvSpPr>
        <p:spPr>
          <a:xfrm>
            <a:off x="7717407" y="1859278"/>
            <a:ext cx="1600200" cy="369332"/>
          </a:xfrm>
          <a:prstGeom prst="rect">
            <a:avLst/>
          </a:prstGeom>
          <a:noFill/>
        </p:spPr>
        <p:txBody>
          <a:bodyPr wrap="square" rtlCol="0">
            <a:spAutoFit/>
          </a:bodyPr>
          <a:lstStyle/>
          <a:p>
            <a:r>
              <a:rPr lang="nl-NL" dirty="0"/>
              <a:t>Gewond Ik</a:t>
            </a:r>
          </a:p>
        </p:txBody>
      </p:sp>
      <p:sp>
        <p:nvSpPr>
          <p:cNvPr id="28" name="Vrije vorm: vorm 27">
            <a:extLst>
              <a:ext uri="{FF2B5EF4-FFF2-40B4-BE49-F238E27FC236}">
                <a16:creationId xmlns:a16="http://schemas.microsoft.com/office/drawing/2014/main" id="{766F7AC4-E4AD-4592-8263-B1196007F29B}"/>
              </a:ext>
            </a:extLst>
          </p:cNvPr>
          <p:cNvSpPr/>
          <p:nvPr/>
        </p:nvSpPr>
        <p:spPr>
          <a:xfrm>
            <a:off x="9865895" y="1604211"/>
            <a:ext cx="1011831" cy="1074821"/>
          </a:xfrm>
          <a:custGeom>
            <a:avLst/>
            <a:gdLst>
              <a:gd name="connsiteX0" fmla="*/ 0 w 1011831"/>
              <a:gd name="connsiteY0" fmla="*/ 0 h 1074821"/>
              <a:gd name="connsiteX1" fmla="*/ 176463 w 1011831"/>
              <a:gd name="connsiteY1" fmla="*/ 48126 h 1074821"/>
              <a:gd name="connsiteX2" fmla="*/ 240631 w 1011831"/>
              <a:gd name="connsiteY2" fmla="*/ 96252 h 1074821"/>
              <a:gd name="connsiteX3" fmla="*/ 288758 w 1011831"/>
              <a:gd name="connsiteY3" fmla="*/ 112294 h 1074821"/>
              <a:gd name="connsiteX4" fmla="*/ 433137 w 1011831"/>
              <a:gd name="connsiteY4" fmla="*/ 192505 h 1074821"/>
              <a:gd name="connsiteX5" fmla="*/ 529389 w 1011831"/>
              <a:gd name="connsiteY5" fmla="*/ 224589 h 1074821"/>
              <a:gd name="connsiteX6" fmla="*/ 657726 w 1011831"/>
              <a:gd name="connsiteY6" fmla="*/ 352926 h 1074821"/>
              <a:gd name="connsiteX7" fmla="*/ 705852 w 1011831"/>
              <a:gd name="connsiteY7" fmla="*/ 385010 h 1074821"/>
              <a:gd name="connsiteX8" fmla="*/ 753979 w 1011831"/>
              <a:gd name="connsiteY8" fmla="*/ 449178 h 1074821"/>
              <a:gd name="connsiteX9" fmla="*/ 802105 w 1011831"/>
              <a:gd name="connsiteY9" fmla="*/ 497305 h 1074821"/>
              <a:gd name="connsiteX10" fmla="*/ 850231 w 1011831"/>
              <a:gd name="connsiteY10" fmla="*/ 609600 h 1074821"/>
              <a:gd name="connsiteX11" fmla="*/ 978568 w 1011831"/>
              <a:gd name="connsiteY11" fmla="*/ 898357 h 1074821"/>
              <a:gd name="connsiteX12" fmla="*/ 1010652 w 1011831"/>
              <a:gd name="connsiteY12" fmla="*/ 1010652 h 1074821"/>
              <a:gd name="connsiteX13" fmla="*/ 1010652 w 1011831"/>
              <a:gd name="connsiteY13" fmla="*/ 1074821 h 107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1831" h="1074821">
                <a:moveTo>
                  <a:pt x="0" y="0"/>
                </a:moveTo>
                <a:cubicBezTo>
                  <a:pt x="58821" y="16042"/>
                  <a:pt x="119854" y="25483"/>
                  <a:pt x="176463" y="48126"/>
                </a:cubicBezTo>
                <a:cubicBezTo>
                  <a:pt x="201287" y="58056"/>
                  <a:pt x="217417" y="82987"/>
                  <a:pt x="240631" y="96252"/>
                </a:cubicBezTo>
                <a:cubicBezTo>
                  <a:pt x="255313" y="104642"/>
                  <a:pt x="273633" y="104732"/>
                  <a:pt x="288758" y="112294"/>
                </a:cubicBezTo>
                <a:cubicBezTo>
                  <a:pt x="370179" y="153005"/>
                  <a:pt x="355878" y="161602"/>
                  <a:pt x="433137" y="192505"/>
                </a:cubicBezTo>
                <a:cubicBezTo>
                  <a:pt x="464538" y="205065"/>
                  <a:pt x="497305" y="213894"/>
                  <a:pt x="529389" y="224589"/>
                </a:cubicBezTo>
                <a:cubicBezTo>
                  <a:pt x="572168" y="267368"/>
                  <a:pt x="612961" y="312230"/>
                  <a:pt x="657726" y="352926"/>
                </a:cubicBezTo>
                <a:cubicBezTo>
                  <a:pt x="671992" y="365895"/>
                  <a:pt x="692219" y="371377"/>
                  <a:pt x="705852" y="385010"/>
                </a:cubicBezTo>
                <a:cubicBezTo>
                  <a:pt x="724758" y="403916"/>
                  <a:pt x="736579" y="428878"/>
                  <a:pt x="753979" y="449178"/>
                </a:cubicBezTo>
                <a:cubicBezTo>
                  <a:pt x="768744" y="466403"/>
                  <a:pt x="786063" y="481263"/>
                  <a:pt x="802105" y="497305"/>
                </a:cubicBezTo>
                <a:cubicBezTo>
                  <a:pt x="818147" y="534737"/>
                  <a:pt x="833379" y="572526"/>
                  <a:pt x="850231" y="609600"/>
                </a:cubicBezTo>
                <a:cubicBezTo>
                  <a:pt x="910017" y="741128"/>
                  <a:pt x="902611" y="670483"/>
                  <a:pt x="978568" y="898357"/>
                </a:cubicBezTo>
                <a:cubicBezTo>
                  <a:pt x="989222" y="930320"/>
                  <a:pt x="1006624" y="978424"/>
                  <a:pt x="1010652" y="1010652"/>
                </a:cubicBezTo>
                <a:cubicBezTo>
                  <a:pt x="1013305" y="1031876"/>
                  <a:pt x="1010652" y="1053431"/>
                  <a:pt x="1010652" y="10748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Vrije vorm: vorm 28">
            <a:extLst>
              <a:ext uri="{FF2B5EF4-FFF2-40B4-BE49-F238E27FC236}">
                <a16:creationId xmlns:a16="http://schemas.microsoft.com/office/drawing/2014/main" id="{2EC58FA4-DB11-4316-A80B-BA7675ABFEA1}"/>
              </a:ext>
            </a:extLst>
          </p:cNvPr>
          <p:cNvSpPr/>
          <p:nvPr/>
        </p:nvSpPr>
        <p:spPr>
          <a:xfrm>
            <a:off x="9946105" y="4411579"/>
            <a:ext cx="545432" cy="1363579"/>
          </a:xfrm>
          <a:custGeom>
            <a:avLst/>
            <a:gdLst>
              <a:gd name="connsiteX0" fmla="*/ 545432 w 545432"/>
              <a:gd name="connsiteY0" fmla="*/ 0 h 1363579"/>
              <a:gd name="connsiteX1" fmla="*/ 417095 w 545432"/>
              <a:gd name="connsiteY1" fmla="*/ 128337 h 1363579"/>
              <a:gd name="connsiteX2" fmla="*/ 401053 w 545432"/>
              <a:gd name="connsiteY2" fmla="*/ 288758 h 1363579"/>
              <a:gd name="connsiteX3" fmla="*/ 385011 w 545432"/>
              <a:gd name="connsiteY3" fmla="*/ 689810 h 1363579"/>
              <a:gd name="connsiteX4" fmla="*/ 352927 w 545432"/>
              <a:gd name="connsiteY4" fmla="*/ 898358 h 1363579"/>
              <a:gd name="connsiteX5" fmla="*/ 320842 w 545432"/>
              <a:gd name="connsiteY5" fmla="*/ 1010653 h 1363579"/>
              <a:gd name="connsiteX6" fmla="*/ 272716 w 545432"/>
              <a:gd name="connsiteY6" fmla="*/ 1074821 h 1363579"/>
              <a:gd name="connsiteX7" fmla="*/ 240632 w 545432"/>
              <a:gd name="connsiteY7" fmla="*/ 1138989 h 1363579"/>
              <a:gd name="connsiteX8" fmla="*/ 208548 w 545432"/>
              <a:gd name="connsiteY8" fmla="*/ 1171074 h 1363579"/>
              <a:gd name="connsiteX9" fmla="*/ 176463 w 545432"/>
              <a:gd name="connsiteY9" fmla="*/ 1235242 h 1363579"/>
              <a:gd name="connsiteX10" fmla="*/ 80211 w 545432"/>
              <a:gd name="connsiteY10" fmla="*/ 1331495 h 1363579"/>
              <a:gd name="connsiteX11" fmla="*/ 0 w 545432"/>
              <a:gd name="connsiteY11" fmla="*/ 1363579 h 136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5432" h="1363579">
                <a:moveTo>
                  <a:pt x="545432" y="0"/>
                </a:moveTo>
                <a:cubicBezTo>
                  <a:pt x="514911" y="24416"/>
                  <a:pt x="430660" y="80859"/>
                  <a:pt x="417095" y="128337"/>
                </a:cubicBezTo>
                <a:cubicBezTo>
                  <a:pt x="402332" y="180010"/>
                  <a:pt x="406400" y="235284"/>
                  <a:pt x="401053" y="288758"/>
                </a:cubicBezTo>
                <a:cubicBezTo>
                  <a:pt x="395706" y="422442"/>
                  <a:pt x="393357" y="556280"/>
                  <a:pt x="385011" y="689810"/>
                </a:cubicBezTo>
                <a:cubicBezTo>
                  <a:pt x="383610" y="712222"/>
                  <a:pt x="358633" y="869828"/>
                  <a:pt x="352927" y="898358"/>
                </a:cubicBezTo>
                <a:cubicBezTo>
                  <a:pt x="350524" y="910375"/>
                  <a:pt x="330249" y="994191"/>
                  <a:pt x="320842" y="1010653"/>
                </a:cubicBezTo>
                <a:cubicBezTo>
                  <a:pt x="307577" y="1033867"/>
                  <a:pt x="286886" y="1052148"/>
                  <a:pt x="272716" y="1074821"/>
                </a:cubicBezTo>
                <a:cubicBezTo>
                  <a:pt x="260042" y="1095100"/>
                  <a:pt x="253897" y="1119091"/>
                  <a:pt x="240632" y="1138989"/>
                </a:cubicBezTo>
                <a:cubicBezTo>
                  <a:pt x="232242" y="1151574"/>
                  <a:pt x="216938" y="1158489"/>
                  <a:pt x="208548" y="1171074"/>
                </a:cubicBezTo>
                <a:cubicBezTo>
                  <a:pt x="195283" y="1190972"/>
                  <a:pt x="191402" y="1216568"/>
                  <a:pt x="176463" y="1235242"/>
                </a:cubicBezTo>
                <a:cubicBezTo>
                  <a:pt x="148118" y="1270673"/>
                  <a:pt x="124230" y="1320490"/>
                  <a:pt x="80211" y="1331495"/>
                </a:cubicBezTo>
                <a:cubicBezTo>
                  <a:pt x="8706" y="1349371"/>
                  <a:pt x="31632" y="1331947"/>
                  <a:pt x="0" y="13635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Vrije vorm: vorm 29">
            <a:extLst>
              <a:ext uri="{FF2B5EF4-FFF2-40B4-BE49-F238E27FC236}">
                <a16:creationId xmlns:a16="http://schemas.microsoft.com/office/drawing/2014/main" id="{3A6D8028-94EB-4407-AE05-887C9BE322E5}"/>
              </a:ext>
            </a:extLst>
          </p:cNvPr>
          <p:cNvSpPr/>
          <p:nvPr/>
        </p:nvSpPr>
        <p:spPr>
          <a:xfrm>
            <a:off x="6079958" y="1331495"/>
            <a:ext cx="866274" cy="1283368"/>
          </a:xfrm>
          <a:custGeom>
            <a:avLst/>
            <a:gdLst>
              <a:gd name="connsiteX0" fmla="*/ 866274 w 866274"/>
              <a:gd name="connsiteY0" fmla="*/ 0 h 1283368"/>
              <a:gd name="connsiteX1" fmla="*/ 866274 w 866274"/>
              <a:gd name="connsiteY1" fmla="*/ 0 h 1283368"/>
              <a:gd name="connsiteX2" fmla="*/ 609600 w 866274"/>
              <a:gd name="connsiteY2" fmla="*/ 144379 h 1283368"/>
              <a:gd name="connsiteX3" fmla="*/ 481263 w 866274"/>
              <a:gd name="connsiteY3" fmla="*/ 240631 h 1283368"/>
              <a:gd name="connsiteX4" fmla="*/ 352926 w 866274"/>
              <a:gd name="connsiteY4" fmla="*/ 336884 h 1283368"/>
              <a:gd name="connsiteX5" fmla="*/ 304800 w 866274"/>
              <a:gd name="connsiteY5" fmla="*/ 385010 h 1283368"/>
              <a:gd name="connsiteX6" fmla="*/ 272716 w 866274"/>
              <a:gd name="connsiteY6" fmla="*/ 433137 h 1283368"/>
              <a:gd name="connsiteX7" fmla="*/ 224589 w 866274"/>
              <a:gd name="connsiteY7" fmla="*/ 449179 h 1283368"/>
              <a:gd name="connsiteX8" fmla="*/ 160421 w 866274"/>
              <a:gd name="connsiteY8" fmla="*/ 529389 h 1283368"/>
              <a:gd name="connsiteX9" fmla="*/ 96253 w 866274"/>
              <a:gd name="connsiteY9" fmla="*/ 593558 h 1283368"/>
              <a:gd name="connsiteX10" fmla="*/ 0 w 866274"/>
              <a:gd name="connsiteY10" fmla="*/ 673768 h 1283368"/>
              <a:gd name="connsiteX11" fmla="*/ 16042 w 866274"/>
              <a:gd name="connsiteY11" fmla="*/ 1106905 h 1283368"/>
              <a:gd name="connsiteX12" fmla="*/ 64168 w 866274"/>
              <a:gd name="connsiteY12" fmla="*/ 1203158 h 1283368"/>
              <a:gd name="connsiteX13" fmla="*/ 112295 w 866274"/>
              <a:gd name="connsiteY13" fmla="*/ 1267326 h 1283368"/>
              <a:gd name="connsiteX14" fmla="*/ 32084 w 866274"/>
              <a:gd name="connsiteY14" fmla="*/ 1283368 h 12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6274" h="1283368">
                <a:moveTo>
                  <a:pt x="866274" y="0"/>
                </a:moveTo>
                <a:lnTo>
                  <a:pt x="866274" y="0"/>
                </a:lnTo>
                <a:cubicBezTo>
                  <a:pt x="822266" y="22004"/>
                  <a:pt x="658267" y="95712"/>
                  <a:pt x="609600" y="144379"/>
                </a:cubicBezTo>
                <a:cubicBezTo>
                  <a:pt x="466906" y="287073"/>
                  <a:pt x="680598" y="81163"/>
                  <a:pt x="481263" y="240631"/>
                </a:cubicBezTo>
                <a:cubicBezTo>
                  <a:pt x="349594" y="345966"/>
                  <a:pt x="454590" y="302997"/>
                  <a:pt x="352926" y="336884"/>
                </a:cubicBezTo>
                <a:cubicBezTo>
                  <a:pt x="336884" y="352926"/>
                  <a:pt x="319324" y="367581"/>
                  <a:pt x="304800" y="385010"/>
                </a:cubicBezTo>
                <a:cubicBezTo>
                  <a:pt x="292457" y="399822"/>
                  <a:pt x="287771" y="421093"/>
                  <a:pt x="272716" y="433137"/>
                </a:cubicBezTo>
                <a:cubicBezTo>
                  <a:pt x="259511" y="443701"/>
                  <a:pt x="240631" y="443832"/>
                  <a:pt x="224589" y="449179"/>
                </a:cubicBezTo>
                <a:cubicBezTo>
                  <a:pt x="197601" y="530143"/>
                  <a:pt x="228146" y="471339"/>
                  <a:pt x="160421" y="529389"/>
                </a:cubicBezTo>
                <a:cubicBezTo>
                  <a:pt x="137454" y="549075"/>
                  <a:pt x="119220" y="573872"/>
                  <a:pt x="96253" y="593558"/>
                </a:cubicBezTo>
                <a:cubicBezTo>
                  <a:pt x="-60097" y="727572"/>
                  <a:pt x="166891" y="506877"/>
                  <a:pt x="0" y="673768"/>
                </a:cubicBezTo>
                <a:cubicBezTo>
                  <a:pt x="5347" y="818147"/>
                  <a:pt x="6432" y="962747"/>
                  <a:pt x="16042" y="1106905"/>
                </a:cubicBezTo>
                <a:cubicBezTo>
                  <a:pt x="18379" y="1141962"/>
                  <a:pt x="45282" y="1176718"/>
                  <a:pt x="64168" y="1203158"/>
                </a:cubicBezTo>
                <a:cubicBezTo>
                  <a:pt x="79709" y="1224915"/>
                  <a:pt x="112295" y="1267326"/>
                  <a:pt x="112295" y="1267326"/>
                </a:cubicBezTo>
                <a:lnTo>
                  <a:pt x="32084" y="128336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Vrije vorm: vorm 30">
            <a:extLst>
              <a:ext uri="{FF2B5EF4-FFF2-40B4-BE49-F238E27FC236}">
                <a16:creationId xmlns:a16="http://schemas.microsoft.com/office/drawing/2014/main" id="{103DED72-FA7F-40C5-B013-CBF3A603FE38}"/>
              </a:ext>
            </a:extLst>
          </p:cNvPr>
          <p:cNvSpPr/>
          <p:nvPr/>
        </p:nvSpPr>
        <p:spPr>
          <a:xfrm>
            <a:off x="6962274" y="4267200"/>
            <a:ext cx="240631" cy="358240"/>
          </a:xfrm>
          <a:custGeom>
            <a:avLst/>
            <a:gdLst>
              <a:gd name="connsiteX0" fmla="*/ 0 w 240631"/>
              <a:gd name="connsiteY0" fmla="*/ 0 h 358240"/>
              <a:gd name="connsiteX1" fmla="*/ 144379 w 240631"/>
              <a:gd name="connsiteY1" fmla="*/ 304800 h 358240"/>
              <a:gd name="connsiteX2" fmla="*/ 160421 w 240631"/>
              <a:gd name="connsiteY2" fmla="*/ 352926 h 358240"/>
              <a:gd name="connsiteX3" fmla="*/ 240631 w 240631"/>
              <a:gd name="connsiteY3" fmla="*/ 352926 h 358240"/>
            </a:gdLst>
            <a:ahLst/>
            <a:cxnLst>
              <a:cxn ang="0">
                <a:pos x="connsiteX0" y="connsiteY0"/>
              </a:cxn>
              <a:cxn ang="0">
                <a:pos x="connsiteX1" y="connsiteY1"/>
              </a:cxn>
              <a:cxn ang="0">
                <a:pos x="connsiteX2" y="connsiteY2"/>
              </a:cxn>
              <a:cxn ang="0">
                <a:pos x="connsiteX3" y="connsiteY3"/>
              </a:cxn>
            </a:cxnLst>
            <a:rect l="l" t="t" r="r" b="b"/>
            <a:pathLst>
              <a:path w="240631" h="358240">
                <a:moveTo>
                  <a:pt x="0" y="0"/>
                </a:moveTo>
                <a:cubicBezTo>
                  <a:pt x="48126" y="101600"/>
                  <a:pt x="97858" y="202455"/>
                  <a:pt x="144379" y="304800"/>
                </a:cubicBezTo>
                <a:cubicBezTo>
                  <a:pt x="151376" y="320194"/>
                  <a:pt x="145296" y="345364"/>
                  <a:pt x="160421" y="352926"/>
                </a:cubicBezTo>
                <a:cubicBezTo>
                  <a:pt x="184335" y="364883"/>
                  <a:pt x="213894" y="352926"/>
                  <a:pt x="240631" y="3529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Vrije vorm: vorm 31">
            <a:extLst>
              <a:ext uri="{FF2B5EF4-FFF2-40B4-BE49-F238E27FC236}">
                <a16:creationId xmlns:a16="http://schemas.microsoft.com/office/drawing/2014/main" id="{89D28D0D-6109-4FB1-9799-10D4912D7280}"/>
              </a:ext>
            </a:extLst>
          </p:cNvPr>
          <p:cNvSpPr/>
          <p:nvPr/>
        </p:nvSpPr>
        <p:spPr>
          <a:xfrm>
            <a:off x="8288431" y="2596900"/>
            <a:ext cx="629437" cy="1574047"/>
          </a:xfrm>
          <a:custGeom>
            <a:avLst/>
            <a:gdLst>
              <a:gd name="connsiteX0" fmla="*/ 49758 w 657815"/>
              <a:gd name="connsiteY0" fmla="*/ 0 h 1443789"/>
              <a:gd name="connsiteX1" fmla="*/ 1631 w 657815"/>
              <a:gd name="connsiteY1" fmla="*/ 128337 h 1443789"/>
              <a:gd name="connsiteX2" fmla="*/ 17673 w 657815"/>
              <a:gd name="connsiteY2" fmla="*/ 272716 h 1443789"/>
              <a:gd name="connsiteX3" fmla="*/ 49758 w 657815"/>
              <a:gd name="connsiteY3" fmla="*/ 320842 h 1443789"/>
              <a:gd name="connsiteX4" fmla="*/ 129968 w 657815"/>
              <a:gd name="connsiteY4" fmla="*/ 417095 h 1443789"/>
              <a:gd name="connsiteX5" fmla="*/ 210179 w 657815"/>
              <a:gd name="connsiteY5" fmla="*/ 545431 h 1443789"/>
              <a:gd name="connsiteX6" fmla="*/ 258305 w 657815"/>
              <a:gd name="connsiteY6" fmla="*/ 561474 h 1443789"/>
              <a:gd name="connsiteX7" fmla="*/ 290389 w 657815"/>
              <a:gd name="connsiteY7" fmla="*/ 625642 h 1443789"/>
              <a:gd name="connsiteX8" fmla="*/ 354558 w 657815"/>
              <a:gd name="connsiteY8" fmla="*/ 641684 h 1443789"/>
              <a:gd name="connsiteX9" fmla="*/ 418726 w 657815"/>
              <a:gd name="connsiteY9" fmla="*/ 673768 h 1443789"/>
              <a:gd name="connsiteX10" fmla="*/ 466852 w 657815"/>
              <a:gd name="connsiteY10" fmla="*/ 721895 h 1443789"/>
              <a:gd name="connsiteX11" fmla="*/ 514979 w 657815"/>
              <a:gd name="connsiteY11" fmla="*/ 737937 h 1443789"/>
              <a:gd name="connsiteX12" fmla="*/ 611231 w 657815"/>
              <a:gd name="connsiteY12" fmla="*/ 834189 h 1443789"/>
              <a:gd name="connsiteX13" fmla="*/ 643315 w 657815"/>
              <a:gd name="connsiteY13" fmla="*/ 898358 h 1443789"/>
              <a:gd name="connsiteX14" fmla="*/ 595189 w 657815"/>
              <a:gd name="connsiteY14" fmla="*/ 1283368 h 1443789"/>
              <a:gd name="connsiteX15" fmla="*/ 531021 w 657815"/>
              <a:gd name="connsiteY15" fmla="*/ 1379621 h 1443789"/>
              <a:gd name="connsiteX16" fmla="*/ 482894 w 657815"/>
              <a:gd name="connsiteY16" fmla="*/ 1395663 h 1443789"/>
              <a:gd name="connsiteX17" fmla="*/ 434768 w 657815"/>
              <a:gd name="connsiteY17"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7815" h="1443789">
                <a:moveTo>
                  <a:pt x="49758" y="0"/>
                </a:moveTo>
                <a:cubicBezTo>
                  <a:pt x="33716" y="42779"/>
                  <a:pt x="6969" y="82962"/>
                  <a:pt x="1631" y="128337"/>
                </a:cubicBezTo>
                <a:cubicBezTo>
                  <a:pt x="-4027" y="176428"/>
                  <a:pt x="5929" y="225739"/>
                  <a:pt x="17673" y="272716"/>
                </a:cubicBezTo>
                <a:cubicBezTo>
                  <a:pt x="22349" y="291421"/>
                  <a:pt x="37415" y="306031"/>
                  <a:pt x="49758" y="320842"/>
                </a:cubicBezTo>
                <a:cubicBezTo>
                  <a:pt x="105824" y="388120"/>
                  <a:pt x="90138" y="345401"/>
                  <a:pt x="129968" y="417095"/>
                </a:cubicBezTo>
                <a:cubicBezTo>
                  <a:pt x="148593" y="450619"/>
                  <a:pt x="168020" y="520135"/>
                  <a:pt x="210179" y="545431"/>
                </a:cubicBezTo>
                <a:cubicBezTo>
                  <a:pt x="224679" y="554131"/>
                  <a:pt x="242263" y="556126"/>
                  <a:pt x="258305" y="561474"/>
                </a:cubicBezTo>
                <a:cubicBezTo>
                  <a:pt x="269000" y="582863"/>
                  <a:pt x="272018" y="610333"/>
                  <a:pt x="290389" y="625642"/>
                </a:cubicBezTo>
                <a:cubicBezTo>
                  <a:pt x="307327" y="639757"/>
                  <a:pt x="333914" y="633943"/>
                  <a:pt x="354558" y="641684"/>
                </a:cubicBezTo>
                <a:cubicBezTo>
                  <a:pt x="376949" y="650081"/>
                  <a:pt x="397337" y="663073"/>
                  <a:pt x="418726" y="673768"/>
                </a:cubicBezTo>
                <a:cubicBezTo>
                  <a:pt x="434768" y="689810"/>
                  <a:pt x="447975" y="709310"/>
                  <a:pt x="466852" y="721895"/>
                </a:cubicBezTo>
                <a:cubicBezTo>
                  <a:pt x="480922" y="731275"/>
                  <a:pt x="501631" y="727555"/>
                  <a:pt x="514979" y="737937"/>
                </a:cubicBezTo>
                <a:cubicBezTo>
                  <a:pt x="550795" y="765794"/>
                  <a:pt x="611231" y="834189"/>
                  <a:pt x="611231" y="834189"/>
                </a:cubicBezTo>
                <a:cubicBezTo>
                  <a:pt x="621926" y="855579"/>
                  <a:pt x="642359" y="874463"/>
                  <a:pt x="643315" y="898358"/>
                </a:cubicBezTo>
                <a:cubicBezTo>
                  <a:pt x="655794" y="1210343"/>
                  <a:pt x="684585" y="1149274"/>
                  <a:pt x="595189" y="1283368"/>
                </a:cubicBezTo>
                <a:cubicBezTo>
                  <a:pt x="578371" y="1333824"/>
                  <a:pt x="582521" y="1345288"/>
                  <a:pt x="531021" y="1379621"/>
                </a:cubicBezTo>
                <a:cubicBezTo>
                  <a:pt x="516951" y="1389001"/>
                  <a:pt x="498936" y="1390316"/>
                  <a:pt x="482894" y="1395663"/>
                </a:cubicBezTo>
                <a:cubicBezTo>
                  <a:pt x="430319" y="1430713"/>
                  <a:pt x="434768" y="1408467"/>
                  <a:pt x="434768" y="144378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Vrije vorm: vorm 32">
            <a:extLst>
              <a:ext uri="{FF2B5EF4-FFF2-40B4-BE49-F238E27FC236}">
                <a16:creationId xmlns:a16="http://schemas.microsoft.com/office/drawing/2014/main" id="{D24E3F86-94A7-4FD7-A823-640E0AE6FDC3}"/>
              </a:ext>
            </a:extLst>
          </p:cNvPr>
          <p:cNvSpPr/>
          <p:nvPr/>
        </p:nvSpPr>
        <p:spPr>
          <a:xfrm>
            <a:off x="7265487" y="2310063"/>
            <a:ext cx="1930113" cy="1090863"/>
          </a:xfrm>
          <a:custGeom>
            <a:avLst/>
            <a:gdLst>
              <a:gd name="connsiteX0" fmla="*/ 97839 w 1930113"/>
              <a:gd name="connsiteY0" fmla="*/ 0 h 1090863"/>
              <a:gd name="connsiteX1" fmla="*/ 33671 w 1930113"/>
              <a:gd name="connsiteY1" fmla="*/ 128337 h 1090863"/>
              <a:gd name="connsiteX2" fmla="*/ 1587 w 1930113"/>
              <a:gd name="connsiteY2" fmla="*/ 208548 h 1090863"/>
              <a:gd name="connsiteX3" fmla="*/ 17629 w 1930113"/>
              <a:gd name="connsiteY3" fmla="*/ 352926 h 1090863"/>
              <a:gd name="connsiteX4" fmla="*/ 129924 w 1930113"/>
              <a:gd name="connsiteY4" fmla="*/ 417095 h 1090863"/>
              <a:gd name="connsiteX5" fmla="*/ 771608 w 1930113"/>
              <a:gd name="connsiteY5" fmla="*/ 433137 h 1090863"/>
              <a:gd name="connsiteX6" fmla="*/ 915987 w 1930113"/>
              <a:gd name="connsiteY6" fmla="*/ 513348 h 1090863"/>
              <a:gd name="connsiteX7" fmla="*/ 948071 w 1930113"/>
              <a:gd name="connsiteY7" fmla="*/ 561474 h 1090863"/>
              <a:gd name="connsiteX8" fmla="*/ 1012239 w 1930113"/>
              <a:gd name="connsiteY8" fmla="*/ 593558 h 1090863"/>
              <a:gd name="connsiteX9" fmla="*/ 1060366 w 1930113"/>
              <a:gd name="connsiteY9" fmla="*/ 673769 h 1090863"/>
              <a:gd name="connsiteX10" fmla="*/ 1140576 w 1930113"/>
              <a:gd name="connsiteY10" fmla="*/ 770021 h 1090863"/>
              <a:gd name="connsiteX11" fmla="*/ 1204745 w 1930113"/>
              <a:gd name="connsiteY11" fmla="*/ 802105 h 1090863"/>
              <a:gd name="connsiteX12" fmla="*/ 1252871 w 1930113"/>
              <a:gd name="connsiteY12" fmla="*/ 834190 h 1090863"/>
              <a:gd name="connsiteX13" fmla="*/ 1381208 w 1930113"/>
              <a:gd name="connsiteY13" fmla="*/ 866274 h 1090863"/>
              <a:gd name="connsiteX14" fmla="*/ 1461418 w 1930113"/>
              <a:gd name="connsiteY14" fmla="*/ 898358 h 1090863"/>
              <a:gd name="connsiteX15" fmla="*/ 1589755 w 1930113"/>
              <a:gd name="connsiteY15" fmla="*/ 914400 h 1090863"/>
              <a:gd name="connsiteX16" fmla="*/ 1669966 w 1930113"/>
              <a:gd name="connsiteY16" fmla="*/ 930442 h 1090863"/>
              <a:gd name="connsiteX17" fmla="*/ 1750176 w 1930113"/>
              <a:gd name="connsiteY17" fmla="*/ 1026695 h 1090863"/>
              <a:gd name="connsiteX18" fmla="*/ 1814345 w 1930113"/>
              <a:gd name="connsiteY18" fmla="*/ 1042737 h 1090863"/>
              <a:gd name="connsiteX19" fmla="*/ 1878513 w 1930113"/>
              <a:gd name="connsiteY19" fmla="*/ 1074821 h 1090863"/>
              <a:gd name="connsiteX20" fmla="*/ 1926639 w 1930113"/>
              <a:gd name="connsiteY20" fmla="*/ 1090863 h 1090863"/>
              <a:gd name="connsiteX21" fmla="*/ 1830387 w 1930113"/>
              <a:gd name="connsiteY21" fmla="*/ 1042737 h 109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0113" h="1090863">
                <a:moveTo>
                  <a:pt x="97839" y="0"/>
                </a:moveTo>
                <a:cubicBezTo>
                  <a:pt x="76450" y="42779"/>
                  <a:pt x="53714" y="84911"/>
                  <a:pt x="33671" y="128337"/>
                </a:cubicBezTo>
                <a:cubicBezTo>
                  <a:pt x="21604" y="154483"/>
                  <a:pt x="3639" y="179825"/>
                  <a:pt x="1587" y="208548"/>
                </a:cubicBezTo>
                <a:cubicBezTo>
                  <a:pt x="-1863" y="256847"/>
                  <a:pt x="-995" y="308229"/>
                  <a:pt x="17629" y="352926"/>
                </a:cubicBezTo>
                <a:cubicBezTo>
                  <a:pt x="26693" y="374679"/>
                  <a:pt x="99839" y="415696"/>
                  <a:pt x="129924" y="417095"/>
                </a:cubicBezTo>
                <a:cubicBezTo>
                  <a:pt x="343654" y="427036"/>
                  <a:pt x="557713" y="427790"/>
                  <a:pt x="771608" y="433137"/>
                </a:cubicBezTo>
                <a:cubicBezTo>
                  <a:pt x="879568" y="577084"/>
                  <a:pt x="744311" y="427509"/>
                  <a:pt x="915987" y="513348"/>
                </a:cubicBezTo>
                <a:cubicBezTo>
                  <a:pt x="933232" y="521970"/>
                  <a:pt x="933260" y="549131"/>
                  <a:pt x="948071" y="561474"/>
                </a:cubicBezTo>
                <a:cubicBezTo>
                  <a:pt x="966442" y="576783"/>
                  <a:pt x="990850" y="582863"/>
                  <a:pt x="1012239" y="593558"/>
                </a:cubicBezTo>
                <a:cubicBezTo>
                  <a:pt x="1040098" y="677135"/>
                  <a:pt x="1010032" y="610852"/>
                  <a:pt x="1060366" y="673769"/>
                </a:cubicBezTo>
                <a:cubicBezTo>
                  <a:pt x="1097887" y="720670"/>
                  <a:pt x="1087227" y="731915"/>
                  <a:pt x="1140576" y="770021"/>
                </a:cubicBezTo>
                <a:cubicBezTo>
                  <a:pt x="1160036" y="783921"/>
                  <a:pt x="1183982" y="790240"/>
                  <a:pt x="1204745" y="802105"/>
                </a:cubicBezTo>
                <a:cubicBezTo>
                  <a:pt x="1221485" y="811671"/>
                  <a:pt x="1235626" y="825567"/>
                  <a:pt x="1252871" y="834190"/>
                </a:cubicBezTo>
                <a:cubicBezTo>
                  <a:pt x="1285756" y="850633"/>
                  <a:pt x="1350701" y="860173"/>
                  <a:pt x="1381208" y="866274"/>
                </a:cubicBezTo>
                <a:cubicBezTo>
                  <a:pt x="1407945" y="876969"/>
                  <a:pt x="1433359" y="891883"/>
                  <a:pt x="1461418" y="898358"/>
                </a:cubicBezTo>
                <a:cubicBezTo>
                  <a:pt x="1503426" y="908052"/>
                  <a:pt x="1547144" y="907845"/>
                  <a:pt x="1589755" y="914400"/>
                </a:cubicBezTo>
                <a:cubicBezTo>
                  <a:pt x="1616704" y="918546"/>
                  <a:pt x="1643229" y="925095"/>
                  <a:pt x="1669966" y="930442"/>
                </a:cubicBezTo>
                <a:cubicBezTo>
                  <a:pt x="1690411" y="961109"/>
                  <a:pt x="1716920" y="1007692"/>
                  <a:pt x="1750176" y="1026695"/>
                </a:cubicBezTo>
                <a:cubicBezTo>
                  <a:pt x="1769319" y="1037634"/>
                  <a:pt x="1792955" y="1037390"/>
                  <a:pt x="1814345" y="1042737"/>
                </a:cubicBezTo>
                <a:cubicBezTo>
                  <a:pt x="1835734" y="1053432"/>
                  <a:pt x="1856533" y="1065401"/>
                  <a:pt x="1878513" y="1074821"/>
                </a:cubicBezTo>
                <a:cubicBezTo>
                  <a:pt x="1894056" y="1081482"/>
                  <a:pt x="1943549" y="1090863"/>
                  <a:pt x="1926639" y="1090863"/>
                </a:cubicBezTo>
                <a:cubicBezTo>
                  <a:pt x="1867508" y="1090863"/>
                  <a:pt x="1864540" y="1076890"/>
                  <a:pt x="1830387" y="10427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Vrije vorm: vorm 33">
            <a:extLst>
              <a:ext uri="{FF2B5EF4-FFF2-40B4-BE49-F238E27FC236}">
                <a16:creationId xmlns:a16="http://schemas.microsoft.com/office/drawing/2014/main" id="{7909DF71-3408-4EA2-95CA-0855D0961223}"/>
              </a:ext>
            </a:extLst>
          </p:cNvPr>
          <p:cNvSpPr/>
          <p:nvPr/>
        </p:nvSpPr>
        <p:spPr>
          <a:xfrm>
            <a:off x="7924800" y="2149642"/>
            <a:ext cx="1926360" cy="1524019"/>
          </a:xfrm>
          <a:custGeom>
            <a:avLst/>
            <a:gdLst>
              <a:gd name="connsiteX0" fmla="*/ 1684421 w 1926360"/>
              <a:gd name="connsiteY0" fmla="*/ 0 h 1524019"/>
              <a:gd name="connsiteX1" fmla="*/ 1909011 w 1926360"/>
              <a:gd name="connsiteY1" fmla="*/ 176463 h 1524019"/>
              <a:gd name="connsiteX2" fmla="*/ 1892968 w 1926360"/>
              <a:gd name="connsiteY2" fmla="*/ 529390 h 1524019"/>
              <a:gd name="connsiteX3" fmla="*/ 1876926 w 1926360"/>
              <a:gd name="connsiteY3" fmla="*/ 577516 h 1524019"/>
              <a:gd name="connsiteX4" fmla="*/ 1828800 w 1926360"/>
              <a:gd name="connsiteY4" fmla="*/ 609600 h 1524019"/>
              <a:gd name="connsiteX5" fmla="*/ 1764632 w 1926360"/>
              <a:gd name="connsiteY5" fmla="*/ 673769 h 1524019"/>
              <a:gd name="connsiteX6" fmla="*/ 1716505 w 1926360"/>
              <a:gd name="connsiteY6" fmla="*/ 689811 h 1524019"/>
              <a:gd name="connsiteX7" fmla="*/ 1475874 w 1926360"/>
              <a:gd name="connsiteY7" fmla="*/ 721895 h 1524019"/>
              <a:gd name="connsiteX8" fmla="*/ 1379621 w 1926360"/>
              <a:gd name="connsiteY8" fmla="*/ 802105 h 1524019"/>
              <a:gd name="connsiteX9" fmla="*/ 1171074 w 1926360"/>
              <a:gd name="connsiteY9" fmla="*/ 866274 h 1524019"/>
              <a:gd name="connsiteX10" fmla="*/ 914400 w 1926360"/>
              <a:gd name="connsiteY10" fmla="*/ 898358 h 1524019"/>
              <a:gd name="connsiteX11" fmla="*/ 753979 w 1926360"/>
              <a:gd name="connsiteY11" fmla="*/ 946484 h 1524019"/>
              <a:gd name="connsiteX12" fmla="*/ 673768 w 1926360"/>
              <a:gd name="connsiteY12" fmla="*/ 962526 h 1524019"/>
              <a:gd name="connsiteX13" fmla="*/ 513347 w 1926360"/>
              <a:gd name="connsiteY13" fmla="*/ 1010653 h 1524019"/>
              <a:gd name="connsiteX14" fmla="*/ 449179 w 1926360"/>
              <a:gd name="connsiteY14" fmla="*/ 1106905 h 1524019"/>
              <a:gd name="connsiteX15" fmla="*/ 385011 w 1926360"/>
              <a:gd name="connsiteY15" fmla="*/ 1203158 h 1524019"/>
              <a:gd name="connsiteX16" fmla="*/ 368968 w 1926360"/>
              <a:gd name="connsiteY16" fmla="*/ 1251284 h 1524019"/>
              <a:gd name="connsiteX17" fmla="*/ 256674 w 1926360"/>
              <a:gd name="connsiteY17" fmla="*/ 1331495 h 1524019"/>
              <a:gd name="connsiteX18" fmla="*/ 192505 w 1926360"/>
              <a:gd name="connsiteY18" fmla="*/ 1395663 h 1524019"/>
              <a:gd name="connsiteX19" fmla="*/ 144379 w 1926360"/>
              <a:gd name="connsiteY19" fmla="*/ 1427747 h 1524019"/>
              <a:gd name="connsiteX20" fmla="*/ 112295 w 1926360"/>
              <a:gd name="connsiteY20" fmla="*/ 1459832 h 1524019"/>
              <a:gd name="connsiteX21" fmla="*/ 0 w 1926360"/>
              <a:gd name="connsiteY21" fmla="*/ 1524000 h 152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6360" h="1524019">
                <a:moveTo>
                  <a:pt x="1684421" y="0"/>
                </a:moveTo>
                <a:cubicBezTo>
                  <a:pt x="1759284" y="58821"/>
                  <a:pt x="1874115" y="87881"/>
                  <a:pt x="1909011" y="176463"/>
                </a:cubicBezTo>
                <a:cubicBezTo>
                  <a:pt x="1952174" y="286031"/>
                  <a:pt x="1902359" y="412001"/>
                  <a:pt x="1892968" y="529390"/>
                </a:cubicBezTo>
                <a:cubicBezTo>
                  <a:pt x="1891619" y="546246"/>
                  <a:pt x="1887489" y="564312"/>
                  <a:pt x="1876926" y="577516"/>
                </a:cubicBezTo>
                <a:cubicBezTo>
                  <a:pt x="1864882" y="592571"/>
                  <a:pt x="1843438" y="597053"/>
                  <a:pt x="1828800" y="609600"/>
                </a:cubicBezTo>
                <a:cubicBezTo>
                  <a:pt x="1805833" y="629286"/>
                  <a:pt x="1789247" y="656187"/>
                  <a:pt x="1764632" y="673769"/>
                </a:cubicBezTo>
                <a:cubicBezTo>
                  <a:pt x="1750872" y="683598"/>
                  <a:pt x="1732910" y="685710"/>
                  <a:pt x="1716505" y="689811"/>
                </a:cubicBezTo>
                <a:cubicBezTo>
                  <a:pt x="1627899" y="711962"/>
                  <a:pt x="1576111" y="711871"/>
                  <a:pt x="1475874" y="721895"/>
                </a:cubicBezTo>
                <a:cubicBezTo>
                  <a:pt x="1447997" y="749771"/>
                  <a:pt x="1415029" y="785763"/>
                  <a:pt x="1379621" y="802105"/>
                </a:cubicBezTo>
                <a:cubicBezTo>
                  <a:pt x="1366087" y="808351"/>
                  <a:pt x="1218500" y="859160"/>
                  <a:pt x="1171074" y="866274"/>
                </a:cubicBezTo>
                <a:cubicBezTo>
                  <a:pt x="1085804" y="879064"/>
                  <a:pt x="999958" y="887663"/>
                  <a:pt x="914400" y="898358"/>
                </a:cubicBezTo>
                <a:cubicBezTo>
                  <a:pt x="853273" y="918734"/>
                  <a:pt x="827440" y="928119"/>
                  <a:pt x="753979" y="946484"/>
                </a:cubicBezTo>
                <a:cubicBezTo>
                  <a:pt x="727527" y="953097"/>
                  <a:pt x="700114" y="955500"/>
                  <a:pt x="673768" y="962526"/>
                </a:cubicBezTo>
                <a:cubicBezTo>
                  <a:pt x="619825" y="976911"/>
                  <a:pt x="566821" y="994611"/>
                  <a:pt x="513347" y="1010653"/>
                </a:cubicBezTo>
                <a:cubicBezTo>
                  <a:pt x="475202" y="1125087"/>
                  <a:pt x="529291" y="986737"/>
                  <a:pt x="449179" y="1106905"/>
                </a:cubicBezTo>
                <a:cubicBezTo>
                  <a:pt x="356315" y="1246203"/>
                  <a:pt x="538535" y="1049634"/>
                  <a:pt x="385011" y="1203158"/>
                </a:cubicBezTo>
                <a:cubicBezTo>
                  <a:pt x="379663" y="1219200"/>
                  <a:pt x="379793" y="1238293"/>
                  <a:pt x="368968" y="1251284"/>
                </a:cubicBezTo>
                <a:cubicBezTo>
                  <a:pt x="339621" y="1286500"/>
                  <a:pt x="290814" y="1302232"/>
                  <a:pt x="256674" y="1331495"/>
                </a:cubicBezTo>
                <a:cubicBezTo>
                  <a:pt x="233707" y="1351181"/>
                  <a:pt x="215472" y="1375977"/>
                  <a:pt x="192505" y="1395663"/>
                </a:cubicBezTo>
                <a:cubicBezTo>
                  <a:pt x="177866" y="1408210"/>
                  <a:pt x="159434" y="1415703"/>
                  <a:pt x="144379" y="1427747"/>
                </a:cubicBezTo>
                <a:cubicBezTo>
                  <a:pt x="132569" y="1437195"/>
                  <a:pt x="124395" y="1450757"/>
                  <a:pt x="112295" y="1459832"/>
                </a:cubicBezTo>
                <a:cubicBezTo>
                  <a:pt x="22783" y="1526966"/>
                  <a:pt x="53051" y="1524000"/>
                  <a:pt x="0" y="15240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Vrije vorm: vorm 34">
            <a:extLst>
              <a:ext uri="{FF2B5EF4-FFF2-40B4-BE49-F238E27FC236}">
                <a16:creationId xmlns:a16="http://schemas.microsoft.com/office/drawing/2014/main" id="{E7AA9059-6736-429D-BA5D-1D97B928770B}"/>
              </a:ext>
            </a:extLst>
          </p:cNvPr>
          <p:cNvSpPr/>
          <p:nvPr/>
        </p:nvSpPr>
        <p:spPr>
          <a:xfrm>
            <a:off x="7812505" y="1828800"/>
            <a:ext cx="2133600" cy="3352800"/>
          </a:xfrm>
          <a:custGeom>
            <a:avLst/>
            <a:gdLst>
              <a:gd name="connsiteX0" fmla="*/ 2133600 w 2133600"/>
              <a:gd name="connsiteY0" fmla="*/ 3352800 h 3352800"/>
              <a:gd name="connsiteX1" fmla="*/ 2085474 w 2133600"/>
              <a:gd name="connsiteY1" fmla="*/ 2951747 h 3352800"/>
              <a:gd name="connsiteX2" fmla="*/ 2069432 w 2133600"/>
              <a:gd name="connsiteY2" fmla="*/ 2871537 h 3352800"/>
              <a:gd name="connsiteX3" fmla="*/ 2037348 w 2133600"/>
              <a:gd name="connsiteY3" fmla="*/ 2630905 h 3352800"/>
              <a:gd name="connsiteX4" fmla="*/ 2021306 w 2133600"/>
              <a:gd name="connsiteY4" fmla="*/ 2582779 h 3352800"/>
              <a:gd name="connsiteX5" fmla="*/ 1989221 w 2133600"/>
              <a:gd name="connsiteY5" fmla="*/ 2550695 h 3352800"/>
              <a:gd name="connsiteX6" fmla="*/ 1941095 w 2133600"/>
              <a:gd name="connsiteY6" fmla="*/ 2454442 h 3352800"/>
              <a:gd name="connsiteX7" fmla="*/ 1876927 w 2133600"/>
              <a:gd name="connsiteY7" fmla="*/ 2358189 h 3352800"/>
              <a:gd name="connsiteX8" fmla="*/ 1796716 w 2133600"/>
              <a:gd name="connsiteY8" fmla="*/ 2342147 h 3352800"/>
              <a:gd name="connsiteX9" fmla="*/ 1732548 w 2133600"/>
              <a:gd name="connsiteY9" fmla="*/ 2326105 h 3352800"/>
              <a:gd name="connsiteX10" fmla="*/ 1684421 w 2133600"/>
              <a:gd name="connsiteY10" fmla="*/ 2294021 h 3352800"/>
              <a:gd name="connsiteX11" fmla="*/ 1203158 w 2133600"/>
              <a:gd name="connsiteY11" fmla="*/ 2245895 h 3352800"/>
              <a:gd name="connsiteX12" fmla="*/ 994611 w 2133600"/>
              <a:gd name="connsiteY12" fmla="*/ 2181726 h 3352800"/>
              <a:gd name="connsiteX13" fmla="*/ 914400 w 2133600"/>
              <a:gd name="connsiteY13" fmla="*/ 2149642 h 3352800"/>
              <a:gd name="connsiteX14" fmla="*/ 786063 w 2133600"/>
              <a:gd name="connsiteY14" fmla="*/ 2117558 h 3352800"/>
              <a:gd name="connsiteX15" fmla="*/ 721895 w 2133600"/>
              <a:gd name="connsiteY15" fmla="*/ 2101516 h 3352800"/>
              <a:gd name="connsiteX16" fmla="*/ 288758 w 2133600"/>
              <a:gd name="connsiteY16" fmla="*/ 2085474 h 3352800"/>
              <a:gd name="connsiteX17" fmla="*/ 240632 w 2133600"/>
              <a:gd name="connsiteY17" fmla="*/ 2069432 h 3352800"/>
              <a:gd name="connsiteX18" fmla="*/ 0 w 2133600"/>
              <a:gd name="connsiteY18" fmla="*/ 2021305 h 3352800"/>
              <a:gd name="connsiteX19" fmla="*/ 32084 w 2133600"/>
              <a:gd name="connsiteY19" fmla="*/ 1780674 h 3352800"/>
              <a:gd name="connsiteX20" fmla="*/ 64169 w 2133600"/>
              <a:gd name="connsiteY20" fmla="*/ 1748589 h 3352800"/>
              <a:gd name="connsiteX21" fmla="*/ 96253 w 2133600"/>
              <a:gd name="connsiteY21" fmla="*/ 1700463 h 3352800"/>
              <a:gd name="connsiteX22" fmla="*/ 112295 w 2133600"/>
              <a:gd name="connsiteY22" fmla="*/ 1636295 h 3352800"/>
              <a:gd name="connsiteX23" fmla="*/ 176463 w 2133600"/>
              <a:gd name="connsiteY23" fmla="*/ 1540042 h 3352800"/>
              <a:gd name="connsiteX24" fmla="*/ 240632 w 2133600"/>
              <a:gd name="connsiteY24" fmla="*/ 1379621 h 3352800"/>
              <a:gd name="connsiteX25" fmla="*/ 256674 w 2133600"/>
              <a:gd name="connsiteY25" fmla="*/ 1331495 h 3352800"/>
              <a:gd name="connsiteX26" fmla="*/ 352927 w 2133600"/>
              <a:gd name="connsiteY26" fmla="*/ 1219200 h 3352800"/>
              <a:gd name="connsiteX27" fmla="*/ 368969 w 2133600"/>
              <a:gd name="connsiteY27" fmla="*/ 1171074 h 3352800"/>
              <a:gd name="connsiteX28" fmla="*/ 481263 w 2133600"/>
              <a:gd name="connsiteY28" fmla="*/ 1074821 h 3352800"/>
              <a:gd name="connsiteX29" fmla="*/ 561474 w 2133600"/>
              <a:gd name="connsiteY29" fmla="*/ 1058779 h 3352800"/>
              <a:gd name="connsiteX30" fmla="*/ 673769 w 2133600"/>
              <a:gd name="connsiteY30" fmla="*/ 1010653 h 3352800"/>
              <a:gd name="connsiteX31" fmla="*/ 786063 w 2133600"/>
              <a:gd name="connsiteY31" fmla="*/ 978568 h 3352800"/>
              <a:gd name="connsiteX32" fmla="*/ 898358 w 2133600"/>
              <a:gd name="connsiteY32" fmla="*/ 914400 h 3352800"/>
              <a:gd name="connsiteX33" fmla="*/ 962527 w 2133600"/>
              <a:gd name="connsiteY33" fmla="*/ 898358 h 3352800"/>
              <a:gd name="connsiteX34" fmla="*/ 1106906 w 2133600"/>
              <a:gd name="connsiteY34" fmla="*/ 802105 h 3352800"/>
              <a:gd name="connsiteX35" fmla="*/ 1171074 w 2133600"/>
              <a:gd name="connsiteY35" fmla="*/ 753979 h 3352800"/>
              <a:gd name="connsiteX36" fmla="*/ 1219200 w 2133600"/>
              <a:gd name="connsiteY36" fmla="*/ 737937 h 3352800"/>
              <a:gd name="connsiteX37" fmla="*/ 1267327 w 2133600"/>
              <a:gd name="connsiteY37" fmla="*/ 705853 h 3352800"/>
              <a:gd name="connsiteX38" fmla="*/ 1347537 w 2133600"/>
              <a:gd name="connsiteY38" fmla="*/ 689811 h 3352800"/>
              <a:gd name="connsiteX39" fmla="*/ 1395663 w 2133600"/>
              <a:gd name="connsiteY39" fmla="*/ 657726 h 3352800"/>
              <a:gd name="connsiteX40" fmla="*/ 1957137 w 2133600"/>
              <a:gd name="connsiteY40" fmla="*/ 641684 h 3352800"/>
              <a:gd name="connsiteX41" fmla="*/ 1925053 w 2133600"/>
              <a:gd name="connsiteY41" fmla="*/ 288758 h 3352800"/>
              <a:gd name="connsiteX42" fmla="*/ 1925053 w 2133600"/>
              <a:gd name="connsiteY42"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3600" h="3352800">
                <a:moveTo>
                  <a:pt x="2133600" y="3352800"/>
                </a:moveTo>
                <a:cubicBezTo>
                  <a:pt x="2117558" y="3219116"/>
                  <a:pt x="2103269" y="3085209"/>
                  <a:pt x="2085474" y="2951747"/>
                </a:cubicBezTo>
                <a:cubicBezTo>
                  <a:pt x="2081870" y="2924720"/>
                  <a:pt x="2072814" y="2898593"/>
                  <a:pt x="2069432" y="2871537"/>
                </a:cubicBezTo>
                <a:cubicBezTo>
                  <a:pt x="2048408" y="2703342"/>
                  <a:pt x="2068830" y="2741091"/>
                  <a:pt x="2037348" y="2630905"/>
                </a:cubicBezTo>
                <a:cubicBezTo>
                  <a:pt x="2032703" y="2614646"/>
                  <a:pt x="2030006" y="2597279"/>
                  <a:pt x="2021306" y="2582779"/>
                </a:cubicBezTo>
                <a:cubicBezTo>
                  <a:pt x="2013524" y="2569810"/>
                  <a:pt x="1999916" y="2561390"/>
                  <a:pt x="1989221" y="2550695"/>
                </a:cubicBezTo>
                <a:cubicBezTo>
                  <a:pt x="1948900" y="2429729"/>
                  <a:pt x="2003290" y="2578831"/>
                  <a:pt x="1941095" y="2454442"/>
                </a:cubicBezTo>
                <a:cubicBezTo>
                  <a:pt x="1917329" y="2406911"/>
                  <a:pt x="1937747" y="2388599"/>
                  <a:pt x="1876927" y="2358189"/>
                </a:cubicBezTo>
                <a:cubicBezTo>
                  <a:pt x="1852539" y="2345995"/>
                  <a:pt x="1823333" y="2348062"/>
                  <a:pt x="1796716" y="2342147"/>
                </a:cubicBezTo>
                <a:cubicBezTo>
                  <a:pt x="1775193" y="2337364"/>
                  <a:pt x="1753937" y="2331452"/>
                  <a:pt x="1732548" y="2326105"/>
                </a:cubicBezTo>
                <a:cubicBezTo>
                  <a:pt x="1716506" y="2315410"/>
                  <a:pt x="1702960" y="2299318"/>
                  <a:pt x="1684421" y="2294021"/>
                </a:cubicBezTo>
                <a:cubicBezTo>
                  <a:pt x="1531135" y="2250225"/>
                  <a:pt x="1357873" y="2254038"/>
                  <a:pt x="1203158" y="2245895"/>
                </a:cubicBezTo>
                <a:cubicBezTo>
                  <a:pt x="944730" y="2135139"/>
                  <a:pt x="1223871" y="2244251"/>
                  <a:pt x="994611" y="2181726"/>
                </a:cubicBezTo>
                <a:cubicBezTo>
                  <a:pt x="966829" y="2174149"/>
                  <a:pt x="941923" y="2158111"/>
                  <a:pt x="914400" y="2149642"/>
                </a:cubicBezTo>
                <a:cubicBezTo>
                  <a:pt x="872254" y="2136674"/>
                  <a:pt x="828842" y="2128253"/>
                  <a:pt x="786063" y="2117558"/>
                </a:cubicBezTo>
                <a:cubicBezTo>
                  <a:pt x="764674" y="2112211"/>
                  <a:pt x="743928" y="2102332"/>
                  <a:pt x="721895" y="2101516"/>
                </a:cubicBezTo>
                <a:lnTo>
                  <a:pt x="288758" y="2085474"/>
                </a:lnTo>
                <a:cubicBezTo>
                  <a:pt x="272716" y="2080127"/>
                  <a:pt x="257139" y="2073100"/>
                  <a:pt x="240632" y="2069432"/>
                </a:cubicBezTo>
                <a:cubicBezTo>
                  <a:pt x="160781" y="2051687"/>
                  <a:pt x="0" y="2021305"/>
                  <a:pt x="0" y="2021305"/>
                </a:cubicBezTo>
                <a:cubicBezTo>
                  <a:pt x="10695" y="1941095"/>
                  <a:pt x="13550" y="1859443"/>
                  <a:pt x="32084" y="1780674"/>
                </a:cubicBezTo>
                <a:cubicBezTo>
                  <a:pt x="35548" y="1765951"/>
                  <a:pt x="54720" y="1760400"/>
                  <a:pt x="64169" y="1748589"/>
                </a:cubicBezTo>
                <a:cubicBezTo>
                  <a:pt x="76213" y="1733534"/>
                  <a:pt x="85558" y="1716505"/>
                  <a:pt x="96253" y="1700463"/>
                </a:cubicBezTo>
                <a:cubicBezTo>
                  <a:pt x="101600" y="1679074"/>
                  <a:pt x="102435" y="1656015"/>
                  <a:pt x="112295" y="1636295"/>
                </a:cubicBezTo>
                <a:cubicBezTo>
                  <a:pt x="129540" y="1601805"/>
                  <a:pt x="164269" y="1576624"/>
                  <a:pt x="176463" y="1540042"/>
                </a:cubicBezTo>
                <a:cubicBezTo>
                  <a:pt x="249496" y="1320949"/>
                  <a:pt x="169817" y="1544857"/>
                  <a:pt x="240632" y="1379621"/>
                </a:cubicBezTo>
                <a:cubicBezTo>
                  <a:pt x="247293" y="1364078"/>
                  <a:pt x="249112" y="1346620"/>
                  <a:pt x="256674" y="1331495"/>
                </a:cubicBezTo>
                <a:cubicBezTo>
                  <a:pt x="281107" y="1282629"/>
                  <a:pt x="313454" y="1258673"/>
                  <a:pt x="352927" y="1219200"/>
                </a:cubicBezTo>
                <a:cubicBezTo>
                  <a:pt x="358274" y="1203158"/>
                  <a:pt x="361407" y="1186199"/>
                  <a:pt x="368969" y="1171074"/>
                </a:cubicBezTo>
                <a:cubicBezTo>
                  <a:pt x="395440" y="1118131"/>
                  <a:pt x="421567" y="1098699"/>
                  <a:pt x="481263" y="1074821"/>
                </a:cubicBezTo>
                <a:cubicBezTo>
                  <a:pt x="506579" y="1064695"/>
                  <a:pt x="534737" y="1064126"/>
                  <a:pt x="561474" y="1058779"/>
                </a:cubicBezTo>
                <a:cubicBezTo>
                  <a:pt x="598906" y="1042737"/>
                  <a:pt x="635957" y="1025778"/>
                  <a:pt x="673769" y="1010653"/>
                </a:cubicBezTo>
                <a:cubicBezTo>
                  <a:pt x="712123" y="995311"/>
                  <a:pt x="745503" y="988709"/>
                  <a:pt x="786063" y="978568"/>
                </a:cubicBezTo>
                <a:cubicBezTo>
                  <a:pt x="825955" y="951974"/>
                  <a:pt x="851838" y="931845"/>
                  <a:pt x="898358" y="914400"/>
                </a:cubicBezTo>
                <a:cubicBezTo>
                  <a:pt x="919002" y="906659"/>
                  <a:pt x="941137" y="903705"/>
                  <a:pt x="962527" y="898358"/>
                </a:cubicBezTo>
                <a:cubicBezTo>
                  <a:pt x="1122389" y="778461"/>
                  <a:pt x="921260" y="925870"/>
                  <a:pt x="1106906" y="802105"/>
                </a:cubicBezTo>
                <a:cubicBezTo>
                  <a:pt x="1129152" y="787274"/>
                  <a:pt x="1147860" y="767244"/>
                  <a:pt x="1171074" y="753979"/>
                </a:cubicBezTo>
                <a:cubicBezTo>
                  <a:pt x="1185756" y="745589"/>
                  <a:pt x="1204075" y="745499"/>
                  <a:pt x="1219200" y="737937"/>
                </a:cubicBezTo>
                <a:cubicBezTo>
                  <a:pt x="1236445" y="729315"/>
                  <a:pt x="1249274" y="712623"/>
                  <a:pt x="1267327" y="705853"/>
                </a:cubicBezTo>
                <a:cubicBezTo>
                  <a:pt x="1292857" y="696279"/>
                  <a:pt x="1320800" y="695158"/>
                  <a:pt x="1347537" y="689811"/>
                </a:cubicBezTo>
                <a:cubicBezTo>
                  <a:pt x="1363579" y="679116"/>
                  <a:pt x="1376443" y="659243"/>
                  <a:pt x="1395663" y="657726"/>
                </a:cubicBezTo>
                <a:cubicBezTo>
                  <a:pt x="1582317" y="642990"/>
                  <a:pt x="1803530" y="748743"/>
                  <a:pt x="1957137" y="641684"/>
                </a:cubicBezTo>
                <a:cubicBezTo>
                  <a:pt x="2054048" y="574140"/>
                  <a:pt x="1930952" y="406738"/>
                  <a:pt x="1925053" y="288758"/>
                </a:cubicBezTo>
                <a:cubicBezTo>
                  <a:pt x="1920246" y="192625"/>
                  <a:pt x="1925053" y="96253"/>
                  <a:pt x="1925053"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6" name="Vrije vorm: vorm 35">
            <a:extLst>
              <a:ext uri="{FF2B5EF4-FFF2-40B4-BE49-F238E27FC236}">
                <a16:creationId xmlns:a16="http://schemas.microsoft.com/office/drawing/2014/main" id="{ABD502E4-79E1-46DD-98B6-8CC77F7B68A9}"/>
              </a:ext>
            </a:extLst>
          </p:cNvPr>
          <p:cNvSpPr/>
          <p:nvPr/>
        </p:nvSpPr>
        <p:spPr>
          <a:xfrm>
            <a:off x="6945774" y="1748589"/>
            <a:ext cx="2262394" cy="2534653"/>
          </a:xfrm>
          <a:custGeom>
            <a:avLst/>
            <a:gdLst>
              <a:gd name="connsiteX0" fmla="*/ 32542 w 2262394"/>
              <a:gd name="connsiteY0" fmla="*/ 0 h 2534653"/>
              <a:gd name="connsiteX1" fmla="*/ 458 w 2262394"/>
              <a:gd name="connsiteY1" fmla="*/ 80211 h 2534653"/>
              <a:gd name="connsiteX2" fmla="*/ 16500 w 2262394"/>
              <a:gd name="connsiteY2" fmla="*/ 176464 h 2534653"/>
              <a:gd name="connsiteX3" fmla="*/ 64626 w 2262394"/>
              <a:gd name="connsiteY3" fmla="*/ 288758 h 2534653"/>
              <a:gd name="connsiteX4" fmla="*/ 96710 w 2262394"/>
              <a:gd name="connsiteY4" fmla="*/ 336885 h 2534653"/>
              <a:gd name="connsiteX5" fmla="*/ 112752 w 2262394"/>
              <a:gd name="connsiteY5" fmla="*/ 385011 h 2534653"/>
              <a:gd name="connsiteX6" fmla="*/ 192963 w 2262394"/>
              <a:gd name="connsiteY6" fmla="*/ 465222 h 2534653"/>
              <a:gd name="connsiteX7" fmla="*/ 225047 w 2262394"/>
              <a:gd name="connsiteY7" fmla="*/ 513348 h 2534653"/>
              <a:gd name="connsiteX8" fmla="*/ 241089 w 2262394"/>
              <a:gd name="connsiteY8" fmla="*/ 577516 h 2534653"/>
              <a:gd name="connsiteX9" fmla="*/ 369426 w 2262394"/>
              <a:gd name="connsiteY9" fmla="*/ 673769 h 2534653"/>
              <a:gd name="connsiteX10" fmla="*/ 385468 w 2262394"/>
              <a:gd name="connsiteY10" fmla="*/ 753979 h 2534653"/>
              <a:gd name="connsiteX11" fmla="*/ 481721 w 2262394"/>
              <a:gd name="connsiteY11" fmla="*/ 834190 h 2534653"/>
              <a:gd name="connsiteX12" fmla="*/ 577973 w 2262394"/>
              <a:gd name="connsiteY12" fmla="*/ 930443 h 2534653"/>
              <a:gd name="connsiteX13" fmla="*/ 626100 w 2262394"/>
              <a:gd name="connsiteY13" fmla="*/ 978569 h 2534653"/>
              <a:gd name="connsiteX14" fmla="*/ 690268 w 2262394"/>
              <a:gd name="connsiteY14" fmla="*/ 994611 h 2534653"/>
              <a:gd name="connsiteX15" fmla="*/ 738394 w 2262394"/>
              <a:gd name="connsiteY15" fmla="*/ 1042737 h 2534653"/>
              <a:gd name="connsiteX16" fmla="*/ 882773 w 2262394"/>
              <a:gd name="connsiteY16" fmla="*/ 1090864 h 2534653"/>
              <a:gd name="connsiteX17" fmla="*/ 930900 w 2262394"/>
              <a:gd name="connsiteY17" fmla="*/ 1138990 h 2534653"/>
              <a:gd name="connsiteX18" fmla="*/ 1059237 w 2262394"/>
              <a:gd name="connsiteY18" fmla="*/ 1187116 h 2534653"/>
              <a:gd name="connsiteX19" fmla="*/ 1155489 w 2262394"/>
              <a:gd name="connsiteY19" fmla="*/ 1203158 h 2534653"/>
              <a:gd name="connsiteX20" fmla="*/ 1267784 w 2262394"/>
              <a:gd name="connsiteY20" fmla="*/ 1251285 h 2534653"/>
              <a:gd name="connsiteX21" fmla="*/ 1315910 w 2262394"/>
              <a:gd name="connsiteY21" fmla="*/ 1267327 h 2534653"/>
              <a:gd name="connsiteX22" fmla="*/ 1428205 w 2262394"/>
              <a:gd name="connsiteY22" fmla="*/ 1331495 h 2534653"/>
              <a:gd name="connsiteX23" fmla="*/ 1588626 w 2262394"/>
              <a:gd name="connsiteY23" fmla="*/ 1347537 h 2534653"/>
              <a:gd name="connsiteX24" fmla="*/ 1909468 w 2262394"/>
              <a:gd name="connsiteY24" fmla="*/ 1411706 h 2534653"/>
              <a:gd name="connsiteX25" fmla="*/ 2150100 w 2262394"/>
              <a:gd name="connsiteY25" fmla="*/ 1443790 h 2534653"/>
              <a:gd name="connsiteX26" fmla="*/ 2262394 w 2262394"/>
              <a:gd name="connsiteY26" fmla="*/ 1459832 h 2534653"/>
              <a:gd name="connsiteX27" fmla="*/ 2246352 w 2262394"/>
              <a:gd name="connsiteY27" fmla="*/ 1604211 h 2534653"/>
              <a:gd name="connsiteX28" fmla="*/ 2182184 w 2262394"/>
              <a:gd name="connsiteY28" fmla="*/ 1652337 h 2534653"/>
              <a:gd name="connsiteX29" fmla="*/ 2166142 w 2262394"/>
              <a:gd name="connsiteY29" fmla="*/ 1732548 h 2534653"/>
              <a:gd name="connsiteX30" fmla="*/ 2069889 w 2262394"/>
              <a:gd name="connsiteY30" fmla="*/ 1828800 h 2534653"/>
              <a:gd name="connsiteX31" fmla="*/ 1989679 w 2262394"/>
              <a:gd name="connsiteY31" fmla="*/ 1892969 h 2534653"/>
              <a:gd name="connsiteX32" fmla="*/ 1957594 w 2262394"/>
              <a:gd name="connsiteY32" fmla="*/ 1925053 h 2534653"/>
              <a:gd name="connsiteX33" fmla="*/ 1909468 w 2262394"/>
              <a:gd name="connsiteY33" fmla="*/ 1941095 h 2534653"/>
              <a:gd name="connsiteX34" fmla="*/ 1813215 w 2262394"/>
              <a:gd name="connsiteY34" fmla="*/ 2021306 h 2534653"/>
              <a:gd name="connsiteX35" fmla="*/ 1765089 w 2262394"/>
              <a:gd name="connsiteY35" fmla="*/ 2069432 h 2534653"/>
              <a:gd name="connsiteX36" fmla="*/ 1652794 w 2262394"/>
              <a:gd name="connsiteY36" fmla="*/ 2117558 h 2534653"/>
              <a:gd name="connsiteX37" fmla="*/ 1524458 w 2262394"/>
              <a:gd name="connsiteY37" fmla="*/ 2245895 h 2534653"/>
              <a:gd name="connsiteX38" fmla="*/ 1428205 w 2262394"/>
              <a:gd name="connsiteY38" fmla="*/ 2310064 h 2534653"/>
              <a:gd name="connsiteX39" fmla="*/ 1331952 w 2262394"/>
              <a:gd name="connsiteY39" fmla="*/ 2390274 h 2534653"/>
              <a:gd name="connsiteX40" fmla="*/ 1283826 w 2262394"/>
              <a:gd name="connsiteY40" fmla="*/ 2438400 h 2534653"/>
              <a:gd name="connsiteX41" fmla="*/ 1139447 w 2262394"/>
              <a:gd name="connsiteY41" fmla="*/ 2486527 h 2534653"/>
              <a:gd name="connsiteX42" fmla="*/ 1027152 w 2262394"/>
              <a:gd name="connsiteY42" fmla="*/ 2534653 h 2534653"/>
              <a:gd name="connsiteX43" fmla="*/ 898815 w 2262394"/>
              <a:gd name="connsiteY43" fmla="*/ 2518611 h 2534653"/>
              <a:gd name="connsiteX44" fmla="*/ 850689 w 2262394"/>
              <a:gd name="connsiteY44" fmla="*/ 2502569 h 2534653"/>
              <a:gd name="connsiteX45" fmla="*/ 738394 w 2262394"/>
              <a:gd name="connsiteY45" fmla="*/ 2390274 h 2534653"/>
              <a:gd name="connsiteX46" fmla="*/ 722352 w 2262394"/>
              <a:gd name="connsiteY46" fmla="*/ 2326106 h 2534653"/>
              <a:gd name="connsiteX47" fmla="*/ 706310 w 2262394"/>
              <a:gd name="connsiteY47" fmla="*/ 2277979 h 253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62394" h="2534653">
                <a:moveTo>
                  <a:pt x="32542" y="0"/>
                </a:moveTo>
                <a:cubicBezTo>
                  <a:pt x="21847" y="26737"/>
                  <a:pt x="3065" y="51533"/>
                  <a:pt x="458" y="80211"/>
                </a:cubicBezTo>
                <a:cubicBezTo>
                  <a:pt x="-2487" y="112604"/>
                  <a:pt x="9444" y="144712"/>
                  <a:pt x="16500" y="176464"/>
                </a:cubicBezTo>
                <a:cubicBezTo>
                  <a:pt x="24681" y="213277"/>
                  <a:pt x="46792" y="257548"/>
                  <a:pt x="64626" y="288758"/>
                </a:cubicBezTo>
                <a:cubicBezTo>
                  <a:pt x="74192" y="305498"/>
                  <a:pt x="88088" y="319640"/>
                  <a:pt x="96710" y="336885"/>
                </a:cubicBezTo>
                <a:cubicBezTo>
                  <a:pt x="104272" y="352010"/>
                  <a:pt x="102606" y="371483"/>
                  <a:pt x="112752" y="385011"/>
                </a:cubicBezTo>
                <a:cubicBezTo>
                  <a:pt x="135439" y="415260"/>
                  <a:pt x="171989" y="433761"/>
                  <a:pt x="192963" y="465222"/>
                </a:cubicBezTo>
                <a:lnTo>
                  <a:pt x="225047" y="513348"/>
                </a:lnTo>
                <a:cubicBezTo>
                  <a:pt x="230394" y="534737"/>
                  <a:pt x="227860" y="559878"/>
                  <a:pt x="241089" y="577516"/>
                </a:cubicBezTo>
                <a:cubicBezTo>
                  <a:pt x="260143" y="602921"/>
                  <a:pt x="335725" y="651301"/>
                  <a:pt x="369426" y="673769"/>
                </a:cubicBezTo>
                <a:cubicBezTo>
                  <a:pt x="374773" y="700506"/>
                  <a:pt x="374727" y="728917"/>
                  <a:pt x="385468" y="753979"/>
                </a:cubicBezTo>
                <a:cubicBezTo>
                  <a:pt x="393542" y="772818"/>
                  <a:pt x="481317" y="833826"/>
                  <a:pt x="481721" y="834190"/>
                </a:cubicBezTo>
                <a:cubicBezTo>
                  <a:pt x="515447" y="864544"/>
                  <a:pt x="545889" y="898359"/>
                  <a:pt x="577973" y="930443"/>
                </a:cubicBezTo>
                <a:cubicBezTo>
                  <a:pt x="594015" y="946485"/>
                  <a:pt x="604090" y="973067"/>
                  <a:pt x="626100" y="978569"/>
                </a:cubicBezTo>
                <a:lnTo>
                  <a:pt x="690268" y="994611"/>
                </a:lnTo>
                <a:cubicBezTo>
                  <a:pt x="706310" y="1010653"/>
                  <a:pt x="719933" y="1029551"/>
                  <a:pt x="738394" y="1042737"/>
                </a:cubicBezTo>
                <a:cubicBezTo>
                  <a:pt x="790053" y="1079636"/>
                  <a:pt x="821182" y="1078546"/>
                  <a:pt x="882773" y="1090864"/>
                </a:cubicBezTo>
                <a:cubicBezTo>
                  <a:pt x="898815" y="1106906"/>
                  <a:pt x="911661" y="1126966"/>
                  <a:pt x="930900" y="1138990"/>
                </a:cubicBezTo>
                <a:cubicBezTo>
                  <a:pt x="937793" y="1143298"/>
                  <a:pt x="1036065" y="1181967"/>
                  <a:pt x="1059237" y="1187116"/>
                </a:cubicBezTo>
                <a:cubicBezTo>
                  <a:pt x="1090989" y="1194172"/>
                  <a:pt x="1123737" y="1196102"/>
                  <a:pt x="1155489" y="1203158"/>
                </a:cubicBezTo>
                <a:cubicBezTo>
                  <a:pt x="1207581" y="1214734"/>
                  <a:pt x="1214966" y="1228649"/>
                  <a:pt x="1267784" y="1251285"/>
                </a:cubicBezTo>
                <a:cubicBezTo>
                  <a:pt x="1283326" y="1257946"/>
                  <a:pt x="1300785" y="1259765"/>
                  <a:pt x="1315910" y="1267327"/>
                </a:cubicBezTo>
                <a:cubicBezTo>
                  <a:pt x="1354470" y="1286607"/>
                  <a:pt x="1386845" y="1319330"/>
                  <a:pt x="1428205" y="1331495"/>
                </a:cubicBezTo>
                <a:cubicBezTo>
                  <a:pt x="1479762" y="1346659"/>
                  <a:pt x="1535152" y="1342190"/>
                  <a:pt x="1588626" y="1347537"/>
                </a:cubicBezTo>
                <a:cubicBezTo>
                  <a:pt x="1695573" y="1368927"/>
                  <a:pt x="1801499" y="1396282"/>
                  <a:pt x="1909468" y="1411706"/>
                </a:cubicBezTo>
                <a:lnTo>
                  <a:pt x="2150100" y="1443790"/>
                </a:lnTo>
                <a:lnTo>
                  <a:pt x="2262394" y="1459832"/>
                </a:lnTo>
                <a:cubicBezTo>
                  <a:pt x="2257047" y="1507958"/>
                  <a:pt x="2264976" y="1559513"/>
                  <a:pt x="2246352" y="1604211"/>
                </a:cubicBezTo>
                <a:cubicBezTo>
                  <a:pt x="2236069" y="1628891"/>
                  <a:pt x="2196354" y="1629664"/>
                  <a:pt x="2182184" y="1652337"/>
                </a:cubicBezTo>
                <a:cubicBezTo>
                  <a:pt x="2167733" y="1675459"/>
                  <a:pt x="2180781" y="1709544"/>
                  <a:pt x="2166142" y="1732548"/>
                </a:cubicBezTo>
                <a:cubicBezTo>
                  <a:pt x="2141782" y="1770828"/>
                  <a:pt x="2101973" y="1796716"/>
                  <a:pt x="2069889" y="1828800"/>
                </a:cubicBezTo>
                <a:cubicBezTo>
                  <a:pt x="1992418" y="1906271"/>
                  <a:pt x="2090867" y="1812019"/>
                  <a:pt x="1989679" y="1892969"/>
                </a:cubicBezTo>
                <a:cubicBezTo>
                  <a:pt x="1977868" y="1902417"/>
                  <a:pt x="1970563" y="1917271"/>
                  <a:pt x="1957594" y="1925053"/>
                </a:cubicBezTo>
                <a:cubicBezTo>
                  <a:pt x="1943094" y="1933753"/>
                  <a:pt x="1925510" y="1935748"/>
                  <a:pt x="1909468" y="1941095"/>
                </a:cubicBezTo>
                <a:cubicBezTo>
                  <a:pt x="1768877" y="2081689"/>
                  <a:pt x="1947213" y="1909642"/>
                  <a:pt x="1813215" y="2021306"/>
                </a:cubicBezTo>
                <a:cubicBezTo>
                  <a:pt x="1795786" y="2035830"/>
                  <a:pt x="1783550" y="2056246"/>
                  <a:pt x="1765089" y="2069432"/>
                </a:cubicBezTo>
                <a:cubicBezTo>
                  <a:pt x="1730398" y="2094212"/>
                  <a:pt x="1692069" y="2104466"/>
                  <a:pt x="1652794" y="2117558"/>
                </a:cubicBezTo>
                <a:cubicBezTo>
                  <a:pt x="1539946" y="2258620"/>
                  <a:pt x="1640988" y="2146012"/>
                  <a:pt x="1524458" y="2245895"/>
                </a:cubicBezTo>
                <a:cubicBezTo>
                  <a:pt x="1447988" y="2311441"/>
                  <a:pt x="1510067" y="2282777"/>
                  <a:pt x="1428205" y="2310064"/>
                </a:cubicBezTo>
                <a:cubicBezTo>
                  <a:pt x="1287605" y="2450664"/>
                  <a:pt x="1465958" y="2278604"/>
                  <a:pt x="1331952" y="2390274"/>
                </a:cubicBezTo>
                <a:cubicBezTo>
                  <a:pt x="1314523" y="2404798"/>
                  <a:pt x="1304118" y="2428254"/>
                  <a:pt x="1283826" y="2438400"/>
                </a:cubicBezTo>
                <a:cubicBezTo>
                  <a:pt x="1238452" y="2461087"/>
                  <a:pt x="1184821" y="2463840"/>
                  <a:pt x="1139447" y="2486527"/>
                </a:cubicBezTo>
                <a:cubicBezTo>
                  <a:pt x="1060154" y="2526173"/>
                  <a:pt x="1097966" y="2511049"/>
                  <a:pt x="1027152" y="2534653"/>
                </a:cubicBezTo>
                <a:cubicBezTo>
                  <a:pt x="984373" y="2529306"/>
                  <a:pt x="941232" y="2526323"/>
                  <a:pt x="898815" y="2518611"/>
                </a:cubicBezTo>
                <a:cubicBezTo>
                  <a:pt x="882178" y="2515586"/>
                  <a:pt x="863893" y="2513132"/>
                  <a:pt x="850689" y="2502569"/>
                </a:cubicBezTo>
                <a:cubicBezTo>
                  <a:pt x="809353" y="2469500"/>
                  <a:pt x="738394" y="2390274"/>
                  <a:pt x="738394" y="2390274"/>
                </a:cubicBezTo>
                <a:cubicBezTo>
                  <a:pt x="733047" y="2368885"/>
                  <a:pt x="728409" y="2347305"/>
                  <a:pt x="722352" y="2326106"/>
                </a:cubicBezTo>
                <a:cubicBezTo>
                  <a:pt x="717706" y="2309847"/>
                  <a:pt x="706310" y="2277979"/>
                  <a:pt x="706310" y="22779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8" name="Rechte verbindingslijn 7">
            <a:extLst>
              <a:ext uri="{FF2B5EF4-FFF2-40B4-BE49-F238E27FC236}">
                <a16:creationId xmlns:a16="http://schemas.microsoft.com/office/drawing/2014/main" id="{731B79B3-1643-43E3-9E01-F02AB405840C}"/>
              </a:ext>
            </a:extLst>
          </p:cNvPr>
          <p:cNvCxnSpPr>
            <a:cxnSpLocks/>
          </p:cNvCxnSpPr>
          <p:nvPr/>
        </p:nvCxnSpPr>
        <p:spPr>
          <a:xfrm>
            <a:off x="7075714" y="915586"/>
            <a:ext cx="2742054" cy="23045"/>
          </a:xfrm>
          <a:prstGeom prst="line">
            <a:avLst/>
          </a:prstGeom>
        </p:spPr>
        <p:style>
          <a:lnRef idx="1">
            <a:schemeClr val="dk1"/>
          </a:lnRef>
          <a:fillRef idx="0">
            <a:schemeClr val="dk1"/>
          </a:fillRef>
          <a:effectRef idx="0">
            <a:schemeClr val="dk1"/>
          </a:effectRef>
          <a:fontRef idx="minor">
            <a:schemeClr val="tx1"/>
          </a:fontRef>
        </p:style>
      </p:cxnSp>
      <p:cxnSp>
        <p:nvCxnSpPr>
          <p:cNvPr id="22" name="Rechte verbindingslijn 21">
            <a:extLst>
              <a:ext uri="{FF2B5EF4-FFF2-40B4-BE49-F238E27FC236}">
                <a16:creationId xmlns:a16="http://schemas.microsoft.com/office/drawing/2014/main" id="{0C3EFEB3-075D-40E2-9FDD-6204AF4EED3A}"/>
              </a:ext>
            </a:extLst>
          </p:cNvPr>
          <p:cNvCxnSpPr>
            <a:cxnSpLocks/>
          </p:cNvCxnSpPr>
          <p:nvPr/>
        </p:nvCxnSpPr>
        <p:spPr>
          <a:xfrm flipH="1" flipV="1">
            <a:off x="7020677" y="1716505"/>
            <a:ext cx="2814058" cy="10826"/>
          </a:xfrm>
          <a:prstGeom prst="line">
            <a:avLst/>
          </a:prstGeom>
        </p:spPr>
        <p:style>
          <a:lnRef idx="1">
            <a:schemeClr val="dk1"/>
          </a:lnRef>
          <a:fillRef idx="0">
            <a:schemeClr val="dk1"/>
          </a:fillRef>
          <a:effectRef idx="0">
            <a:schemeClr val="dk1"/>
          </a:effectRef>
          <a:fontRef idx="minor">
            <a:schemeClr val="tx1"/>
          </a:fontRef>
        </p:style>
      </p:cxnSp>
      <p:cxnSp>
        <p:nvCxnSpPr>
          <p:cNvPr id="37" name="Rechte verbindingslijn 36">
            <a:extLst>
              <a:ext uri="{FF2B5EF4-FFF2-40B4-BE49-F238E27FC236}">
                <a16:creationId xmlns:a16="http://schemas.microsoft.com/office/drawing/2014/main" id="{3734FD72-AAA8-4EB6-B0D0-B2F6F2E9D8E7}"/>
              </a:ext>
            </a:extLst>
          </p:cNvPr>
          <p:cNvCxnSpPr/>
          <p:nvPr/>
        </p:nvCxnSpPr>
        <p:spPr>
          <a:xfrm flipH="1" flipV="1">
            <a:off x="7042221" y="4993834"/>
            <a:ext cx="2797093" cy="34054"/>
          </a:xfrm>
          <a:prstGeom prst="line">
            <a:avLst/>
          </a:prstGeom>
        </p:spPr>
        <p:style>
          <a:lnRef idx="1">
            <a:schemeClr val="dk1"/>
          </a:lnRef>
          <a:fillRef idx="0">
            <a:schemeClr val="dk1"/>
          </a:fillRef>
          <a:effectRef idx="0">
            <a:schemeClr val="dk1"/>
          </a:effectRef>
          <a:fontRef idx="minor">
            <a:schemeClr val="tx1"/>
          </a:fontRef>
        </p:style>
      </p:cxnSp>
      <p:cxnSp>
        <p:nvCxnSpPr>
          <p:cNvPr id="38" name="Rechte verbindingslijn 37">
            <a:extLst>
              <a:ext uri="{FF2B5EF4-FFF2-40B4-BE49-F238E27FC236}">
                <a16:creationId xmlns:a16="http://schemas.microsoft.com/office/drawing/2014/main" id="{B3672CFB-1BCE-408C-848B-244C6546747D}"/>
              </a:ext>
            </a:extLst>
          </p:cNvPr>
          <p:cNvCxnSpPr>
            <a:cxnSpLocks/>
          </p:cNvCxnSpPr>
          <p:nvPr/>
        </p:nvCxnSpPr>
        <p:spPr>
          <a:xfrm flipH="1" flipV="1">
            <a:off x="6936572" y="5802248"/>
            <a:ext cx="2872499" cy="25316"/>
          </a:xfrm>
          <a:prstGeom prst="line">
            <a:avLst/>
          </a:prstGeom>
        </p:spPr>
        <p:style>
          <a:lnRef idx="1">
            <a:schemeClr val="dk1"/>
          </a:lnRef>
          <a:fillRef idx="0">
            <a:schemeClr val="dk1"/>
          </a:fillRef>
          <a:effectRef idx="0">
            <a:schemeClr val="dk1"/>
          </a:effectRef>
          <a:fontRef idx="minor">
            <a:schemeClr val="tx1"/>
          </a:fontRef>
        </p:style>
      </p:cxnSp>
      <p:sp>
        <p:nvSpPr>
          <p:cNvPr id="27" name="Vrije vorm: vorm 26">
            <a:extLst>
              <a:ext uri="{FF2B5EF4-FFF2-40B4-BE49-F238E27FC236}">
                <a16:creationId xmlns:a16="http://schemas.microsoft.com/office/drawing/2014/main" id="{6910B1AB-B783-45BB-B750-5506E6F10CE9}"/>
              </a:ext>
            </a:extLst>
          </p:cNvPr>
          <p:cNvSpPr/>
          <p:nvPr/>
        </p:nvSpPr>
        <p:spPr>
          <a:xfrm>
            <a:off x="5898744" y="4267200"/>
            <a:ext cx="1231399" cy="1937657"/>
          </a:xfrm>
          <a:custGeom>
            <a:avLst/>
            <a:gdLst>
              <a:gd name="connsiteX0" fmla="*/ 1231399 w 1231399"/>
              <a:gd name="connsiteY0" fmla="*/ 1937657 h 1937657"/>
              <a:gd name="connsiteX1" fmla="*/ 1089885 w 1231399"/>
              <a:gd name="connsiteY1" fmla="*/ 1905000 h 1937657"/>
              <a:gd name="connsiteX2" fmla="*/ 904827 w 1231399"/>
              <a:gd name="connsiteY2" fmla="*/ 1730829 h 1937657"/>
              <a:gd name="connsiteX3" fmla="*/ 687113 w 1231399"/>
              <a:gd name="connsiteY3" fmla="*/ 1545771 h 1937657"/>
              <a:gd name="connsiteX4" fmla="*/ 654456 w 1231399"/>
              <a:gd name="connsiteY4" fmla="*/ 1502229 h 1937657"/>
              <a:gd name="connsiteX5" fmla="*/ 567370 w 1231399"/>
              <a:gd name="connsiteY5" fmla="*/ 1404257 h 1937657"/>
              <a:gd name="connsiteX6" fmla="*/ 338770 w 1231399"/>
              <a:gd name="connsiteY6" fmla="*/ 1121229 h 1937657"/>
              <a:gd name="connsiteX7" fmla="*/ 338770 w 1231399"/>
              <a:gd name="connsiteY7" fmla="*/ 1121229 h 1937657"/>
              <a:gd name="connsiteX8" fmla="*/ 273456 w 1231399"/>
              <a:gd name="connsiteY8" fmla="*/ 1001486 h 1937657"/>
              <a:gd name="connsiteX9" fmla="*/ 251685 w 1231399"/>
              <a:gd name="connsiteY9" fmla="*/ 968829 h 1937657"/>
              <a:gd name="connsiteX10" fmla="*/ 131942 w 1231399"/>
              <a:gd name="connsiteY10" fmla="*/ 729343 h 1937657"/>
              <a:gd name="connsiteX11" fmla="*/ 66627 w 1231399"/>
              <a:gd name="connsiteY11" fmla="*/ 566057 h 1937657"/>
              <a:gd name="connsiteX12" fmla="*/ 12199 w 1231399"/>
              <a:gd name="connsiteY12" fmla="*/ 489857 h 1937657"/>
              <a:gd name="connsiteX13" fmla="*/ 1313 w 1231399"/>
              <a:gd name="connsiteY13" fmla="*/ 413657 h 1937657"/>
              <a:gd name="connsiteX14" fmla="*/ 44856 w 1231399"/>
              <a:gd name="connsiteY14" fmla="*/ 337457 h 1937657"/>
              <a:gd name="connsiteX15" fmla="*/ 240799 w 1231399"/>
              <a:gd name="connsiteY15" fmla="*/ 228600 h 1937657"/>
              <a:gd name="connsiteX16" fmla="*/ 436742 w 1231399"/>
              <a:gd name="connsiteY16" fmla="*/ 152400 h 1937657"/>
              <a:gd name="connsiteX17" fmla="*/ 512942 w 1231399"/>
              <a:gd name="connsiteY17" fmla="*/ 54429 h 1937657"/>
              <a:gd name="connsiteX18" fmla="*/ 512942 w 1231399"/>
              <a:gd name="connsiteY18" fmla="*/ 0 h 19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1399" h="1937657">
                <a:moveTo>
                  <a:pt x="1231399" y="1937657"/>
                </a:moveTo>
                <a:cubicBezTo>
                  <a:pt x="1184228" y="1926771"/>
                  <a:pt x="1134032" y="1924866"/>
                  <a:pt x="1089885" y="1905000"/>
                </a:cubicBezTo>
                <a:cubicBezTo>
                  <a:pt x="1059974" y="1891540"/>
                  <a:pt x="906571" y="1732573"/>
                  <a:pt x="904827" y="1730829"/>
                </a:cubicBezTo>
                <a:cubicBezTo>
                  <a:pt x="747114" y="1573116"/>
                  <a:pt x="1017128" y="1839116"/>
                  <a:pt x="687113" y="1545771"/>
                </a:cubicBezTo>
                <a:cubicBezTo>
                  <a:pt x="673553" y="1533718"/>
                  <a:pt x="666175" y="1516079"/>
                  <a:pt x="654456" y="1502229"/>
                </a:cubicBezTo>
                <a:cubicBezTo>
                  <a:pt x="626232" y="1468874"/>
                  <a:pt x="596399" y="1436914"/>
                  <a:pt x="567370" y="1404257"/>
                </a:cubicBezTo>
                <a:cubicBezTo>
                  <a:pt x="521513" y="1266678"/>
                  <a:pt x="564014" y="1380259"/>
                  <a:pt x="338770" y="1121229"/>
                </a:cubicBezTo>
                <a:lnTo>
                  <a:pt x="338770" y="1121229"/>
                </a:lnTo>
                <a:cubicBezTo>
                  <a:pt x="316999" y="1081315"/>
                  <a:pt x="296013" y="1040962"/>
                  <a:pt x="273456" y="1001486"/>
                </a:cubicBezTo>
                <a:cubicBezTo>
                  <a:pt x="266965" y="990127"/>
                  <a:pt x="257054" y="980760"/>
                  <a:pt x="251685" y="968829"/>
                </a:cubicBezTo>
                <a:cubicBezTo>
                  <a:pt x="148589" y="739725"/>
                  <a:pt x="223446" y="843721"/>
                  <a:pt x="131942" y="729343"/>
                </a:cubicBezTo>
                <a:cubicBezTo>
                  <a:pt x="110170" y="674914"/>
                  <a:pt x="93930" y="617932"/>
                  <a:pt x="66627" y="566057"/>
                </a:cubicBezTo>
                <a:cubicBezTo>
                  <a:pt x="-27295" y="387604"/>
                  <a:pt x="53204" y="612868"/>
                  <a:pt x="12199" y="489857"/>
                </a:cubicBezTo>
                <a:cubicBezTo>
                  <a:pt x="8570" y="464457"/>
                  <a:pt x="-4063" y="438745"/>
                  <a:pt x="1313" y="413657"/>
                </a:cubicBezTo>
                <a:cubicBezTo>
                  <a:pt x="7443" y="385052"/>
                  <a:pt x="28080" y="361423"/>
                  <a:pt x="44856" y="337457"/>
                </a:cubicBezTo>
                <a:cubicBezTo>
                  <a:pt x="86007" y="278671"/>
                  <a:pt x="196130" y="247550"/>
                  <a:pt x="240799" y="228600"/>
                </a:cubicBezTo>
                <a:cubicBezTo>
                  <a:pt x="305313" y="201231"/>
                  <a:pt x="371428" y="177800"/>
                  <a:pt x="436742" y="152400"/>
                </a:cubicBezTo>
                <a:cubicBezTo>
                  <a:pt x="465297" y="123845"/>
                  <a:pt x="500594" y="95588"/>
                  <a:pt x="512942" y="54429"/>
                </a:cubicBezTo>
                <a:cubicBezTo>
                  <a:pt x="518155" y="37051"/>
                  <a:pt x="512942" y="18143"/>
                  <a:pt x="51294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Vrije vorm: vorm 38">
            <a:extLst>
              <a:ext uri="{FF2B5EF4-FFF2-40B4-BE49-F238E27FC236}">
                <a16:creationId xmlns:a16="http://schemas.microsoft.com/office/drawing/2014/main" id="{E5846787-C8F2-449C-AD05-7B9C22D9826B}"/>
              </a:ext>
            </a:extLst>
          </p:cNvPr>
          <p:cNvSpPr/>
          <p:nvPr/>
        </p:nvSpPr>
        <p:spPr>
          <a:xfrm>
            <a:off x="5689783" y="4016829"/>
            <a:ext cx="1168217" cy="1371600"/>
          </a:xfrm>
          <a:custGeom>
            <a:avLst/>
            <a:gdLst>
              <a:gd name="connsiteX0" fmla="*/ 1168217 w 1168217"/>
              <a:gd name="connsiteY0" fmla="*/ 1371600 h 1371600"/>
              <a:gd name="connsiteX1" fmla="*/ 1102903 w 1168217"/>
              <a:gd name="connsiteY1" fmla="*/ 1284514 h 1371600"/>
              <a:gd name="connsiteX2" fmla="*/ 1081131 w 1168217"/>
              <a:gd name="connsiteY2" fmla="*/ 1262742 h 1371600"/>
              <a:gd name="connsiteX3" fmla="*/ 1048474 w 1168217"/>
              <a:gd name="connsiteY3" fmla="*/ 1208314 h 1371600"/>
              <a:gd name="connsiteX4" fmla="*/ 1004931 w 1168217"/>
              <a:gd name="connsiteY4" fmla="*/ 1143000 h 1371600"/>
              <a:gd name="connsiteX5" fmla="*/ 983160 w 1168217"/>
              <a:gd name="connsiteY5" fmla="*/ 1110342 h 1371600"/>
              <a:gd name="connsiteX6" fmla="*/ 950503 w 1168217"/>
              <a:gd name="connsiteY6" fmla="*/ 1088571 h 1371600"/>
              <a:gd name="connsiteX7" fmla="*/ 928731 w 1168217"/>
              <a:gd name="connsiteY7" fmla="*/ 1066800 h 1371600"/>
              <a:gd name="connsiteX8" fmla="*/ 896074 w 1168217"/>
              <a:gd name="connsiteY8" fmla="*/ 990600 h 1371600"/>
              <a:gd name="connsiteX9" fmla="*/ 852531 w 1168217"/>
              <a:gd name="connsiteY9" fmla="*/ 925285 h 1371600"/>
              <a:gd name="connsiteX10" fmla="*/ 961388 w 1168217"/>
              <a:gd name="connsiteY10" fmla="*/ 892628 h 1371600"/>
              <a:gd name="connsiteX11" fmla="*/ 1004931 w 1168217"/>
              <a:gd name="connsiteY11" fmla="*/ 870857 h 1371600"/>
              <a:gd name="connsiteX12" fmla="*/ 1070246 w 1168217"/>
              <a:gd name="connsiteY12" fmla="*/ 838200 h 1371600"/>
              <a:gd name="connsiteX13" fmla="*/ 1081131 w 1168217"/>
              <a:gd name="connsiteY13" fmla="*/ 772885 h 1371600"/>
              <a:gd name="connsiteX14" fmla="*/ 1015817 w 1168217"/>
              <a:gd name="connsiteY14" fmla="*/ 685800 h 1371600"/>
              <a:gd name="connsiteX15" fmla="*/ 983160 w 1168217"/>
              <a:gd name="connsiteY15" fmla="*/ 642257 h 1371600"/>
              <a:gd name="connsiteX16" fmla="*/ 896074 w 1168217"/>
              <a:gd name="connsiteY16" fmla="*/ 576942 h 1371600"/>
              <a:gd name="connsiteX17" fmla="*/ 863417 w 1168217"/>
              <a:gd name="connsiteY17" fmla="*/ 544285 h 1371600"/>
              <a:gd name="connsiteX18" fmla="*/ 765446 w 1168217"/>
              <a:gd name="connsiteY18" fmla="*/ 500742 h 1371600"/>
              <a:gd name="connsiteX19" fmla="*/ 580388 w 1168217"/>
              <a:gd name="connsiteY19" fmla="*/ 413657 h 1371600"/>
              <a:gd name="connsiteX20" fmla="*/ 525960 w 1168217"/>
              <a:gd name="connsiteY20" fmla="*/ 391885 h 1371600"/>
              <a:gd name="connsiteX21" fmla="*/ 493303 w 1168217"/>
              <a:gd name="connsiteY21" fmla="*/ 381000 h 1371600"/>
              <a:gd name="connsiteX22" fmla="*/ 460646 w 1168217"/>
              <a:gd name="connsiteY22" fmla="*/ 359228 h 1371600"/>
              <a:gd name="connsiteX23" fmla="*/ 395331 w 1168217"/>
              <a:gd name="connsiteY23" fmla="*/ 348342 h 1371600"/>
              <a:gd name="connsiteX24" fmla="*/ 144960 w 1168217"/>
              <a:gd name="connsiteY24" fmla="*/ 304800 h 1371600"/>
              <a:gd name="connsiteX25" fmla="*/ 46988 w 1168217"/>
              <a:gd name="connsiteY25" fmla="*/ 283028 h 1371600"/>
              <a:gd name="connsiteX26" fmla="*/ 3446 w 1168217"/>
              <a:gd name="connsiteY26" fmla="*/ 261257 h 1371600"/>
              <a:gd name="connsiteX27" fmla="*/ 14331 w 1168217"/>
              <a:gd name="connsiteY27" fmla="*/ 119742 h 1371600"/>
              <a:gd name="connsiteX28" fmla="*/ 36103 w 1168217"/>
              <a:gd name="connsiteY28" fmla="*/ 87085 h 1371600"/>
              <a:gd name="connsiteX29" fmla="*/ 46988 w 1168217"/>
              <a:gd name="connsiteY29" fmla="*/ 54428 h 1371600"/>
              <a:gd name="connsiteX30" fmla="*/ 68760 w 1168217"/>
              <a:gd name="connsiteY30" fmla="*/ 32657 h 1371600"/>
              <a:gd name="connsiteX31" fmla="*/ 123188 w 1168217"/>
              <a:gd name="connsiteY31"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68217" h="1371600">
                <a:moveTo>
                  <a:pt x="1168217" y="1371600"/>
                </a:moveTo>
                <a:cubicBezTo>
                  <a:pt x="1146446" y="1342571"/>
                  <a:pt x="1125570" y="1312848"/>
                  <a:pt x="1102903" y="1284514"/>
                </a:cubicBezTo>
                <a:cubicBezTo>
                  <a:pt x="1096492" y="1276500"/>
                  <a:pt x="1086411" y="1271543"/>
                  <a:pt x="1081131" y="1262742"/>
                </a:cubicBezTo>
                <a:cubicBezTo>
                  <a:pt x="1038739" y="1192088"/>
                  <a:pt x="1103638" y="1263475"/>
                  <a:pt x="1048474" y="1208314"/>
                </a:cubicBezTo>
                <a:cubicBezTo>
                  <a:pt x="1029342" y="1150921"/>
                  <a:pt x="1050233" y="1197363"/>
                  <a:pt x="1004931" y="1143000"/>
                </a:cubicBezTo>
                <a:cubicBezTo>
                  <a:pt x="996555" y="1132949"/>
                  <a:pt x="992411" y="1119593"/>
                  <a:pt x="983160" y="1110342"/>
                </a:cubicBezTo>
                <a:cubicBezTo>
                  <a:pt x="973909" y="1101091"/>
                  <a:pt x="960719" y="1096744"/>
                  <a:pt x="950503" y="1088571"/>
                </a:cubicBezTo>
                <a:cubicBezTo>
                  <a:pt x="942489" y="1082160"/>
                  <a:pt x="935988" y="1074057"/>
                  <a:pt x="928731" y="1066800"/>
                </a:cubicBezTo>
                <a:cubicBezTo>
                  <a:pt x="917469" y="1033011"/>
                  <a:pt x="916255" y="1024234"/>
                  <a:pt x="896074" y="990600"/>
                </a:cubicBezTo>
                <a:cubicBezTo>
                  <a:pt x="882611" y="968163"/>
                  <a:pt x="852531" y="925285"/>
                  <a:pt x="852531" y="925285"/>
                </a:cubicBezTo>
                <a:cubicBezTo>
                  <a:pt x="955675" y="873714"/>
                  <a:pt x="825853" y="933288"/>
                  <a:pt x="961388" y="892628"/>
                </a:cubicBezTo>
                <a:cubicBezTo>
                  <a:pt x="976931" y="887965"/>
                  <a:pt x="990016" y="877249"/>
                  <a:pt x="1004931" y="870857"/>
                </a:cubicBezTo>
                <a:cubicBezTo>
                  <a:pt x="1068027" y="843816"/>
                  <a:pt x="1007486" y="880038"/>
                  <a:pt x="1070246" y="838200"/>
                </a:cubicBezTo>
                <a:cubicBezTo>
                  <a:pt x="1073874" y="816428"/>
                  <a:pt x="1081131" y="794957"/>
                  <a:pt x="1081131" y="772885"/>
                </a:cubicBezTo>
                <a:cubicBezTo>
                  <a:pt x="1081131" y="733763"/>
                  <a:pt x="1035878" y="708368"/>
                  <a:pt x="1015817" y="685800"/>
                </a:cubicBezTo>
                <a:cubicBezTo>
                  <a:pt x="1003763" y="672240"/>
                  <a:pt x="995989" y="655086"/>
                  <a:pt x="983160" y="642257"/>
                </a:cubicBezTo>
                <a:cubicBezTo>
                  <a:pt x="903768" y="562865"/>
                  <a:pt x="956367" y="627187"/>
                  <a:pt x="896074" y="576942"/>
                </a:cubicBezTo>
                <a:cubicBezTo>
                  <a:pt x="884248" y="567087"/>
                  <a:pt x="876715" y="552042"/>
                  <a:pt x="863417" y="544285"/>
                </a:cubicBezTo>
                <a:cubicBezTo>
                  <a:pt x="832548" y="526278"/>
                  <a:pt x="797103" y="517324"/>
                  <a:pt x="765446" y="500742"/>
                </a:cubicBezTo>
                <a:cubicBezTo>
                  <a:pt x="591887" y="409830"/>
                  <a:pt x="694139" y="436406"/>
                  <a:pt x="580388" y="413657"/>
                </a:cubicBezTo>
                <a:cubicBezTo>
                  <a:pt x="562245" y="406400"/>
                  <a:pt x="544256" y="398746"/>
                  <a:pt x="525960" y="391885"/>
                </a:cubicBezTo>
                <a:cubicBezTo>
                  <a:pt x="515216" y="387856"/>
                  <a:pt x="503566" y="386132"/>
                  <a:pt x="493303" y="381000"/>
                </a:cubicBezTo>
                <a:cubicBezTo>
                  <a:pt x="481601" y="375149"/>
                  <a:pt x="473058" y="363365"/>
                  <a:pt x="460646" y="359228"/>
                </a:cubicBezTo>
                <a:cubicBezTo>
                  <a:pt x="439707" y="352248"/>
                  <a:pt x="416877" y="353130"/>
                  <a:pt x="395331" y="348342"/>
                </a:cubicBezTo>
                <a:cubicBezTo>
                  <a:pt x="189965" y="302705"/>
                  <a:pt x="341419" y="322659"/>
                  <a:pt x="144960" y="304800"/>
                </a:cubicBezTo>
                <a:cubicBezTo>
                  <a:pt x="112303" y="297543"/>
                  <a:pt x="78963" y="292866"/>
                  <a:pt x="46988" y="283028"/>
                </a:cubicBezTo>
                <a:cubicBezTo>
                  <a:pt x="31478" y="278256"/>
                  <a:pt x="6628" y="277169"/>
                  <a:pt x="3446" y="261257"/>
                </a:cubicBezTo>
                <a:cubicBezTo>
                  <a:pt x="-5832" y="214865"/>
                  <a:pt x="5612" y="166243"/>
                  <a:pt x="14331" y="119742"/>
                </a:cubicBezTo>
                <a:cubicBezTo>
                  <a:pt x="16742" y="106883"/>
                  <a:pt x="28846" y="97971"/>
                  <a:pt x="36103" y="87085"/>
                </a:cubicBezTo>
                <a:cubicBezTo>
                  <a:pt x="39731" y="76199"/>
                  <a:pt x="41084" y="64267"/>
                  <a:pt x="46988" y="54428"/>
                </a:cubicBezTo>
                <a:cubicBezTo>
                  <a:pt x="52268" y="45627"/>
                  <a:pt x="60746" y="39068"/>
                  <a:pt x="68760" y="32657"/>
                </a:cubicBezTo>
                <a:cubicBezTo>
                  <a:pt x="90657" y="15139"/>
                  <a:pt x="100574" y="11306"/>
                  <a:pt x="12318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Vrije vorm: vorm 39">
            <a:extLst>
              <a:ext uri="{FF2B5EF4-FFF2-40B4-BE49-F238E27FC236}">
                <a16:creationId xmlns:a16="http://schemas.microsoft.com/office/drawing/2014/main" id="{2E0806B0-88C6-44AF-966F-C3DD09B9FCF3}"/>
              </a:ext>
            </a:extLst>
          </p:cNvPr>
          <p:cNvSpPr/>
          <p:nvPr/>
        </p:nvSpPr>
        <p:spPr>
          <a:xfrm>
            <a:off x="9503229" y="4441234"/>
            <a:ext cx="1299641" cy="2127726"/>
          </a:xfrm>
          <a:custGeom>
            <a:avLst/>
            <a:gdLst>
              <a:gd name="connsiteX0" fmla="*/ 0 w 1299641"/>
              <a:gd name="connsiteY0" fmla="*/ 1948680 h 2127726"/>
              <a:gd name="connsiteX1" fmla="*/ 65314 w 1299641"/>
              <a:gd name="connsiteY1" fmla="*/ 1992223 h 2127726"/>
              <a:gd name="connsiteX2" fmla="*/ 108857 w 1299641"/>
              <a:gd name="connsiteY2" fmla="*/ 2013995 h 2127726"/>
              <a:gd name="connsiteX3" fmla="*/ 217714 w 1299641"/>
              <a:gd name="connsiteY3" fmla="*/ 2068423 h 2127726"/>
              <a:gd name="connsiteX4" fmla="*/ 696685 w 1299641"/>
              <a:gd name="connsiteY4" fmla="*/ 2079309 h 2127726"/>
              <a:gd name="connsiteX5" fmla="*/ 718457 w 1299641"/>
              <a:gd name="connsiteY5" fmla="*/ 2046652 h 2127726"/>
              <a:gd name="connsiteX6" fmla="*/ 762000 w 1299641"/>
              <a:gd name="connsiteY6" fmla="*/ 2003109 h 2127726"/>
              <a:gd name="connsiteX7" fmla="*/ 827314 w 1299641"/>
              <a:gd name="connsiteY7" fmla="*/ 1959566 h 2127726"/>
              <a:gd name="connsiteX8" fmla="*/ 849085 w 1299641"/>
              <a:gd name="connsiteY8" fmla="*/ 1926909 h 2127726"/>
              <a:gd name="connsiteX9" fmla="*/ 859971 w 1299641"/>
              <a:gd name="connsiteY9" fmla="*/ 1883366 h 2127726"/>
              <a:gd name="connsiteX10" fmla="*/ 903514 w 1299641"/>
              <a:gd name="connsiteY10" fmla="*/ 1861595 h 2127726"/>
              <a:gd name="connsiteX11" fmla="*/ 914400 w 1299641"/>
              <a:gd name="connsiteY11" fmla="*/ 1818052 h 2127726"/>
              <a:gd name="connsiteX12" fmla="*/ 936171 w 1299641"/>
              <a:gd name="connsiteY12" fmla="*/ 1709195 h 2127726"/>
              <a:gd name="connsiteX13" fmla="*/ 947057 w 1299641"/>
              <a:gd name="connsiteY13" fmla="*/ 1676537 h 2127726"/>
              <a:gd name="connsiteX14" fmla="*/ 968828 w 1299641"/>
              <a:gd name="connsiteY14" fmla="*/ 1643880 h 2127726"/>
              <a:gd name="connsiteX15" fmla="*/ 979714 w 1299641"/>
              <a:gd name="connsiteY15" fmla="*/ 1578566 h 2127726"/>
              <a:gd name="connsiteX16" fmla="*/ 1001485 w 1299641"/>
              <a:gd name="connsiteY16" fmla="*/ 1535023 h 2127726"/>
              <a:gd name="connsiteX17" fmla="*/ 1012371 w 1299641"/>
              <a:gd name="connsiteY17" fmla="*/ 1404395 h 2127726"/>
              <a:gd name="connsiteX18" fmla="*/ 1045028 w 1299641"/>
              <a:gd name="connsiteY18" fmla="*/ 1154023 h 2127726"/>
              <a:gd name="connsiteX19" fmla="*/ 1066800 w 1299641"/>
              <a:gd name="connsiteY19" fmla="*/ 1132252 h 2127726"/>
              <a:gd name="connsiteX20" fmla="*/ 1077685 w 1299641"/>
              <a:gd name="connsiteY20" fmla="*/ 1099595 h 2127726"/>
              <a:gd name="connsiteX21" fmla="*/ 1153885 w 1299641"/>
              <a:gd name="connsiteY21" fmla="*/ 1034280 h 2127726"/>
              <a:gd name="connsiteX22" fmla="*/ 1175657 w 1299641"/>
              <a:gd name="connsiteY22" fmla="*/ 1012509 h 2127726"/>
              <a:gd name="connsiteX23" fmla="*/ 1208314 w 1299641"/>
              <a:gd name="connsiteY23" fmla="*/ 947195 h 2127726"/>
              <a:gd name="connsiteX24" fmla="*/ 1219200 w 1299641"/>
              <a:gd name="connsiteY24" fmla="*/ 903652 h 2127726"/>
              <a:gd name="connsiteX25" fmla="*/ 1262742 w 1299641"/>
              <a:gd name="connsiteY25" fmla="*/ 816566 h 2127726"/>
              <a:gd name="connsiteX26" fmla="*/ 1295400 w 1299641"/>
              <a:gd name="connsiteY26" fmla="*/ 685937 h 2127726"/>
              <a:gd name="connsiteX27" fmla="*/ 1284514 w 1299641"/>
              <a:gd name="connsiteY27" fmla="*/ 283166 h 2127726"/>
              <a:gd name="connsiteX28" fmla="*/ 1186542 w 1299641"/>
              <a:gd name="connsiteY28" fmla="*/ 185195 h 2127726"/>
              <a:gd name="connsiteX29" fmla="*/ 1153885 w 1299641"/>
              <a:gd name="connsiteY29" fmla="*/ 152537 h 2127726"/>
              <a:gd name="connsiteX30" fmla="*/ 1088571 w 1299641"/>
              <a:gd name="connsiteY30" fmla="*/ 76337 h 2127726"/>
              <a:gd name="connsiteX31" fmla="*/ 1055914 w 1299641"/>
              <a:gd name="connsiteY31" fmla="*/ 54566 h 2127726"/>
              <a:gd name="connsiteX32" fmla="*/ 1034142 w 1299641"/>
              <a:gd name="connsiteY32" fmla="*/ 21909 h 2127726"/>
              <a:gd name="connsiteX33" fmla="*/ 859971 w 1299641"/>
              <a:gd name="connsiteY33" fmla="*/ 137 h 212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99641" h="2127726">
                <a:moveTo>
                  <a:pt x="0" y="1948680"/>
                </a:moveTo>
                <a:cubicBezTo>
                  <a:pt x="21771" y="1963194"/>
                  <a:pt x="42877" y="1978761"/>
                  <a:pt x="65314" y="1992223"/>
                </a:cubicBezTo>
                <a:cubicBezTo>
                  <a:pt x="79229" y="2000572"/>
                  <a:pt x="94942" y="2005646"/>
                  <a:pt x="108857" y="2013995"/>
                </a:cubicBezTo>
                <a:cubicBezTo>
                  <a:pt x="201430" y="2069538"/>
                  <a:pt x="140318" y="2049074"/>
                  <a:pt x="217714" y="2068423"/>
                </a:cubicBezTo>
                <a:cubicBezTo>
                  <a:pt x="370543" y="2170312"/>
                  <a:pt x="278794" y="2118183"/>
                  <a:pt x="696685" y="2079309"/>
                </a:cubicBezTo>
                <a:cubicBezTo>
                  <a:pt x="709712" y="2078097"/>
                  <a:pt x="709943" y="2056585"/>
                  <a:pt x="718457" y="2046652"/>
                </a:cubicBezTo>
                <a:cubicBezTo>
                  <a:pt x="731815" y="2031067"/>
                  <a:pt x="745972" y="2015932"/>
                  <a:pt x="762000" y="2003109"/>
                </a:cubicBezTo>
                <a:cubicBezTo>
                  <a:pt x="782432" y="1986763"/>
                  <a:pt x="827314" y="1959566"/>
                  <a:pt x="827314" y="1959566"/>
                </a:cubicBezTo>
                <a:cubicBezTo>
                  <a:pt x="834571" y="1948680"/>
                  <a:pt x="843931" y="1938934"/>
                  <a:pt x="849085" y="1926909"/>
                </a:cubicBezTo>
                <a:cubicBezTo>
                  <a:pt x="854978" y="1913158"/>
                  <a:pt x="850393" y="1894859"/>
                  <a:pt x="859971" y="1883366"/>
                </a:cubicBezTo>
                <a:cubicBezTo>
                  <a:pt x="870360" y="1870900"/>
                  <a:pt x="889000" y="1868852"/>
                  <a:pt x="903514" y="1861595"/>
                </a:cubicBezTo>
                <a:cubicBezTo>
                  <a:pt x="907143" y="1847081"/>
                  <a:pt x="911265" y="1832681"/>
                  <a:pt x="914400" y="1818052"/>
                </a:cubicBezTo>
                <a:cubicBezTo>
                  <a:pt x="922153" y="1781869"/>
                  <a:pt x="927850" y="1745252"/>
                  <a:pt x="936171" y="1709195"/>
                </a:cubicBezTo>
                <a:cubicBezTo>
                  <a:pt x="938751" y="1698014"/>
                  <a:pt x="941925" y="1686800"/>
                  <a:pt x="947057" y="1676537"/>
                </a:cubicBezTo>
                <a:cubicBezTo>
                  <a:pt x="952908" y="1664835"/>
                  <a:pt x="961571" y="1654766"/>
                  <a:pt x="968828" y="1643880"/>
                </a:cubicBezTo>
                <a:cubicBezTo>
                  <a:pt x="972457" y="1622109"/>
                  <a:pt x="973372" y="1599707"/>
                  <a:pt x="979714" y="1578566"/>
                </a:cubicBezTo>
                <a:cubicBezTo>
                  <a:pt x="984377" y="1563023"/>
                  <a:pt x="998494" y="1550973"/>
                  <a:pt x="1001485" y="1535023"/>
                </a:cubicBezTo>
                <a:cubicBezTo>
                  <a:pt x="1009537" y="1492078"/>
                  <a:pt x="1009645" y="1448004"/>
                  <a:pt x="1012371" y="1404395"/>
                </a:cubicBezTo>
                <a:cubicBezTo>
                  <a:pt x="1021195" y="1263214"/>
                  <a:pt x="983441" y="1231006"/>
                  <a:pt x="1045028" y="1154023"/>
                </a:cubicBezTo>
                <a:cubicBezTo>
                  <a:pt x="1051439" y="1146009"/>
                  <a:pt x="1059543" y="1139509"/>
                  <a:pt x="1066800" y="1132252"/>
                </a:cubicBezTo>
                <a:cubicBezTo>
                  <a:pt x="1070428" y="1121366"/>
                  <a:pt x="1071320" y="1109142"/>
                  <a:pt x="1077685" y="1099595"/>
                </a:cubicBezTo>
                <a:cubicBezTo>
                  <a:pt x="1094982" y="1073649"/>
                  <a:pt x="1131246" y="1053145"/>
                  <a:pt x="1153885" y="1034280"/>
                </a:cubicBezTo>
                <a:cubicBezTo>
                  <a:pt x="1161769" y="1027710"/>
                  <a:pt x="1168400" y="1019766"/>
                  <a:pt x="1175657" y="1012509"/>
                </a:cubicBezTo>
                <a:cubicBezTo>
                  <a:pt x="1212606" y="864701"/>
                  <a:pt x="1159790" y="1044240"/>
                  <a:pt x="1208314" y="947195"/>
                </a:cubicBezTo>
                <a:cubicBezTo>
                  <a:pt x="1215005" y="933814"/>
                  <a:pt x="1213446" y="917462"/>
                  <a:pt x="1219200" y="903652"/>
                </a:cubicBezTo>
                <a:cubicBezTo>
                  <a:pt x="1231683" y="873694"/>
                  <a:pt x="1250689" y="846700"/>
                  <a:pt x="1262742" y="816566"/>
                </a:cubicBezTo>
                <a:cubicBezTo>
                  <a:pt x="1278856" y="776281"/>
                  <a:pt x="1286857" y="728653"/>
                  <a:pt x="1295400" y="685937"/>
                </a:cubicBezTo>
                <a:cubicBezTo>
                  <a:pt x="1291771" y="551680"/>
                  <a:pt x="1313045" y="414407"/>
                  <a:pt x="1284514" y="283166"/>
                </a:cubicBezTo>
                <a:cubicBezTo>
                  <a:pt x="1274703" y="238036"/>
                  <a:pt x="1219199" y="217852"/>
                  <a:pt x="1186542" y="185195"/>
                </a:cubicBezTo>
                <a:cubicBezTo>
                  <a:pt x="1175656" y="174309"/>
                  <a:pt x="1163122" y="164853"/>
                  <a:pt x="1153885" y="152537"/>
                </a:cubicBezTo>
                <a:cubicBezTo>
                  <a:pt x="1129862" y="120507"/>
                  <a:pt x="1118892" y="101605"/>
                  <a:pt x="1088571" y="76337"/>
                </a:cubicBezTo>
                <a:cubicBezTo>
                  <a:pt x="1078521" y="67961"/>
                  <a:pt x="1066800" y="61823"/>
                  <a:pt x="1055914" y="54566"/>
                </a:cubicBezTo>
                <a:cubicBezTo>
                  <a:pt x="1048657" y="43680"/>
                  <a:pt x="1046353" y="26606"/>
                  <a:pt x="1034142" y="21909"/>
                </a:cubicBezTo>
                <a:cubicBezTo>
                  <a:pt x="969097" y="-3109"/>
                  <a:pt x="922524" y="137"/>
                  <a:pt x="859971" y="1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Vrije vorm: vorm 40">
            <a:extLst>
              <a:ext uri="{FF2B5EF4-FFF2-40B4-BE49-F238E27FC236}">
                <a16:creationId xmlns:a16="http://schemas.microsoft.com/office/drawing/2014/main" id="{79B3A0F8-A55E-4747-952A-BF7586EBDEF0}"/>
              </a:ext>
            </a:extLst>
          </p:cNvPr>
          <p:cNvSpPr/>
          <p:nvPr/>
        </p:nvSpPr>
        <p:spPr>
          <a:xfrm>
            <a:off x="5921829" y="500743"/>
            <a:ext cx="1284514" cy="2046514"/>
          </a:xfrm>
          <a:custGeom>
            <a:avLst/>
            <a:gdLst>
              <a:gd name="connsiteX0" fmla="*/ 1284514 w 1284514"/>
              <a:gd name="connsiteY0" fmla="*/ 76200 h 2046514"/>
              <a:gd name="connsiteX1" fmla="*/ 1034142 w 1284514"/>
              <a:gd name="connsiteY1" fmla="*/ 21771 h 2046514"/>
              <a:gd name="connsiteX2" fmla="*/ 1001485 w 1284514"/>
              <a:gd name="connsiteY2" fmla="*/ 0 h 2046514"/>
              <a:gd name="connsiteX3" fmla="*/ 424542 w 1284514"/>
              <a:gd name="connsiteY3" fmla="*/ 21771 h 2046514"/>
              <a:gd name="connsiteX4" fmla="*/ 381000 w 1284514"/>
              <a:gd name="connsiteY4" fmla="*/ 32657 h 2046514"/>
              <a:gd name="connsiteX5" fmla="*/ 315685 w 1284514"/>
              <a:gd name="connsiteY5" fmla="*/ 54428 h 2046514"/>
              <a:gd name="connsiteX6" fmla="*/ 293914 w 1284514"/>
              <a:gd name="connsiteY6" fmla="*/ 108857 h 2046514"/>
              <a:gd name="connsiteX7" fmla="*/ 250371 w 1284514"/>
              <a:gd name="connsiteY7" fmla="*/ 130628 h 2046514"/>
              <a:gd name="connsiteX8" fmla="*/ 228600 w 1284514"/>
              <a:gd name="connsiteY8" fmla="*/ 152400 h 2046514"/>
              <a:gd name="connsiteX9" fmla="*/ 119742 w 1284514"/>
              <a:gd name="connsiteY9" fmla="*/ 217714 h 2046514"/>
              <a:gd name="connsiteX10" fmla="*/ 76200 w 1284514"/>
              <a:gd name="connsiteY10" fmla="*/ 272143 h 2046514"/>
              <a:gd name="connsiteX11" fmla="*/ 32657 w 1284514"/>
              <a:gd name="connsiteY11" fmla="*/ 326571 h 2046514"/>
              <a:gd name="connsiteX12" fmla="*/ 0 w 1284514"/>
              <a:gd name="connsiteY12" fmla="*/ 555171 h 2046514"/>
              <a:gd name="connsiteX13" fmla="*/ 10885 w 1284514"/>
              <a:gd name="connsiteY13" fmla="*/ 664028 h 2046514"/>
              <a:gd name="connsiteX14" fmla="*/ 32657 w 1284514"/>
              <a:gd name="connsiteY14" fmla="*/ 794657 h 2046514"/>
              <a:gd name="connsiteX15" fmla="*/ 54428 w 1284514"/>
              <a:gd name="connsiteY15" fmla="*/ 827314 h 2046514"/>
              <a:gd name="connsiteX16" fmla="*/ 87085 w 1284514"/>
              <a:gd name="connsiteY16" fmla="*/ 914400 h 2046514"/>
              <a:gd name="connsiteX17" fmla="*/ 119742 w 1284514"/>
              <a:gd name="connsiteY17" fmla="*/ 936171 h 2046514"/>
              <a:gd name="connsiteX18" fmla="*/ 141514 w 1284514"/>
              <a:gd name="connsiteY18" fmla="*/ 968828 h 2046514"/>
              <a:gd name="connsiteX19" fmla="*/ 174171 w 1284514"/>
              <a:gd name="connsiteY19" fmla="*/ 1012371 h 2046514"/>
              <a:gd name="connsiteX20" fmla="*/ 217714 w 1284514"/>
              <a:gd name="connsiteY20" fmla="*/ 1066800 h 2046514"/>
              <a:gd name="connsiteX21" fmla="*/ 283028 w 1284514"/>
              <a:gd name="connsiteY21" fmla="*/ 1197428 h 2046514"/>
              <a:gd name="connsiteX22" fmla="*/ 304800 w 1284514"/>
              <a:gd name="connsiteY22" fmla="*/ 1240971 h 2046514"/>
              <a:gd name="connsiteX23" fmla="*/ 370114 w 1284514"/>
              <a:gd name="connsiteY23" fmla="*/ 1360714 h 2046514"/>
              <a:gd name="connsiteX24" fmla="*/ 391885 w 1284514"/>
              <a:gd name="connsiteY24" fmla="*/ 1393371 h 2046514"/>
              <a:gd name="connsiteX25" fmla="*/ 435428 w 1284514"/>
              <a:gd name="connsiteY25" fmla="*/ 1447800 h 2046514"/>
              <a:gd name="connsiteX26" fmla="*/ 457200 w 1284514"/>
              <a:gd name="connsiteY26" fmla="*/ 1469571 h 2046514"/>
              <a:gd name="connsiteX27" fmla="*/ 555171 w 1284514"/>
              <a:gd name="connsiteY27" fmla="*/ 1600200 h 2046514"/>
              <a:gd name="connsiteX28" fmla="*/ 642257 w 1284514"/>
              <a:gd name="connsiteY28" fmla="*/ 1687286 h 2046514"/>
              <a:gd name="connsiteX29" fmla="*/ 674914 w 1284514"/>
              <a:gd name="connsiteY29" fmla="*/ 1719943 h 2046514"/>
              <a:gd name="connsiteX30" fmla="*/ 696685 w 1284514"/>
              <a:gd name="connsiteY30" fmla="*/ 1752600 h 2046514"/>
              <a:gd name="connsiteX31" fmla="*/ 729342 w 1284514"/>
              <a:gd name="connsiteY31" fmla="*/ 1828800 h 2046514"/>
              <a:gd name="connsiteX32" fmla="*/ 740228 w 1284514"/>
              <a:gd name="connsiteY32" fmla="*/ 1861457 h 2046514"/>
              <a:gd name="connsiteX33" fmla="*/ 772885 w 1284514"/>
              <a:gd name="connsiteY33" fmla="*/ 1905000 h 2046514"/>
              <a:gd name="connsiteX34" fmla="*/ 772885 w 1284514"/>
              <a:gd name="connsiteY34" fmla="*/ 2046514 h 204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84514" h="2046514">
                <a:moveTo>
                  <a:pt x="1284514" y="76200"/>
                </a:moveTo>
                <a:cubicBezTo>
                  <a:pt x="1201057" y="58057"/>
                  <a:pt x="1116612" y="43974"/>
                  <a:pt x="1034142" y="21771"/>
                </a:cubicBezTo>
                <a:cubicBezTo>
                  <a:pt x="1021509" y="18370"/>
                  <a:pt x="1014568" y="0"/>
                  <a:pt x="1001485" y="0"/>
                </a:cubicBezTo>
                <a:cubicBezTo>
                  <a:pt x="809034" y="0"/>
                  <a:pt x="616856" y="14514"/>
                  <a:pt x="424542" y="21771"/>
                </a:cubicBezTo>
                <a:cubicBezTo>
                  <a:pt x="410028" y="25400"/>
                  <a:pt x="395330" y="28358"/>
                  <a:pt x="381000" y="32657"/>
                </a:cubicBezTo>
                <a:cubicBezTo>
                  <a:pt x="359019" y="39251"/>
                  <a:pt x="315685" y="54428"/>
                  <a:pt x="315685" y="54428"/>
                </a:cubicBezTo>
                <a:cubicBezTo>
                  <a:pt x="308428" y="72571"/>
                  <a:pt x="306631" y="94021"/>
                  <a:pt x="293914" y="108857"/>
                </a:cubicBezTo>
                <a:cubicBezTo>
                  <a:pt x="283353" y="121178"/>
                  <a:pt x="263873" y="121627"/>
                  <a:pt x="250371" y="130628"/>
                </a:cubicBezTo>
                <a:cubicBezTo>
                  <a:pt x="241832" y="136321"/>
                  <a:pt x="237139" y="146707"/>
                  <a:pt x="228600" y="152400"/>
                </a:cubicBezTo>
                <a:cubicBezTo>
                  <a:pt x="177062" y="186759"/>
                  <a:pt x="173713" y="163740"/>
                  <a:pt x="119742" y="217714"/>
                </a:cubicBezTo>
                <a:cubicBezTo>
                  <a:pt x="77944" y="259514"/>
                  <a:pt x="117400" y="217209"/>
                  <a:pt x="76200" y="272143"/>
                </a:cubicBezTo>
                <a:cubicBezTo>
                  <a:pt x="62260" y="290730"/>
                  <a:pt x="47171" y="308428"/>
                  <a:pt x="32657" y="326571"/>
                </a:cubicBezTo>
                <a:cubicBezTo>
                  <a:pt x="-6365" y="443636"/>
                  <a:pt x="12411" y="368987"/>
                  <a:pt x="0" y="555171"/>
                </a:cubicBezTo>
                <a:cubicBezTo>
                  <a:pt x="3628" y="591457"/>
                  <a:pt x="6858" y="627784"/>
                  <a:pt x="10885" y="664028"/>
                </a:cubicBezTo>
                <a:cubicBezTo>
                  <a:pt x="12925" y="682392"/>
                  <a:pt x="20148" y="765470"/>
                  <a:pt x="32657" y="794657"/>
                </a:cubicBezTo>
                <a:cubicBezTo>
                  <a:pt x="37811" y="806682"/>
                  <a:pt x="48577" y="815612"/>
                  <a:pt x="54428" y="827314"/>
                </a:cubicBezTo>
                <a:cubicBezTo>
                  <a:pt x="71906" y="862270"/>
                  <a:pt x="60350" y="876970"/>
                  <a:pt x="87085" y="914400"/>
                </a:cubicBezTo>
                <a:cubicBezTo>
                  <a:pt x="94689" y="925046"/>
                  <a:pt x="108856" y="928914"/>
                  <a:pt x="119742" y="936171"/>
                </a:cubicBezTo>
                <a:cubicBezTo>
                  <a:pt x="126999" y="947057"/>
                  <a:pt x="133910" y="958182"/>
                  <a:pt x="141514" y="968828"/>
                </a:cubicBezTo>
                <a:cubicBezTo>
                  <a:pt x="152059" y="983591"/>
                  <a:pt x="165170" y="996619"/>
                  <a:pt x="174171" y="1012371"/>
                </a:cubicBezTo>
                <a:cubicBezTo>
                  <a:pt x="206528" y="1068996"/>
                  <a:pt x="155746" y="1025487"/>
                  <a:pt x="217714" y="1066800"/>
                </a:cubicBezTo>
                <a:lnTo>
                  <a:pt x="283028" y="1197428"/>
                </a:lnTo>
                <a:cubicBezTo>
                  <a:pt x="290285" y="1211942"/>
                  <a:pt x="298773" y="1225904"/>
                  <a:pt x="304800" y="1240971"/>
                </a:cubicBezTo>
                <a:cubicBezTo>
                  <a:pt x="336289" y="1319696"/>
                  <a:pt x="315731" y="1279140"/>
                  <a:pt x="370114" y="1360714"/>
                </a:cubicBezTo>
                <a:cubicBezTo>
                  <a:pt x="377371" y="1371600"/>
                  <a:pt x="382634" y="1384120"/>
                  <a:pt x="391885" y="1393371"/>
                </a:cubicBezTo>
                <a:cubicBezTo>
                  <a:pt x="444458" y="1445944"/>
                  <a:pt x="380494" y="1379133"/>
                  <a:pt x="435428" y="1447800"/>
                </a:cubicBezTo>
                <a:cubicBezTo>
                  <a:pt x="441839" y="1455814"/>
                  <a:pt x="450789" y="1461557"/>
                  <a:pt x="457200" y="1469571"/>
                </a:cubicBezTo>
                <a:cubicBezTo>
                  <a:pt x="516203" y="1543324"/>
                  <a:pt x="425772" y="1470803"/>
                  <a:pt x="555171" y="1600200"/>
                </a:cubicBezTo>
                <a:lnTo>
                  <a:pt x="642257" y="1687286"/>
                </a:lnTo>
                <a:cubicBezTo>
                  <a:pt x="653143" y="1698172"/>
                  <a:pt x="666375" y="1707134"/>
                  <a:pt x="674914" y="1719943"/>
                </a:cubicBezTo>
                <a:lnTo>
                  <a:pt x="696685" y="1752600"/>
                </a:lnTo>
                <a:cubicBezTo>
                  <a:pt x="719341" y="1843221"/>
                  <a:pt x="691755" y="1753625"/>
                  <a:pt x="729342" y="1828800"/>
                </a:cubicBezTo>
                <a:cubicBezTo>
                  <a:pt x="734474" y="1839063"/>
                  <a:pt x="734535" y="1851494"/>
                  <a:pt x="740228" y="1861457"/>
                </a:cubicBezTo>
                <a:cubicBezTo>
                  <a:pt x="749229" y="1877209"/>
                  <a:pt x="769732" y="1887133"/>
                  <a:pt x="772885" y="1905000"/>
                </a:cubicBezTo>
                <a:cubicBezTo>
                  <a:pt x="781083" y="1951454"/>
                  <a:pt x="772885" y="1999343"/>
                  <a:pt x="772885" y="20465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Vrije vorm: vorm 41">
            <a:extLst>
              <a:ext uri="{FF2B5EF4-FFF2-40B4-BE49-F238E27FC236}">
                <a16:creationId xmlns:a16="http://schemas.microsoft.com/office/drawing/2014/main" id="{6C9C282C-1B7A-4907-8D49-C0E8EC1302B4}"/>
              </a:ext>
            </a:extLst>
          </p:cNvPr>
          <p:cNvSpPr/>
          <p:nvPr/>
        </p:nvSpPr>
        <p:spPr>
          <a:xfrm>
            <a:off x="9633857" y="566057"/>
            <a:ext cx="1295400" cy="2002972"/>
          </a:xfrm>
          <a:custGeom>
            <a:avLst/>
            <a:gdLst>
              <a:gd name="connsiteX0" fmla="*/ 0 w 1295400"/>
              <a:gd name="connsiteY0" fmla="*/ 10886 h 2002972"/>
              <a:gd name="connsiteX1" fmla="*/ 54429 w 1295400"/>
              <a:gd name="connsiteY1" fmla="*/ 0 h 2002972"/>
              <a:gd name="connsiteX2" fmla="*/ 261257 w 1295400"/>
              <a:gd name="connsiteY2" fmla="*/ 21772 h 2002972"/>
              <a:gd name="connsiteX3" fmla="*/ 293914 w 1295400"/>
              <a:gd name="connsiteY3" fmla="*/ 54429 h 2002972"/>
              <a:gd name="connsiteX4" fmla="*/ 468086 w 1295400"/>
              <a:gd name="connsiteY4" fmla="*/ 119743 h 2002972"/>
              <a:gd name="connsiteX5" fmla="*/ 500743 w 1295400"/>
              <a:gd name="connsiteY5" fmla="*/ 141514 h 2002972"/>
              <a:gd name="connsiteX6" fmla="*/ 555172 w 1295400"/>
              <a:gd name="connsiteY6" fmla="*/ 163286 h 2002972"/>
              <a:gd name="connsiteX7" fmla="*/ 653143 w 1295400"/>
              <a:gd name="connsiteY7" fmla="*/ 206829 h 2002972"/>
              <a:gd name="connsiteX8" fmla="*/ 685800 w 1295400"/>
              <a:gd name="connsiteY8" fmla="*/ 228600 h 2002972"/>
              <a:gd name="connsiteX9" fmla="*/ 718457 w 1295400"/>
              <a:gd name="connsiteY9" fmla="*/ 239486 h 2002972"/>
              <a:gd name="connsiteX10" fmla="*/ 740229 w 1295400"/>
              <a:gd name="connsiteY10" fmla="*/ 261257 h 2002972"/>
              <a:gd name="connsiteX11" fmla="*/ 762000 w 1295400"/>
              <a:gd name="connsiteY11" fmla="*/ 293914 h 2002972"/>
              <a:gd name="connsiteX12" fmla="*/ 805543 w 1295400"/>
              <a:gd name="connsiteY12" fmla="*/ 304800 h 2002972"/>
              <a:gd name="connsiteX13" fmla="*/ 870857 w 1295400"/>
              <a:gd name="connsiteY13" fmla="*/ 337457 h 2002972"/>
              <a:gd name="connsiteX14" fmla="*/ 892629 w 1295400"/>
              <a:gd name="connsiteY14" fmla="*/ 359229 h 2002972"/>
              <a:gd name="connsiteX15" fmla="*/ 1077686 w 1295400"/>
              <a:gd name="connsiteY15" fmla="*/ 446314 h 2002972"/>
              <a:gd name="connsiteX16" fmla="*/ 1132114 w 1295400"/>
              <a:gd name="connsiteY16" fmla="*/ 500743 h 2002972"/>
              <a:gd name="connsiteX17" fmla="*/ 1208314 w 1295400"/>
              <a:gd name="connsiteY17" fmla="*/ 587829 h 2002972"/>
              <a:gd name="connsiteX18" fmla="*/ 1251857 w 1295400"/>
              <a:gd name="connsiteY18" fmla="*/ 685800 h 2002972"/>
              <a:gd name="connsiteX19" fmla="*/ 1284514 w 1295400"/>
              <a:gd name="connsiteY19" fmla="*/ 794657 h 2002972"/>
              <a:gd name="connsiteX20" fmla="*/ 1295400 w 1295400"/>
              <a:gd name="connsiteY20" fmla="*/ 827314 h 2002972"/>
              <a:gd name="connsiteX21" fmla="*/ 1284514 w 1295400"/>
              <a:gd name="connsiteY21" fmla="*/ 1045029 h 2002972"/>
              <a:gd name="connsiteX22" fmla="*/ 1240972 w 1295400"/>
              <a:gd name="connsiteY22" fmla="*/ 1066800 h 2002972"/>
              <a:gd name="connsiteX23" fmla="*/ 1208314 w 1295400"/>
              <a:gd name="connsiteY23" fmla="*/ 1132114 h 2002972"/>
              <a:gd name="connsiteX24" fmla="*/ 1121229 w 1295400"/>
              <a:gd name="connsiteY24" fmla="*/ 1219200 h 2002972"/>
              <a:gd name="connsiteX25" fmla="*/ 1034143 w 1295400"/>
              <a:gd name="connsiteY25" fmla="*/ 1295400 h 2002972"/>
              <a:gd name="connsiteX26" fmla="*/ 990600 w 1295400"/>
              <a:gd name="connsiteY26" fmla="*/ 1317172 h 2002972"/>
              <a:gd name="connsiteX27" fmla="*/ 914400 w 1295400"/>
              <a:gd name="connsiteY27" fmla="*/ 1404257 h 2002972"/>
              <a:gd name="connsiteX28" fmla="*/ 881743 w 1295400"/>
              <a:gd name="connsiteY28" fmla="*/ 1436914 h 2002972"/>
              <a:gd name="connsiteX29" fmla="*/ 838200 w 1295400"/>
              <a:gd name="connsiteY29" fmla="*/ 1513114 h 2002972"/>
              <a:gd name="connsiteX30" fmla="*/ 794657 w 1295400"/>
              <a:gd name="connsiteY30" fmla="*/ 1556657 h 2002972"/>
              <a:gd name="connsiteX31" fmla="*/ 772886 w 1295400"/>
              <a:gd name="connsiteY31" fmla="*/ 1578429 h 2002972"/>
              <a:gd name="connsiteX32" fmla="*/ 751114 w 1295400"/>
              <a:gd name="connsiteY32" fmla="*/ 1611086 h 2002972"/>
              <a:gd name="connsiteX33" fmla="*/ 718457 w 1295400"/>
              <a:gd name="connsiteY33" fmla="*/ 1632857 h 2002972"/>
              <a:gd name="connsiteX34" fmla="*/ 696686 w 1295400"/>
              <a:gd name="connsiteY34" fmla="*/ 1654629 h 2002972"/>
              <a:gd name="connsiteX35" fmla="*/ 707572 w 1295400"/>
              <a:gd name="connsiteY35" fmla="*/ 1981200 h 2002972"/>
              <a:gd name="connsiteX36" fmla="*/ 751114 w 1295400"/>
              <a:gd name="connsiteY36" fmla="*/ 1992086 h 2002972"/>
              <a:gd name="connsiteX37" fmla="*/ 751114 w 1295400"/>
              <a:gd name="connsiteY37" fmla="*/ 2002972 h 200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95400" h="2002972">
                <a:moveTo>
                  <a:pt x="0" y="10886"/>
                </a:moveTo>
                <a:cubicBezTo>
                  <a:pt x="18143" y="7257"/>
                  <a:pt x="35927" y="0"/>
                  <a:pt x="54429" y="0"/>
                </a:cubicBezTo>
                <a:cubicBezTo>
                  <a:pt x="185118" y="0"/>
                  <a:pt x="177828" y="914"/>
                  <a:pt x="261257" y="21772"/>
                </a:cubicBezTo>
                <a:cubicBezTo>
                  <a:pt x="272143" y="32658"/>
                  <a:pt x="280713" y="46509"/>
                  <a:pt x="293914" y="54429"/>
                </a:cubicBezTo>
                <a:cubicBezTo>
                  <a:pt x="346232" y="85820"/>
                  <a:pt x="413061" y="96816"/>
                  <a:pt x="468086" y="119743"/>
                </a:cubicBezTo>
                <a:cubicBezTo>
                  <a:pt x="480163" y="124775"/>
                  <a:pt x="489041" y="135663"/>
                  <a:pt x="500743" y="141514"/>
                </a:cubicBezTo>
                <a:cubicBezTo>
                  <a:pt x="518221" y="150253"/>
                  <a:pt x="537694" y="154547"/>
                  <a:pt x="555172" y="163286"/>
                </a:cubicBezTo>
                <a:cubicBezTo>
                  <a:pt x="649332" y="210366"/>
                  <a:pt x="570051" y="186055"/>
                  <a:pt x="653143" y="206829"/>
                </a:cubicBezTo>
                <a:cubicBezTo>
                  <a:pt x="664029" y="214086"/>
                  <a:pt x="674098" y="222749"/>
                  <a:pt x="685800" y="228600"/>
                </a:cubicBezTo>
                <a:cubicBezTo>
                  <a:pt x="696063" y="233732"/>
                  <a:pt x="708618" y="233582"/>
                  <a:pt x="718457" y="239486"/>
                </a:cubicBezTo>
                <a:cubicBezTo>
                  <a:pt x="727258" y="244766"/>
                  <a:pt x="733818" y="253243"/>
                  <a:pt x="740229" y="261257"/>
                </a:cubicBezTo>
                <a:cubicBezTo>
                  <a:pt x="748402" y="271473"/>
                  <a:pt x="751114" y="286657"/>
                  <a:pt x="762000" y="293914"/>
                </a:cubicBezTo>
                <a:cubicBezTo>
                  <a:pt x="774448" y="302213"/>
                  <a:pt x="791029" y="301171"/>
                  <a:pt x="805543" y="304800"/>
                </a:cubicBezTo>
                <a:cubicBezTo>
                  <a:pt x="856242" y="355501"/>
                  <a:pt x="790609" y="297334"/>
                  <a:pt x="870857" y="337457"/>
                </a:cubicBezTo>
                <a:cubicBezTo>
                  <a:pt x="880037" y="342047"/>
                  <a:pt x="883684" y="354197"/>
                  <a:pt x="892629" y="359229"/>
                </a:cubicBezTo>
                <a:cubicBezTo>
                  <a:pt x="1010933" y="425775"/>
                  <a:pt x="1000109" y="420457"/>
                  <a:pt x="1077686" y="446314"/>
                </a:cubicBezTo>
                <a:cubicBezTo>
                  <a:pt x="1140582" y="488246"/>
                  <a:pt x="1083732" y="444297"/>
                  <a:pt x="1132114" y="500743"/>
                </a:cubicBezTo>
                <a:cubicBezTo>
                  <a:pt x="1244858" y="632278"/>
                  <a:pt x="1113515" y="461430"/>
                  <a:pt x="1208314" y="587829"/>
                </a:cubicBezTo>
                <a:cubicBezTo>
                  <a:pt x="1234223" y="665554"/>
                  <a:pt x="1217356" y="634048"/>
                  <a:pt x="1251857" y="685800"/>
                </a:cubicBezTo>
                <a:cubicBezTo>
                  <a:pt x="1268308" y="751604"/>
                  <a:pt x="1258013" y="715155"/>
                  <a:pt x="1284514" y="794657"/>
                </a:cubicBezTo>
                <a:lnTo>
                  <a:pt x="1295400" y="827314"/>
                </a:lnTo>
                <a:cubicBezTo>
                  <a:pt x="1291771" y="899886"/>
                  <a:pt x="1300617" y="974174"/>
                  <a:pt x="1284514" y="1045029"/>
                </a:cubicBezTo>
                <a:cubicBezTo>
                  <a:pt x="1280918" y="1060853"/>
                  <a:pt x="1253438" y="1056412"/>
                  <a:pt x="1240972" y="1066800"/>
                </a:cubicBezTo>
                <a:cubicBezTo>
                  <a:pt x="1210977" y="1091796"/>
                  <a:pt x="1224967" y="1102138"/>
                  <a:pt x="1208314" y="1132114"/>
                </a:cubicBezTo>
                <a:cubicBezTo>
                  <a:pt x="1167895" y="1204869"/>
                  <a:pt x="1180657" y="1189487"/>
                  <a:pt x="1121229" y="1219200"/>
                </a:cubicBezTo>
                <a:cubicBezTo>
                  <a:pt x="1055992" y="1317055"/>
                  <a:pt x="1110730" y="1266679"/>
                  <a:pt x="1034143" y="1295400"/>
                </a:cubicBezTo>
                <a:cubicBezTo>
                  <a:pt x="1018949" y="1301098"/>
                  <a:pt x="1005114" y="1309915"/>
                  <a:pt x="990600" y="1317172"/>
                </a:cubicBezTo>
                <a:cubicBezTo>
                  <a:pt x="954596" y="1371178"/>
                  <a:pt x="978081" y="1340577"/>
                  <a:pt x="914400" y="1404257"/>
                </a:cubicBezTo>
                <a:lnTo>
                  <a:pt x="881743" y="1436914"/>
                </a:lnTo>
                <a:cubicBezTo>
                  <a:pt x="867685" y="1479089"/>
                  <a:pt x="873687" y="1472558"/>
                  <a:pt x="838200" y="1513114"/>
                </a:cubicBezTo>
                <a:cubicBezTo>
                  <a:pt x="824683" y="1528562"/>
                  <a:pt x="809171" y="1542143"/>
                  <a:pt x="794657" y="1556657"/>
                </a:cubicBezTo>
                <a:cubicBezTo>
                  <a:pt x="787400" y="1563914"/>
                  <a:pt x="778579" y="1569890"/>
                  <a:pt x="772886" y="1578429"/>
                </a:cubicBezTo>
                <a:cubicBezTo>
                  <a:pt x="765629" y="1589315"/>
                  <a:pt x="760365" y="1601835"/>
                  <a:pt x="751114" y="1611086"/>
                </a:cubicBezTo>
                <a:cubicBezTo>
                  <a:pt x="741863" y="1620337"/>
                  <a:pt x="728673" y="1624684"/>
                  <a:pt x="718457" y="1632857"/>
                </a:cubicBezTo>
                <a:cubicBezTo>
                  <a:pt x="710443" y="1639268"/>
                  <a:pt x="703943" y="1647372"/>
                  <a:pt x="696686" y="1654629"/>
                </a:cubicBezTo>
                <a:cubicBezTo>
                  <a:pt x="700315" y="1763486"/>
                  <a:pt x="690229" y="1873672"/>
                  <a:pt x="707572" y="1981200"/>
                </a:cubicBezTo>
                <a:cubicBezTo>
                  <a:pt x="709954" y="1995970"/>
                  <a:pt x="737733" y="1985395"/>
                  <a:pt x="751114" y="1992086"/>
                </a:cubicBezTo>
                <a:cubicBezTo>
                  <a:pt x="754360" y="1993709"/>
                  <a:pt x="751114" y="1999343"/>
                  <a:pt x="751114" y="20029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50" name="Picture 2" descr="Het mysterie van het scheve bos: honderden bomen hebben bizarre vorm, maar  niemand weet waarom | Het Nieuwsblad Mobile">
            <a:extLst>
              <a:ext uri="{FF2B5EF4-FFF2-40B4-BE49-F238E27FC236}">
                <a16:creationId xmlns:a16="http://schemas.microsoft.com/office/drawing/2014/main" id="{7B3C27D4-46D0-4349-9AA4-14BDC85D5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477" y="3916012"/>
            <a:ext cx="3849364" cy="2155644"/>
          </a:xfrm>
          <a:prstGeom prst="rect">
            <a:avLst/>
          </a:prstGeom>
          <a:noFill/>
          <a:extLst>
            <a:ext uri="{909E8E84-426E-40DD-AFC4-6F175D3DCCD1}">
              <a14:hiddenFill xmlns:a14="http://schemas.microsoft.com/office/drawing/2010/main">
                <a:solidFill>
                  <a:srgbClr val="FFFFFF"/>
                </a:solidFill>
              </a14:hiddenFill>
            </a:ext>
          </a:extLst>
        </p:spPr>
      </p:pic>
      <p:sp>
        <p:nvSpPr>
          <p:cNvPr id="53" name="Stroomdiagram: Verbindingslijn 52">
            <a:extLst>
              <a:ext uri="{FF2B5EF4-FFF2-40B4-BE49-F238E27FC236}">
                <a16:creationId xmlns:a16="http://schemas.microsoft.com/office/drawing/2014/main" id="{4360204E-F6AD-414F-A647-5C49B8D1C3C2}"/>
              </a:ext>
            </a:extLst>
          </p:cNvPr>
          <p:cNvSpPr/>
          <p:nvPr/>
        </p:nvSpPr>
        <p:spPr>
          <a:xfrm>
            <a:off x="5514228" y="2480484"/>
            <a:ext cx="2428391" cy="1906165"/>
          </a:xfrm>
          <a:prstGeom prst="flowChartConnector">
            <a:avLst/>
          </a:prstGeom>
          <a:gradFill>
            <a:gsLst>
              <a:gs pos="32000">
                <a:srgbClr val="92D050"/>
              </a:gs>
              <a:gs pos="34000">
                <a:srgbClr val="FF0000"/>
              </a:gs>
              <a:gs pos="2000">
                <a:schemeClr val="bg1"/>
              </a:gs>
              <a:gs pos="59638">
                <a:srgbClr val="FF0000"/>
              </a:gs>
              <a:gs pos="88000">
                <a:srgbClr val="0070C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dirty="0" err="1">
                <a:solidFill>
                  <a:prstClr val="white"/>
                </a:solidFill>
              </a:rPr>
              <a:t>Overlevings</a:t>
            </a:r>
            <a:r>
              <a:rPr lang="nl-NL" dirty="0">
                <a:solidFill>
                  <a:prstClr val="white"/>
                </a:solidFill>
              </a:rPr>
              <a:t> Ik</a:t>
            </a:r>
          </a:p>
        </p:txBody>
      </p:sp>
      <p:sp>
        <p:nvSpPr>
          <p:cNvPr id="54" name="Stroomdiagram: Verbindingslijn 53">
            <a:extLst>
              <a:ext uri="{FF2B5EF4-FFF2-40B4-BE49-F238E27FC236}">
                <a16:creationId xmlns:a16="http://schemas.microsoft.com/office/drawing/2014/main" id="{66EF2A93-F3CE-42B2-9BCA-CA2B0E38DC26}"/>
              </a:ext>
            </a:extLst>
          </p:cNvPr>
          <p:cNvSpPr/>
          <p:nvPr/>
        </p:nvSpPr>
        <p:spPr>
          <a:xfrm>
            <a:off x="9290698" y="2598307"/>
            <a:ext cx="2437265" cy="1847197"/>
          </a:xfrm>
          <a:prstGeom prst="flowChartConnector">
            <a:avLst/>
          </a:prstGeom>
          <a:gradFill>
            <a:gsLst>
              <a:gs pos="32000">
                <a:srgbClr val="92D050"/>
              </a:gs>
              <a:gs pos="34000">
                <a:srgbClr val="FF0000"/>
              </a:gs>
              <a:gs pos="2000">
                <a:schemeClr val="bg1"/>
              </a:gs>
              <a:gs pos="59638">
                <a:srgbClr val="FF0000"/>
              </a:gs>
              <a:gs pos="88000">
                <a:srgbClr val="0070C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dirty="0" err="1">
                <a:solidFill>
                  <a:prstClr val="white"/>
                </a:solidFill>
              </a:rPr>
              <a:t>Overlevings</a:t>
            </a:r>
            <a:r>
              <a:rPr lang="nl-NL" dirty="0">
                <a:solidFill>
                  <a:prstClr val="white"/>
                </a:solidFill>
              </a:rPr>
              <a:t> Ik</a:t>
            </a:r>
          </a:p>
        </p:txBody>
      </p:sp>
    </p:spTree>
    <p:extLst>
      <p:ext uri="{BB962C8B-B14F-4D97-AF65-F5344CB8AC3E}">
        <p14:creationId xmlns:p14="http://schemas.microsoft.com/office/powerpoint/2010/main" val="166731518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644725" y="733425"/>
            <a:ext cx="7842250"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Vervorming </a:t>
            </a:r>
            <a:r>
              <a:rPr lang="nl-NL" sz="4800" dirty="0" err="1">
                <a:latin typeface="+mj-lt"/>
              </a:rPr>
              <a:t>OerWil</a:t>
            </a:r>
            <a:endParaRPr lang="nl-NL" sz="4800" dirty="0">
              <a:latin typeface="+mj-lt"/>
            </a:endParaRPr>
          </a:p>
          <a:p>
            <a:pPr marL="0" indent="0" fontAlgn="auto">
              <a:spcAft>
                <a:spcPts val="0"/>
              </a:spcAft>
              <a:buClr>
                <a:schemeClr val="accent1">
                  <a:lumMod val="75000"/>
                </a:schemeClr>
              </a:buClr>
              <a:buNone/>
              <a:defRPr/>
            </a:pPr>
            <a:endParaRPr lang="nl-NL" sz="2600" i="1" dirty="0"/>
          </a:p>
          <a:p>
            <a:pPr marL="0" indent="0" fontAlgn="auto">
              <a:spcAft>
                <a:spcPts val="0"/>
              </a:spcAft>
              <a:buClr>
                <a:schemeClr val="accent1">
                  <a:lumMod val="75000"/>
                </a:schemeClr>
              </a:buClr>
              <a:buNone/>
              <a:defRPr/>
            </a:pPr>
            <a:r>
              <a:rPr lang="nl-NL" b="1" dirty="0"/>
              <a:t>Gezond Ik:</a:t>
            </a:r>
          </a:p>
          <a:p>
            <a:pPr marL="0" indent="0" fontAlgn="auto">
              <a:spcAft>
                <a:spcPts val="0"/>
              </a:spcAft>
              <a:buClr>
                <a:schemeClr val="accent1">
                  <a:lumMod val="75000"/>
                </a:schemeClr>
              </a:buClr>
              <a:buNone/>
              <a:defRPr/>
            </a:pPr>
            <a:r>
              <a:rPr lang="nl-NL" i="1" dirty="0"/>
              <a:t>Vrije </a:t>
            </a:r>
            <a:r>
              <a:rPr lang="nl-NL" i="1" dirty="0" err="1"/>
              <a:t>OerWil</a:t>
            </a:r>
            <a:endParaRPr lang="nl-NL" i="1" dirty="0"/>
          </a:p>
          <a:p>
            <a:pPr marL="0" indent="0" fontAlgn="auto">
              <a:spcAft>
                <a:spcPts val="0"/>
              </a:spcAft>
              <a:buClr>
                <a:schemeClr val="accent1">
                  <a:lumMod val="75000"/>
                </a:schemeClr>
              </a:buClr>
              <a:buNone/>
              <a:defRPr/>
            </a:pPr>
            <a:endParaRPr lang="nl-NL" b="1" dirty="0"/>
          </a:p>
          <a:p>
            <a:pPr marL="0" indent="0" fontAlgn="auto">
              <a:spcAft>
                <a:spcPts val="0"/>
              </a:spcAft>
              <a:buClr>
                <a:schemeClr val="accent1">
                  <a:lumMod val="75000"/>
                </a:schemeClr>
              </a:buClr>
              <a:buNone/>
              <a:defRPr/>
            </a:pPr>
            <a:r>
              <a:rPr lang="nl-NL" b="1" dirty="0" err="1"/>
              <a:t>Overlevings</a:t>
            </a:r>
            <a:r>
              <a:rPr lang="nl-NL" b="1" dirty="0"/>
              <a:t> Ik</a:t>
            </a:r>
          </a:p>
          <a:p>
            <a:pPr marL="0" indent="0" fontAlgn="auto">
              <a:spcAft>
                <a:spcPts val="0"/>
              </a:spcAft>
              <a:buClr>
                <a:schemeClr val="accent1">
                  <a:lumMod val="75000"/>
                </a:schemeClr>
              </a:buClr>
              <a:buNone/>
              <a:defRPr/>
            </a:pPr>
            <a:r>
              <a:rPr lang="nl-NL" i="1" dirty="0"/>
              <a:t>Ontwortelde Wil</a:t>
            </a:r>
          </a:p>
          <a:p>
            <a:pPr marL="0" indent="0" fontAlgn="auto">
              <a:spcAft>
                <a:spcPts val="0"/>
              </a:spcAft>
              <a:buClr>
                <a:schemeClr val="accent1">
                  <a:lumMod val="75000"/>
                </a:schemeClr>
              </a:buClr>
              <a:buNone/>
              <a:defRPr/>
            </a:pPr>
            <a:endParaRPr lang="nl-NL" b="1" dirty="0"/>
          </a:p>
          <a:p>
            <a:pPr marL="0" indent="0" fontAlgn="auto">
              <a:spcAft>
                <a:spcPts val="0"/>
              </a:spcAft>
              <a:buClr>
                <a:schemeClr val="accent1">
                  <a:lumMod val="75000"/>
                </a:schemeClr>
              </a:buClr>
              <a:buNone/>
              <a:defRPr/>
            </a:pPr>
            <a:r>
              <a:rPr lang="nl-NL" b="1" dirty="0"/>
              <a:t>Gewond Ik:</a:t>
            </a:r>
          </a:p>
          <a:p>
            <a:pPr marL="0" indent="0" fontAlgn="auto">
              <a:spcAft>
                <a:spcPts val="0"/>
              </a:spcAft>
              <a:buClr>
                <a:schemeClr val="accent1">
                  <a:lumMod val="75000"/>
                </a:schemeClr>
              </a:buClr>
              <a:buNone/>
              <a:defRPr/>
            </a:pPr>
            <a:r>
              <a:rPr lang="nl-NL" i="1" dirty="0"/>
              <a:t>Bevroren Wil</a:t>
            </a:r>
          </a:p>
          <a:p>
            <a:pPr marL="0" indent="0" fontAlgn="auto">
              <a:spcAft>
                <a:spcPts val="0"/>
              </a:spcAft>
              <a:buClr>
                <a:schemeClr val="accent1">
                  <a:lumMod val="75000"/>
                </a:schemeClr>
              </a:buClr>
              <a:buNone/>
              <a:defRPr/>
            </a:pPr>
            <a:endParaRPr lang="nl-NL" sz="2600" i="1"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i="1" dirty="0"/>
          </a:p>
          <a:p>
            <a:pPr fontAlgn="auto">
              <a:spcAft>
                <a:spcPts val="0"/>
              </a:spcAft>
              <a:buClr>
                <a:schemeClr val="accent1">
                  <a:lumMod val="75000"/>
                </a:schemeClr>
              </a:buClr>
              <a:defRPr/>
            </a:pPr>
            <a:endParaRPr lang="nl-NL" sz="2600" i="1"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Stroomdiagram: Verbindingslijn 3">
            <a:extLst>
              <a:ext uri="{FF2B5EF4-FFF2-40B4-BE49-F238E27FC236}">
                <a16:creationId xmlns:a16="http://schemas.microsoft.com/office/drawing/2014/main" id="{BDA98282-3704-4DAA-8BE2-EE99F4A0DA63}"/>
              </a:ext>
            </a:extLst>
          </p:cNvPr>
          <p:cNvSpPr/>
          <p:nvPr/>
        </p:nvSpPr>
        <p:spPr>
          <a:xfrm>
            <a:off x="7073552" y="2212959"/>
            <a:ext cx="3510455" cy="3221422"/>
          </a:xfrm>
          <a:prstGeom prst="flowChartConnector">
            <a:avLst/>
          </a:prstGeom>
          <a:gradFill>
            <a:gsLst>
              <a:gs pos="32000">
                <a:srgbClr val="92D050"/>
              </a:gs>
              <a:gs pos="34000">
                <a:srgbClr val="FF0000"/>
              </a:gs>
              <a:gs pos="2000">
                <a:schemeClr val="bg1"/>
              </a:gs>
              <a:gs pos="59638">
                <a:srgbClr val="FF0000"/>
              </a:gs>
              <a:gs pos="88000">
                <a:srgbClr val="0070C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p>
        </p:txBody>
      </p:sp>
      <p:sp>
        <p:nvSpPr>
          <p:cNvPr id="5" name="Tekstvak 4">
            <a:extLst>
              <a:ext uri="{FF2B5EF4-FFF2-40B4-BE49-F238E27FC236}">
                <a16:creationId xmlns:a16="http://schemas.microsoft.com/office/drawing/2014/main" id="{7BF7581D-A63C-4347-BE9A-E41807A02F38}"/>
              </a:ext>
            </a:extLst>
          </p:cNvPr>
          <p:cNvSpPr txBox="1"/>
          <p:nvPr/>
        </p:nvSpPr>
        <p:spPr>
          <a:xfrm>
            <a:off x="8222118" y="2551959"/>
            <a:ext cx="1422400" cy="375920"/>
          </a:xfrm>
          <a:prstGeom prst="rect">
            <a:avLst/>
          </a:prstGeom>
          <a:noFill/>
        </p:spPr>
        <p:txBody>
          <a:bodyPr wrap="square" rtlCol="0">
            <a:spAutoFit/>
          </a:bodyPr>
          <a:lstStyle/>
          <a:p>
            <a:r>
              <a:rPr lang="nl-NL" b="1" dirty="0" err="1">
                <a:solidFill>
                  <a:schemeClr val="bg1"/>
                </a:solidFill>
              </a:rPr>
              <a:t>OerWil</a:t>
            </a:r>
            <a:endParaRPr lang="nl-NL" b="1" dirty="0">
              <a:solidFill>
                <a:schemeClr val="bg1"/>
              </a:solidFill>
            </a:endParaRPr>
          </a:p>
        </p:txBody>
      </p:sp>
      <p:sp>
        <p:nvSpPr>
          <p:cNvPr id="7" name="Tekstvak 6">
            <a:extLst>
              <a:ext uri="{FF2B5EF4-FFF2-40B4-BE49-F238E27FC236}">
                <a16:creationId xmlns:a16="http://schemas.microsoft.com/office/drawing/2014/main" id="{948B2E9D-2BA2-43B4-9D64-A70252A7FFFA}"/>
              </a:ext>
            </a:extLst>
          </p:cNvPr>
          <p:cNvSpPr txBox="1"/>
          <p:nvPr/>
        </p:nvSpPr>
        <p:spPr>
          <a:xfrm>
            <a:off x="7819529" y="3593729"/>
            <a:ext cx="2244726" cy="369332"/>
          </a:xfrm>
          <a:prstGeom prst="rect">
            <a:avLst/>
          </a:prstGeom>
          <a:noFill/>
        </p:spPr>
        <p:txBody>
          <a:bodyPr wrap="square" rtlCol="0">
            <a:spAutoFit/>
          </a:bodyPr>
          <a:lstStyle/>
          <a:p>
            <a:r>
              <a:rPr lang="nl-NL" b="1" dirty="0">
                <a:solidFill>
                  <a:schemeClr val="bg1"/>
                </a:solidFill>
              </a:rPr>
              <a:t>Ontwortelde Wil</a:t>
            </a:r>
          </a:p>
        </p:txBody>
      </p:sp>
      <p:sp>
        <p:nvSpPr>
          <p:cNvPr id="8" name="Tekstvak 7">
            <a:extLst>
              <a:ext uri="{FF2B5EF4-FFF2-40B4-BE49-F238E27FC236}">
                <a16:creationId xmlns:a16="http://schemas.microsoft.com/office/drawing/2014/main" id="{48376044-2CFE-4FDE-BA79-533F5552ECED}"/>
              </a:ext>
            </a:extLst>
          </p:cNvPr>
          <p:cNvSpPr txBox="1"/>
          <p:nvPr/>
        </p:nvSpPr>
        <p:spPr>
          <a:xfrm>
            <a:off x="8018742" y="4478377"/>
            <a:ext cx="1707515" cy="369332"/>
          </a:xfrm>
          <a:prstGeom prst="rect">
            <a:avLst/>
          </a:prstGeom>
          <a:noFill/>
        </p:spPr>
        <p:txBody>
          <a:bodyPr wrap="square" rtlCol="0">
            <a:spAutoFit/>
          </a:bodyPr>
          <a:lstStyle/>
          <a:p>
            <a:r>
              <a:rPr lang="nl-NL" b="1" dirty="0">
                <a:solidFill>
                  <a:schemeClr val="bg1"/>
                </a:solidFill>
              </a:rPr>
              <a:t>Bevroren Wil</a:t>
            </a:r>
          </a:p>
        </p:txBody>
      </p:sp>
      <p:sp>
        <p:nvSpPr>
          <p:cNvPr id="15" name="Stroomdiagram: Verbindingslijn 14">
            <a:extLst>
              <a:ext uri="{FF2B5EF4-FFF2-40B4-BE49-F238E27FC236}">
                <a16:creationId xmlns:a16="http://schemas.microsoft.com/office/drawing/2014/main" id="{C8E90CB1-01B7-4FA7-9C36-96C57ECE9524}"/>
              </a:ext>
            </a:extLst>
          </p:cNvPr>
          <p:cNvSpPr/>
          <p:nvPr/>
        </p:nvSpPr>
        <p:spPr>
          <a:xfrm>
            <a:off x="3324636" y="2164508"/>
            <a:ext cx="3302573" cy="3269873"/>
          </a:xfrm>
          <a:prstGeom prst="flowChartConnector">
            <a:avLst/>
          </a:prstGeom>
          <a:gradFill>
            <a:gsLst>
              <a:gs pos="32000">
                <a:srgbClr val="92D050"/>
              </a:gs>
              <a:gs pos="34000">
                <a:srgbClr val="FF0000"/>
              </a:gs>
              <a:gs pos="2000">
                <a:schemeClr val="bg1"/>
              </a:gs>
              <a:gs pos="59638">
                <a:srgbClr val="FF0000"/>
              </a:gs>
              <a:gs pos="88000">
                <a:srgbClr val="0070C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b="1" dirty="0" err="1">
                <a:solidFill>
                  <a:prstClr val="white"/>
                </a:solidFill>
              </a:rPr>
              <a:t>Overlevings</a:t>
            </a:r>
            <a:r>
              <a:rPr lang="nl-NL" b="1" dirty="0">
                <a:solidFill>
                  <a:prstClr val="white"/>
                </a:solidFill>
              </a:rPr>
              <a:t> Ik</a:t>
            </a:r>
          </a:p>
        </p:txBody>
      </p:sp>
      <p:sp>
        <p:nvSpPr>
          <p:cNvPr id="13" name="Explosie: 8 punten 12">
            <a:extLst>
              <a:ext uri="{FF2B5EF4-FFF2-40B4-BE49-F238E27FC236}">
                <a16:creationId xmlns:a16="http://schemas.microsoft.com/office/drawing/2014/main" id="{3EEE93DD-90B1-414E-B4FF-DDBE7FBFFE76}"/>
              </a:ext>
            </a:extLst>
          </p:cNvPr>
          <p:cNvSpPr/>
          <p:nvPr/>
        </p:nvSpPr>
        <p:spPr>
          <a:xfrm>
            <a:off x="4751545" y="4877151"/>
            <a:ext cx="364060" cy="26738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Explosie: 8 punten 9">
            <a:extLst>
              <a:ext uri="{FF2B5EF4-FFF2-40B4-BE49-F238E27FC236}">
                <a16:creationId xmlns:a16="http://schemas.microsoft.com/office/drawing/2014/main" id="{F0FA1218-E727-41B1-B63A-329837FED74E}"/>
              </a:ext>
            </a:extLst>
          </p:cNvPr>
          <p:cNvSpPr/>
          <p:nvPr/>
        </p:nvSpPr>
        <p:spPr>
          <a:xfrm>
            <a:off x="3897855" y="4419896"/>
            <a:ext cx="364060" cy="26738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Explosie: 8 punten 11">
            <a:extLst>
              <a:ext uri="{FF2B5EF4-FFF2-40B4-BE49-F238E27FC236}">
                <a16:creationId xmlns:a16="http://schemas.microsoft.com/office/drawing/2014/main" id="{5BC8DFAE-B6CB-43CC-89DD-5EFFDDA7F205}"/>
              </a:ext>
            </a:extLst>
          </p:cNvPr>
          <p:cNvSpPr/>
          <p:nvPr/>
        </p:nvSpPr>
        <p:spPr>
          <a:xfrm>
            <a:off x="5829594" y="4373059"/>
            <a:ext cx="364060" cy="26738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Explosie: 8 punten 13">
            <a:extLst>
              <a:ext uri="{FF2B5EF4-FFF2-40B4-BE49-F238E27FC236}">
                <a16:creationId xmlns:a16="http://schemas.microsoft.com/office/drawing/2014/main" id="{AD13C87F-C424-45C8-B599-D15A70E1869A}"/>
              </a:ext>
            </a:extLst>
          </p:cNvPr>
          <p:cNvSpPr/>
          <p:nvPr/>
        </p:nvSpPr>
        <p:spPr>
          <a:xfrm>
            <a:off x="5614972" y="4602520"/>
            <a:ext cx="364060" cy="26738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64128851-9F0D-49CC-ADA2-E78C22FEC54A}"/>
              </a:ext>
            </a:extLst>
          </p:cNvPr>
          <p:cNvSpPr txBox="1"/>
          <p:nvPr/>
        </p:nvSpPr>
        <p:spPr>
          <a:xfrm>
            <a:off x="4287611" y="2511439"/>
            <a:ext cx="1655989" cy="369332"/>
          </a:xfrm>
          <a:prstGeom prst="rect">
            <a:avLst/>
          </a:prstGeom>
          <a:noFill/>
        </p:spPr>
        <p:txBody>
          <a:bodyPr wrap="square" rtlCol="0">
            <a:spAutoFit/>
          </a:bodyPr>
          <a:lstStyle/>
          <a:p>
            <a:r>
              <a:rPr lang="nl-NL" b="1" dirty="0">
                <a:solidFill>
                  <a:schemeClr val="bg1"/>
                </a:solidFill>
              </a:rPr>
              <a:t>Gezonde Ik</a:t>
            </a:r>
          </a:p>
        </p:txBody>
      </p:sp>
      <p:sp>
        <p:nvSpPr>
          <p:cNvPr id="17" name="Tekstvak 16">
            <a:extLst>
              <a:ext uri="{FF2B5EF4-FFF2-40B4-BE49-F238E27FC236}">
                <a16:creationId xmlns:a16="http://schemas.microsoft.com/office/drawing/2014/main" id="{F47FE7A8-225B-4939-A307-6D455F25774D}"/>
              </a:ext>
            </a:extLst>
          </p:cNvPr>
          <p:cNvSpPr txBox="1"/>
          <p:nvPr/>
        </p:nvSpPr>
        <p:spPr>
          <a:xfrm>
            <a:off x="4257140" y="4478377"/>
            <a:ext cx="1655989" cy="369332"/>
          </a:xfrm>
          <a:prstGeom prst="rect">
            <a:avLst/>
          </a:prstGeom>
          <a:noFill/>
        </p:spPr>
        <p:txBody>
          <a:bodyPr wrap="square" rtlCol="0">
            <a:spAutoFit/>
          </a:bodyPr>
          <a:lstStyle/>
          <a:p>
            <a:r>
              <a:rPr lang="nl-NL" b="1" dirty="0">
                <a:solidFill>
                  <a:schemeClr val="bg1"/>
                </a:solidFill>
              </a:rPr>
              <a:t>Gewond Ik</a:t>
            </a:r>
          </a:p>
        </p:txBody>
      </p:sp>
      <p:sp>
        <p:nvSpPr>
          <p:cNvPr id="6" name="Pijl: rechts 5">
            <a:extLst>
              <a:ext uri="{FF2B5EF4-FFF2-40B4-BE49-F238E27FC236}">
                <a16:creationId xmlns:a16="http://schemas.microsoft.com/office/drawing/2014/main" id="{5DB1E4F4-0B82-41F8-B5AE-B2870BEECB82}"/>
              </a:ext>
            </a:extLst>
          </p:cNvPr>
          <p:cNvSpPr/>
          <p:nvPr/>
        </p:nvSpPr>
        <p:spPr>
          <a:xfrm>
            <a:off x="6259105" y="3593729"/>
            <a:ext cx="1317198" cy="38267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4830167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2063750" y="692150"/>
            <a:ext cx="7842250" cy="5391150"/>
          </a:xfrm>
        </p:spPr>
        <p:txBody>
          <a:bodyPr rtlCol="0">
            <a:normAutofit/>
          </a:bodyPr>
          <a:lstStyle/>
          <a:p>
            <a:pPr marL="0" indent="0" algn="ctr" fontAlgn="auto">
              <a:spcAft>
                <a:spcPts val="0"/>
              </a:spcAft>
              <a:buClr>
                <a:schemeClr val="accent1">
                  <a:lumMod val="75000"/>
                </a:schemeClr>
              </a:buClr>
              <a:buFont typeface="Wingdings" panose="05000000000000000000" pitchFamily="2" charset="2"/>
              <a:buNone/>
              <a:defRPr/>
            </a:pPr>
            <a:r>
              <a:rPr lang="nl-NL" sz="4800" dirty="0">
                <a:latin typeface="+mj-lt"/>
              </a:rPr>
              <a:t>Vervormde </a:t>
            </a:r>
            <a:r>
              <a:rPr lang="nl-NL" sz="4800" dirty="0" err="1">
                <a:latin typeface="+mj-lt"/>
              </a:rPr>
              <a:t>OerWil</a:t>
            </a:r>
            <a:endParaRPr lang="nl-NL" sz="4800" dirty="0">
              <a:latin typeface="+mj-lt"/>
            </a:endParaRPr>
          </a:p>
          <a:p>
            <a:pPr marL="0" indent="0" fontAlgn="auto">
              <a:spcAft>
                <a:spcPts val="0"/>
              </a:spcAft>
              <a:buClr>
                <a:schemeClr val="accent1">
                  <a:lumMod val="75000"/>
                </a:schemeClr>
              </a:buClr>
              <a:buFont typeface="Wingdings" panose="05000000000000000000" pitchFamily="2" charset="2"/>
              <a:buNone/>
              <a:defRPr/>
            </a:pPr>
            <a:endParaRPr lang="nl-NL" sz="4800" dirty="0">
              <a:latin typeface="+mj-lt"/>
            </a:endParaRP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i="1" dirty="0"/>
          </a:p>
          <a:p>
            <a:pPr fontAlgn="auto">
              <a:spcAft>
                <a:spcPts val="0"/>
              </a:spcAft>
              <a:buClr>
                <a:schemeClr val="accent1">
                  <a:lumMod val="75000"/>
                </a:schemeClr>
              </a:buClr>
              <a:defRPr/>
            </a:pPr>
            <a:endParaRPr lang="nl-NL" sz="2600" i="1"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Stroomdiagram: Verbindingslijn 5">
            <a:extLst>
              <a:ext uri="{FF2B5EF4-FFF2-40B4-BE49-F238E27FC236}">
                <a16:creationId xmlns:a16="http://schemas.microsoft.com/office/drawing/2014/main" id="{87987749-B102-47EF-B3BE-72E8BF86604C}"/>
              </a:ext>
            </a:extLst>
          </p:cNvPr>
          <p:cNvSpPr/>
          <p:nvPr/>
        </p:nvSpPr>
        <p:spPr>
          <a:xfrm>
            <a:off x="3633787" y="1592316"/>
            <a:ext cx="4924425" cy="4840287"/>
          </a:xfrm>
          <a:prstGeom prst="flowChartConnector">
            <a:avLst/>
          </a:prstGeom>
          <a:gradFill>
            <a:gsLst>
              <a:gs pos="32000">
                <a:srgbClr val="92D050"/>
              </a:gs>
              <a:gs pos="34000">
                <a:srgbClr val="FF0000"/>
              </a:gs>
              <a:gs pos="2000">
                <a:schemeClr val="bg1"/>
              </a:gs>
              <a:gs pos="59638">
                <a:srgbClr val="FF0000"/>
              </a:gs>
              <a:gs pos="88000">
                <a:srgbClr val="0070C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p>
        </p:txBody>
      </p:sp>
      <p:cxnSp>
        <p:nvCxnSpPr>
          <p:cNvPr id="7" name="Rechte verbindingslijn 6">
            <a:extLst>
              <a:ext uri="{FF2B5EF4-FFF2-40B4-BE49-F238E27FC236}">
                <a16:creationId xmlns:a16="http://schemas.microsoft.com/office/drawing/2014/main" id="{BB423598-0BD5-464F-A810-402B24362B30}"/>
              </a:ext>
            </a:extLst>
          </p:cNvPr>
          <p:cNvCxnSpPr>
            <a:cxnSpLocks/>
          </p:cNvCxnSpPr>
          <p:nvPr/>
        </p:nvCxnSpPr>
        <p:spPr>
          <a:xfrm flipH="1">
            <a:off x="3779520" y="3154680"/>
            <a:ext cx="4582161" cy="0"/>
          </a:xfrm>
          <a:prstGeom prst="line">
            <a:avLst/>
          </a:prstGeom>
        </p:spPr>
        <p:style>
          <a:lnRef idx="1">
            <a:schemeClr val="dk1"/>
          </a:lnRef>
          <a:fillRef idx="0">
            <a:schemeClr val="dk1"/>
          </a:fillRef>
          <a:effectRef idx="0">
            <a:schemeClr val="dk1"/>
          </a:effectRef>
          <a:fontRef idx="minor">
            <a:schemeClr val="tx1"/>
          </a:fontRef>
        </p:style>
      </p:cxnSp>
      <p:cxnSp>
        <p:nvCxnSpPr>
          <p:cNvPr id="9" name="Rechte verbindingslijn 8">
            <a:extLst>
              <a:ext uri="{FF2B5EF4-FFF2-40B4-BE49-F238E27FC236}">
                <a16:creationId xmlns:a16="http://schemas.microsoft.com/office/drawing/2014/main" id="{85303FFC-47D2-4D6F-8167-2223F2FCE57A}"/>
              </a:ext>
            </a:extLst>
          </p:cNvPr>
          <p:cNvCxnSpPr>
            <a:cxnSpLocks/>
          </p:cNvCxnSpPr>
          <p:nvPr/>
        </p:nvCxnSpPr>
        <p:spPr>
          <a:xfrm flipH="1">
            <a:off x="3850640" y="4960883"/>
            <a:ext cx="4511040" cy="0"/>
          </a:xfrm>
          <a:prstGeom prst="line">
            <a:avLst/>
          </a:prstGeom>
        </p:spPr>
        <p:style>
          <a:lnRef idx="1">
            <a:schemeClr val="dk1"/>
          </a:lnRef>
          <a:fillRef idx="0">
            <a:schemeClr val="dk1"/>
          </a:fillRef>
          <a:effectRef idx="0">
            <a:schemeClr val="dk1"/>
          </a:effectRef>
          <a:fontRef idx="minor">
            <a:schemeClr val="tx1"/>
          </a:fontRef>
        </p:style>
      </p:cxnSp>
      <p:sp>
        <p:nvSpPr>
          <p:cNvPr id="10" name="Tekstvak 9">
            <a:extLst>
              <a:ext uri="{FF2B5EF4-FFF2-40B4-BE49-F238E27FC236}">
                <a16:creationId xmlns:a16="http://schemas.microsoft.com/office/drawing/2014/main" id="{6043AE71-0439-4215-84EA-F4223E97AC61}"/>
              </a:ext>
            </a:extLst>
          </p:cNvPr>
          <p:cNvSpPr txBox="1"/>
          <p:nvPr/>
        </p:nvSpPr>
        <p:spPr>
          <a:xfrm>
            <a:off x="4774510" y="3744349"/>
            <a:ext cx="3587170" cy="646331"/>
          </a:xfrm>
          <a:prstGeom prst="rect">
            <a:avLst/>
          </a:prstGeom>
          <a:noFill/>
        </p:spPr>
        <p:txBody>
          <a:bodyPr wrap="square" rtlCol="0">
            <a:spAutoFit/>
          </a:bodyPr>
          <a:lstStyle/>
          <a:p>
            <a:r>
              <a:rPr lang="nl-NL" b="1" dirty="0">
                <a:solidFill>
                  <a:schemeClr val="bg1"/>
                </a:solidFill>
              </a:rPr>
              <a:t>         Ontwortelde Wil</a:t>
            </a:r>
          </a:p>
          <a:p>
            <a:r>
              <a:rPr lang="nl-NL" b="1" dirty="0" err="1">
                <a:solidFill>
                  <a:schemeClr val="bg1"/>
                </a:solidFill>
              </a:rPr>
              <a:t>Re-actieve</a:t>
            </a:r>
            <a:r>
              <a:rPr lang="nl-NL" b="1" dirty="0">
                <a:solidFill>
                  <a:schemeClr val="bg1"/>
                </a:solidFill>
              </a:rPr>
              <a:t> Levensenergie</a:t>
            </a:r>
          </a:p>
        </p:txBody>
      </p:sp>
      <p:sp>
        <p:nvSpPr>
          <p:cNvPr id="11" name="Tekstvak 10">
            <a:extLst>
              <a:ext uri="{FF2B5EF4-FFF2-40B4-BE49-F238E27FC236}">
                <a16:creationId xmlns:a16="http://schemas.microsoft.com/office/drawing/2014/main" id="{F6EF3703-CE7B-42AF-8EE2-11C902863F34}"/>
              </a:ext>
            </a:extLst>
          </p:cNvPr>
          <p:cNvSpPr txBox="1"/>
          <p:nvPr/>
        </p:nvSpPr>
        <p:spPr>
          <a:xfrm>
            <a:off x="4689891" y="5290846"/>
            <a:ext cx="3117018" cy="646331"/>
          </a:xfrm>
          <a:prstGeom prst="rect">
            <a:avLst/>
          </a:prstGeom>
          <a:noFill/>
        </p:spPr>
        <p:txBody>
          <a:bodyPr wrap="square" rtlCol="0">
            <a:spAutoFit/>
          </a:bodyPr>
          <a:lstStyle/>
          <a:p>
            <a:r>
              <a:rPr lang="nl-NL" b="1" dirty="0">
                <a:solidFill>
                  <a:schemeClr val="bg1"/>
                </a:solidFill>
              </a:rPr>
              <a:t>           Bevroren Wil</a:t>
            </a:r>
          </a:p>
          <a:p>
            <a:r>
              <a:rPr lang="nl-NL" b="1" dirty="0">
                <a:solidFill>
                  <a:schemeClr val="bg1"/>
                </a:solidFill>
              </a:rPr>
              <a:t>Gestolde Levensenergie</a:t>
            </a:r>
          </a:p>
        </p:txBody>
      </p:sp>
      <p:sp>
        <p:nvSpPr>
          <p:cNvPr id="12" name="Tekstvak 11">
            <a:extLst>
              <a:ext uri="{FF2B5EF4-FFF2-40B4-BE49-F238E27FC236}">
                <a16:creationId xmlns:a16="http://schemas.microsoft.com/office/drawing/2014/main" id="{4B37A7ED-EC60-4203-8C6F-EAB2C56BB17A}"/>
              </a:ext>
            </a:extLst>
          </p:cNvPr>
          <p:cNvSpPr txBox="1"/>
          <p:nvPr/>
        </p:nvSpPr>
        <p:spPr>
          <a:xfrm>
            <a:off x="4821270" y="2266659"/>
            <a:ext cx="3228779" cy="646331"/>
          </a:xfrm>
          <a:prstGeom prst="rect">
            <a:avLst/>
          </a:prstGeom>
          <a:noFill/>
        </p:spPr>
        <p:txBody>
          <a:bodyPr wrap="square" rtlCol="0">
            <a:spAutoFit/>
          </a:bodyPr>
          <a:lstStyle/>
          <a:p>
            <a:r>
              <a:rPr lang="nl-NL" b="1" dirty="0">
                <a:solidFill>
                  <a:schemeClr val="bg1"/>
                </a:solidFill>
              </a:rPr>
              <a:t>          Vrije Oer Wil</a:t>
            </a:r>
          </a:p>
          <a:p>
            <a:r>
              <a:rPr lang="nl-NL" b="1" dirty="0">
                <a:solidFill>
                  <a:schemeClr val="bg1"/>
                </a:solidFill>
              </a:rPr>
              <a:t>Creatieve Levensenergie</a:t>
            </a:r>
          </a:p>
        </p:txBody>
      </p:sp>
      <p:sp>
        <p:nvSpPr>
          <p:cNvPr id="21" name="Tekstvak 20">
            <a:extLst>
              <a:ext uri="{FF2B5EF4-FFF2-40B4-BE49-F238E27FC236}">
                <a16:creationId xmlns:a16="http://schemas.microsoft.com/office/drawing/2014/main" id="{206B0923-EE7C-4273-A70C-CA5720EF8A90}"/>
              </a:ext>
            </a:extLst>
          </p:cNvPr>
          <p:cNvSpPr txBox="1"/>
          <p:nvPr/>
        </p:nvSpPr>
        <p:spPr>
          <a:xfrm>
            <a:off x="2261935" y="2150599"/>
            <a:ext cx="2069431" cy="369332"/>
          </a:xfrm>
          <a:prstGeom prst="rect">
            <a:avLst/>
          </a:prstGeom>
          <a:noFill/>
        </p:spPr>
        <p:txBody>
          <a:bodyPr wrap="square" rtlCol="0">
            <a:spAutoFit/>
          </a:bodyPr>
          <a:lstStyle/>
          <a:p>
            <a:r>
              <a:rPr lang="nl-NL" dirty="0"/>
              <a:t>Behoeften</a:t>
            </a:r>
          </a:p>
        </p:txBody>
      </p:sp>
      <p:sp>
        <p:nvSpPr>
          <p:cNvPr id="23" name="Tekstvak 22">
            <a:extLst>
              <a:ext uri="{FF2B5EF4-FFF2-40B4-BE49-F238E27FC236}">
                <a16:creationId xmlns:a16="http://schemas.microsoft.com/office/drawing/2014/main" id="{D7FB6E4C-6709-4E3E-859B-5FFF170CFC9E}"/>
              </a:ext>
            </a:extLst>
          </p:cNvPr>
          <p:cNvSpPr txBox="1"/>
          <p:nvPr/>
        </p:nvSpPr>
        <p:spPr>
          <a:xfrm>
            <a:off x="8558212" y="2150599"/>
            <a:ext cx="2069431" cy="369332"/>
          </a:xfrm>
          <a:prstGeom prst="rect">
            <a:avLst/>
          </a:prstGeom>
          <a:noFill/>
        </p:spPr>
        <p:txBody>
          <a:bodyPr wrap="square" rtlCol="0">
            <a:spAutoFit/>
          </a:bodyPr>
          <a:lstStyle/>
          <a:p>
            <a:r>
              <a:rPr lang="nl-NL" dirty="0"/>
              <a:t>Waarden</a:t>
            </a:r>
          </a:p>
        </p:txBody>
      </p:sp>
      <p:sp>
        <p:nvSpPr>
          <p:cNvPr id="24" name="Tekstvak 23">
            <a:extLst>
              <a:ext uri="{FF2B5EF4-FFF2-40B4-BE49-F238E27FC236}">
                <a16:creationId xmlns:a16="http://schemas.microsoft.com/office/drawing/2014/main" id="{754C1142-CBEC-4254-8CFD-7FC97D86415F}"/>
              </a:ext>
            </a:extLst>
          </p:cNvPr>
          <p:cNvSpPr txBox="1"/>
          <p:nvPr/>
        </p:nvSpPr>
        <p:spPr>
          <a:xfrm>
            <a:off x="1564356" y="3744349"/>
            <a:ext cx="2069431" cy="369332"/>
          </a:xfrm>
          <a:prstGeom prst="rect">
            <a:avLst/>
          </a:prstGeom>
          <a:noFill/>
        </p:spPr>
        <p:txBody>
          <a:bodyPr wrap="square" rtlCol="0">
            <a:spAutoFit/>
          </a:bodyPr>
          <a:lstStyle/>
          <a:p>
            <a:r>
              <a:rPr lang="nl-NL" dirty="0"/>
              <a:t>Verlangens</a:t>
            </a:r>
          </a:p>
        </p:txBody>
      </p:sp>
      <p:sp>
        <p:nvSpPr>
          <p:cNvPr id="26" name="Tekstvak 25">
            <a:extLst>
              <a:ext uri="{FF2B5EF4-FFF2-40B4-BE49-F238E27FC236}">
                <a16:creationId xmlns:a16="http://schemas.microsoft.com/office/drawing/2014/main" id="{7883124D-31ED-495B-B513-A92DDADE9F06}"/>
              </a:ext>
            </a:extLst>
          </p:cNvPr>
          <p:cNvSpPr txBox="1"/>
          <p:nvPr/>
        </p:nvSpPr>
        <p:spPr>
          <a:xfrm>
            <a:off x="9232106" y="3747617"/>
            <a:ext cx="2069431" cy="369332"/>
          </a:xfrm>
          <a:prstGeom prst="rect">
            <a:avLst/>
          </a:prstGeom>
          <a:noFill/>
        </p:spPr>
        <p:txBody>
          <a:bodyPr wrap="square" rtlCol="0">
            <a:spAutoFit/>
          </a:bodyPr>
          <a:lstStyle/>
          <a:p>
            <a:r>
              <a:rPr lang="nl-NL" dirty="0"/>
              <a:t>Normen</a:t>
            </a:r>
          </a:p>
        </p:txBody>
      </p:sp>
      <p:sp>
        <p:nvSpPr>
          <p:cNvPr id="27" name="Tekstvak 26">
            <a:extLst>
              <a:ext uri="{FF2B5EF4-FFF2-40B4-BE49-F238E27FC236}">
                <a16:creationId xmlns:a16="http://schemas.microsoft.com/office/drawing/2014/main" id="{FC98E8B1-18F0-4E03-865A-52697E7F6CF5}"/>
              </a:ext>
            </a:extLst>
          </p:cNvPr>
          <p:cNvSpPr txBox="1"/>
          <p:nvPr/>
        </p:nvSpPr>
        <p:spPr>
          <a:xfrm>
            <a:off x="2534776" y="5429345"/>
            <a:ext cx="2069431" cy="369332"/>
          </a:xfrm>
          <a:prstGeom prst="rect">
            <a:avLst/>
          </a:prstGeom>
          <a:noFill/>
        </p:spPr>
        <p:txBody>
          <a:bodyPr wrap="square" rtlCol="0">
            <a:spAutoFit/>
          </a:bodyPr>
          <a:lstStyle/>
          <a:p>
            <a:r>
              <a:rPr lang="nl-NL" dirty="0"/>
              <a:t>Apathie</a:t>
            </a:r>
          </a:p>
        </p:txBody>
      </p:sp>
      <p:sp>
        <p:nvSpPr>
          <p:cNvPr id="28" name="Tekstvak 27">
            <a:extLst>
              <a:ext uri="{FF2B5EF4-FFF2-40B4-BE49-F238E27FC236}">
                <a16:creationId xmlns:a16="http://schemas.microsoft.com/office/drawing/2014/main" id="{B8A5EC70-642D-43FC-A083-F72A4B80BB1A}"/>
              </a:ext>
            </a:extLst>
          </p:cNvPr>
          <p:cNvSpPr txBox="1"/>
          <p:nvPr/>
        </p:nvSpPr>
        <p:spPr>
          <a:xfrm>
            <a:off x="8361680" y="5429345"/>
            <a:ext cx="2069431" cy="369332"/>
          </a:xfrm>
          <a:prstGeom prst="rect">
            <a:avLst/>
          </a:prstGeom>
          <a:noFill/>
        </p:spPr>
        <p:txBody>
          <a:bodyPr wrap="square" rtlCol="0">
            <a:spAutoFit/>
          </a:bodyPr>
          <a:lstStyle/>
          <a:p>
            <a:r>
              <a:rPr lang="nl-NL" dirty="0"/>
              <a:t>Gewetenloos</a:t>
            </a:r>
          </a:p>
        </p:txBody>
      </p:sp>
    </p:spTree>
    <p:extLst>
      <p:ext uri="{BB962C8B-B14F-4D97-AF65-F5344CB8AC3E}">
        <p14:creationId xmlns:p14="http://schemas.microsoft.com/office/powerpoint/2010/main" val="125307445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6" grpId="0"/>
      <p:bldP spid="27" grpId="0"/>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1199197" y="733425"/>
            <a:ext cx="10098405"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err="1">
                <a:latin typeface="+mj-lt"/>
              </a:rPr>
              <a:t>WilleKeurig</a:t>
            </a:r>
            <a:r>
              <a:rPr lang="nl-NL" sz="4800" dirty="0">
                <a:latin typeface="+mj-lt"/>
              </a:rPr>
              <a:t> Gezelschap?</a:t>
            </a:r>
          </a:p>
          <a:p>
            <a:pPr fontAlgn="auto">
              <a:spcAft>
                <a:spcPts val="0"/>
              </a:spcAft>
              <a:buClr>
                <a:schemeClr val="accent1">
                  <a:lumMod val="75000"/>
                </a:schemeClr>
              </a:buClr>
              <a:defRPr/>
            </a:pPr>
            <a:endParaRPr lang="nl-NL" sz="2800" dirty="0">
              <a:latin typeface="+mj-lt"/>
            </a:endParaRPr>
          </a:p>
          <a:p>
            <a:pPr fontAlgn="auto">
              <a:spcAft>
                <a:spcPts val="0"/>
              </a:spcAft>
              <a:buClr>
                <a:schemeClr val="accent1">
                  <a:lumMod val="75000"/>
                </a:schemeClr>
              </a:buClr>
              <a:defRPr/>
            </a:pPr>
            <a:r>
              <a:rPr lang="nl-NL" sz="2600" dirty="0"/>
              <a:t>Samenwerken</a:t>
            </a:r>
          </a:p>
          <a:p>
            <a:pPr fontAlgn="auto">
              <a:spcAft>
                <a:spcPts val="0"/>
              </a:spcAft>
              <a:buClr>
                <a:schemeClr val="accent1">
                  <a:lumMod val="75000"/>
                </a:schemeClr>
              </a:buClr>
              <a:defRPr/>
            </a:pPr>
            <a:r>
              <a:rPr lang="nl-NL" sz="2600" dirty="0"/>
              <a:t>Vriendschappen</a:t>
            </a:r>
          </a:p>
          <a:p>
            <a:pPr fontAlgn="auto">
              <a:spcAft>
                <a:spcPts val="0"/>
              </a:spcAft>
              <a:buClr>
                <a:schemeClr val="accent1">
                  <a:lumMod val="75000"/>
                </a:schemeClr>
              </a:buClr>
              <a:defRPr/>
            </a:pPr>
            <a:r>
              <a:rPr lang="nl-NL" sz="2600" dirty="0"/>
              <a:t>Relaties</a:t>
            </a:r>
          </a:p>
          <a:p>
            <a:pPr fontAlgn="auto">
              <a:spcAft>
                <a:spcPts val="0"/>
              </a:spcAft>
              <a:buClr>
                <a:schemeClr val="accent1">
                  <a:lumMod val="75000"/>
                </a:schemeClr>
              </a:buClr>
              <a:defRPr/>
            </a:pPr>
            <a:r>
              <a:rPr lang="nl-NL" sz="2600" dirty="0"/>
              <a:t>Opvoeden van kinderen</a:t>
            </a: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r>
              <a:rPr lang="nl-NL" sz="2600" dirty="0"/>
              <a:t>Uitwisselen van Levensenergie</a:t>
            </a:r>
          </a:p>
          <a:p>
            <a:pPr fontAlgn="auto">
              <a:spcAft>
                <a:spcPts val="0"/>
              </a:spcAft>
              <a:buClr>
                <a:schemeClr val="accent1">
                  <a:lumMod val="75000"/>
                </a:schemeClr>
              </a:buClr>
              <a:defRPr/>
            </a:pPr>
            <a:r>
              <a:rPr lang="nl-NL" sz="2600" dirty="0"/>
              <a:t>Uit welk (</a:t>
            </a:r>
            <a:r>
              <a:rPr lang="nl-NL" sz="2600" dirty="0" err="1"/>
              <a:t>Wils</a:t>
            </a:r>
            <a:r>
              <a:rPr lang="nl-NL" sz="2600" dirty="0"/>
              <a:t>)vaatje tap je?</a:t>
            </a:r>
          </a:p>
          <a:p>
            <a:pPr fontAlgn="auto">
              <a:spcAft>
                <a:spcPts val="0"/>
              </a:spcAft>
              <a:buClr>
                <a:schemeClr val="accent1">
                  <a:lumMod val="75000"/>
                </a:schemeClr>
              </a:buClr>
              <a:defRPr/>
            </a:pPr>
            <a:endParaRPr lang="nl-NL" sz="2800" dirty="0">
              <a:latin typeface="+mj-lt"/>
            </a:endParaRP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i="1" dirty="0"/>
          </a:p>
          <a:p>
            <a:pPr fontAlgn="auto">
              <a:spcAft>
                <a:spcPts val="0"/>
              </a:spcAft>
              <a:buClr>
                <a:schemeClr val="accent1">
                  <a:lumMod val="75000"/>
                </a:schemeClr>
              </a:buClr>
              <a:defRPr/>
            </a:pPr>
            <a:endParaRPr lang="nl-NL" sz="2600" i="1"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105349140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1240742" y="129198"/>
            <a:ext cx="7842250" cy="5391150"/>
          </a:xfrm>
        </p:spPr>
        <p:txBody>
          <a:bodyPr rtlCol="0">
            <a:normAutofit/>
          </a:bodyPr>
          <a:lstStyle/>
          <a:p>
            <a:pPr marL="0" indent="0" algn="ctr" fontAlgn="auto">
              <a:spcAft>
                <a:spcPts val="0"/>
              </a:spcAft>
              <a:buClr>
                <a:schemeClr val="accent1">
                  <a:lumMod val="75000"/>
                </a:schemeClr>
              </a:buClr>
              <a:buFont typeface="Wingdings" panose="05000000000000000000" pitchFamily="2" charset="2"/>
              <a:buNone/>
              <a:defRPr/>
            </a:pPr>
            <a:r>
              <a:rPr lang="nl-NL" sz="4800" dirty="0">
                <a:latin typeface="+mj-lt"/>
              </a:rPr>
              <a:t>     </a:t>
            </a: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i="1" dirty="0"/>
          </a:p>
          <a:p>
            <a:pPr fontAlgn="auto">
              <a:spcAft>
                <a:spcPts val="0"/>
              </a:spcAft>
              <a:buClr>
                <a:schemeClr val="accent1">
                  <a:lumMod val="75000"/>
                </a:schemeClr>
              </a:buClr>
              <a:defRPr/>
            </a:pPr>
            <a:endParaRPr lang="nl-NL" sz="2600" i="1"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Ovaal 6">
            <a:extLst>
              <a:ext uri="{FF2B5EF4-FFF2-40B4-BE49-F238E27FC236}">
                <a16:creationId xmlns:a16="http://schemas.microsoft.com/office/drawing/2014/main" id="{7362A29C-9335-446B-B321-0A8C2F3294E2}"/>
              </a:ext>
            </a:extLst>
          </p:cNvPr>
          <p:cNvSpPr/>
          <p:nvPr/>
        </p:nvSpPr>
        <p:spPr>
          <a:xfrm>
            <a:off x="611794" y="249382"/>
            <a:ext cx="2722880" cy="581660"/>
          </a:xfrm>
          <a:prstGeom prst="ellipse">
            <a:avLst/>
          </a:prstGeom>
          <a:solidFill>
            <a:srgbClr val="B5CF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err="1"/>
              <a:t>Autoritatief</a:t>
            </a:r>
            <a:endParaRPr lang="nl-NL" b="1" dirty="0"/>
          </a:p>
        </p:txBody>
      </p:sp>
      <p:sp>
        <p:nvSpPr>
          <p:cNvPr id="8" name="Ovaal 7">
            <a:extLst>
              <a:ext uri="{FF2B5EF4-FFF2-40B4-BE49-F238E27FC236}">
                <a16:creationId xmlns:a16="http://schemas.microsoft.com/office/drawing/2014/main" id="{CA634DF4-7EBF-41BD-BFE5-40620A8E3565}"/>
              </a:ext>
            </a:extLst>
          </p:cNvPr>
          <p:cNvSpPr/>
          <p:nvPr/>
        </p:nvSpPr>
        <p:spPr>
          <a:xfrm>
            <a:off x="3568648" y="249382"/>
            <a:ext cx="3735189" cy="60407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Autoritair/Permissief</a:t>
            </a:r>
          </a:p>
        </p:txBody>
      </p:sp>
      <p:sp>
        <p:nvSpPr>
          <p:cNvPr id="9" name="Ovaal 8">
            <a:extLst>
              <a:ext uri="{FF2B5EF4-FFF2-40B4-BE49-F238E27FC236}">
                <a16:creationId xmlns:a16="http://schemas.microsoft.com/office/drawing/2014/main" id="{FDA81063-8118-46C8-8630-02FA2C5A961E}"/>
              </a:ext>
            </a:extLst>
          </p:cNvPr>
          <p:cNvSpPr/>
          <p:nvPr/>
        </p:nvSpPr>
        <p:spPr>
          <a:xfrm>
            <a:off x="7483628" y="271798"/>
            <a:ext cx="2870563" cy="58166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Verwaarlozing</a:t>
            </a:r>
          </a:p>
        </p:txBody>
      </p:sp>
      <p:graphicFrame>
        <p:nvGraphicFramePr>
          <p:cNvPr id="10" name="Tabel 9">
            <a:extLst>
              <a:ext uri="{FF2B5EF4-FFF2-40B4-BE49-F238E27FC236}">
                <a16:creationId xmlns:a16="http://schemas.microsoft.com/office/drawing/2014/main" id="{B4DAA7E5-72C8-4D24-B699-4DBF44A43A49}"/>
              </a:ext>
            </a:extLst>
          </p:cNvPr>
          <p:cNvGraphicFramePr>
            <a:graphicFrameLocks noGrp="1"/>
          </p:cNvGraphicFramePr>
          <p:nvPr>
            <p:extLst>
              <p:ext uri="{D42A27DB-BD31-4B8C-83A1-F6EECF244321}">
                <p14:modId xmlns:p14="http://schemas.microsoft.com/office/powerpoint/2010/main" val="2431103790"/>
              </p:ext>
            </p:extLst>
          </p:nvPr>
        </p:nvGraphicFramePr>
        <p:xfrm>
          <a:off x="426530" y="1193140"/>
          <a:ext cx="2919663" cy="5468112"/>
        </p:xfrm>
        <a:graphic>
          <a:graphicData uri="http://schemas.openxmlformats.org/drawingml/2006/table">
            <a:tbl>
              <a:tblPr firstRow="1" bandRow="1">
                <a:tableStyleId>{EB344D84-9AFB-497E-A393-DC336BA19D2E}</a:tableStyleId>
              </a:tblPr>
              <a:tblGrid>
                <a:gridCol w="2919663">
                  <a:extLst>
                    <a:ext uri="{9D8B030D-6E8A-4147-A177-3AD203B41FA5}">
                      <a16:colId xmlns:a16="http://schemas.microsoft.com/office/drawing/2014/main" val="899009346"/>
                    </a:ext>
                  </a:extLst>
                </a:gridCol>
              </a:tblGrid>
              <a:tr h="364560">
                <a:tc>
                  <a:txBody>
                    <a:bodyPr/>
                    <a:lstStyle/>
                    <a:p>
                      <a:r>
                        <a:rPr lang="nl-NL" sz="2100" b="1" dirty="0"/>
                        <a:t>Gezond Ik</a:t>
                      </a:r>
                    </a:p>
                  </a:txBody>
                  <a:tcPr marT="50292" marB="50292">
                    <a:solidFill>
                      <a:srgbClr val="B5CF31"/>
                    </a:solidFill>
                  </a:tcPr>
                </a:tc>
                <a:extLst>
                  <a:ext uri="{0D108BD9-81ED-4DB2-BD59-A6C34878D82A}">
                    <a16:rowId xmlns:a16="http://schemas.microsoft.com/office/drawing/2014/main" val="801430009"/>
                  </a:ext>
                </a:extLst>
              </a:tr>
              <a:tr h="364560">
                <a:tc>
                  <a:txBody>
                    <a:bodyPr/>
                    <a:lstStyle/>
                    <a:p>
                      <a:r>
                        <a:rPr lang="nl-NL" sz="2100" b="1" dirty="0" err="1"/>
                        <a:t>OerWil</a:t>
                      </a:r>
                      <a:endParaRPr lang="nl-NL" sz="2100" b="1" dirty="0"/>
                    </a:p>
                  </a:txBody>
                  <a:tcPr marT="50292" marB="50292">
                    <a:solidFill>
                      <a:srgbClr val="B5CF31"/>
                    </a:solidFill>
                  </a:tcPr>
                </a:tc>
                <a:extLst>
                  <a:ext uri="{0D108BD9-81ED-4DB2-BD59-A6C34878D82A}">
                    <a16:rowId xmlns:a16="http://schemas.microsoft.com/office/drawing/2014/main" val="2379951670"/>
                  </a:ext>
                </a:extLst>
              </a:tr>
              <a:tr h="364560">
                <a:tc>
                  <a:txBody>
                    <a:bodyPr/>
                    <a:lstStyle/>
                    <a:p>
                      <a:r>
                        <a:rPr lang="nl-NL" sz="2100" dirty="0" err="1"/>
                        <a:t>Pro-actief</a:t>
                      </a:r>
                      <a:endParaRPr lang="nl-NL" sz="2100" dirty="0"/>
                    </a:p>
                  </a:txBody>
                  <a:tcPr marT="50292" marB="50292">
                    <a:solidFill>
                      <a:srgbClr val="B5CF31"/>
                    </a:solidFill>
                  </a:tcPr>
                </a:tc>
                <a:extLst>
                  <a:ext uri="{0D108BD9-81ED-4DB2-BD59-A6C34878D82A}">
                    <a16:rowId xmlns:a16="http://schemas.microsoft.com/office/drawing/2014/main" val="1814761066"/>
                  </a:ext>
                </a:extLst>
              </a:tr>
              <a:tr h="364560">
                <a:tc>
                  <a:txBody>
                    <a:bodyPr/>
                    <a:lstStyle/>
                    <a:p>
                      <a:r>
                        <a:rPr lang="nl-NL" sz="2100" dirty="0"/>
                        <a:t>Creatief</a:t>
                      </a:r>
                    </a:p>
                  </a:txBody>
                  <a:tcPr marT="50292" marB="50292">
                    <a:solidFill>
                      <a:srgbClr val="B5CF31"/>
                    </a:solidFill>
                  </a:tcPr>
                </a:tc>
                <a:extLst>
                  <a:ext uri="{0D108BD9-81ED-4DB2-BD59-A6C34878D82A}">
                    <a16:rowId xmlns:a16="http://schemas.microsoft.com/office/drawing/2014/main" val="390583884"/>
                  </a:ext>
                </a:extLst>
              </a:tr>
              <a:tr h="364560">
                <a:tc>
                  <a:txBody>
                    <a:bodyPr/>
                    <a:lstStyle/>
                    <a:p>
                      <a:r>
                        <a:rPr lang="nl-NL" sz="2100" dirty="0"/>
                        <a:t>Accepterend</a:t>
                      </a:r>
                    </a:p>
                  </a:txBody>
                  <a:tcPr marT="50292" marB="50292">
                    <a:solidFill>
                      <a:srgbClr val="B5CF31"/>
                    </a:solidFill>
                  </a:tcPr>
                </a:tc>
                <a:extLst>
                  <a:ext uri="{0D108BD9-81ED-4DB2-BD59-A6C34878D82A}">
                    <a16:rowId xmlns:a16="http://schemas.microsoft.com/office/drawing/2014/main" val="1088454219"/>
                  </a:ext>
                </a:extLst>
              </a:tr>
              <a:tr h="364560">
                <a:tc>
                  <a:txBody>
                    <a:bodyPr/>
                    <a:lstStyle/>
                    <a:p>
                      <a:r>
                        <a:rPr lang="nl-NL" sz="2100" dirty="0"/>
                        <a:t>Flow</a:t>
                      </a:r>
                    </a:p>
                  </a:txBody>
                  <a:tcPr marT="50292" marB="50292">
                    <a:solidFill>
                      <a:srgbClr val="B5CF31"/>
                    </a:solidFill>
                  </a:tcPr>
                </a:tc>
                <a:extLst>
                  <a:ext uri="{0D108BD9-81ED-4DB2-BD59-A6C34878D82A}">
                    <a16:rowId xmlns:a16="http://schemas.microsoft.com/office/drawing/2014/main" val="426247773"/>
                  </a:ext>
                </a:extLst>
              </a:tr>
              <a:tr h="364560">
                <a:tc>
                  <a:txBody>
                    <a:bodyPr/>
                    <a:lstStyle/>
                    <a:p>
                      <a:r>
                        <a:rPr lang="nl-NL" sz="2100" dirty="0"/>
                        <a:t>Intuïtief</a:t>
                      </a:r>
                    </a:p>
                  </a:txBody>
                  <a:tcPr marT="50292" marB="50292">
                    <a:solidFill>
                      <a:srgbClr val="B5CF31"/>
                    </a:solidFill>
                  </a:tcPr>
                </a:tc>
                <a:extLst>
                  <a:ext uri="{0D108BD9-81ED-4DB2-BD59-A6C34878D82A}">
                    <a16:rowId xmlns:a16="http://schemas.microsoft.com/office/drawing/2014/main" val="2754551779"/>
                  </a:ext>
                </a:extLst>
              </a:tr>
              <a:tr h="364560">
                <a:tc>
                  <a:txBody>
                    <a:bodyPr/>
                    <a:lstStyle/>
                    <a:p>
                      <a:r>
                        <a:rPr lang="nl-NL" sz="2100" dirty="0"/>
                        <a:t>Onthecht</a:t>
                      </a:r>
                    </a:p>
                  </a:txBody>
                  <a:tcPr marT="50292" marB="50292">
                    <a:solidFill>
                      <a:srgbClr val="B5CF31"/>
                    </a:solidFill>
                  </a:tcPr>
                </a:tc>
                <a:extLst>
                  <a:ext uri="{0D108BD9-81ED-4DB2-BD59-A6C34878D82A}">
                    <a16:rowId xmlns:a16="http://schemas.microsoft.com/office/drawing/2014/main" val="2857073262"/>
                  </a:ext>
                </a:extLst>
              </a:tr>
              <a:tr h="364560">
                <a:tc>
                  <a:txBody>
                    <a:bodyPr/>
                    <a:lstStyle/>
                    <a:p>
                      <a:r>
                        <a:rPr lang="nl-NL" sz="2100" dirty="0"/>
                        <a:t>Wilsbekwaam</a:t>
                      </a:r>
                    </a:p>
                  </a:txBody>
                  <a:tcPr marT="50292" marB="50292">
                    <a:solidFill>
                      <a:srgbClr val="B5CF31"/>
                    </a:solidFill>
                  </a:tcPr>
                </a:tc>
                <a:extLst>
                  <a:ext uri="{0D108BD9-81ED-4DB2-BD59-A6C34878D82A}">
                    <a16:rowId xmlns:a16="http://schemas.microsoft.com/office/drawing/2014/main" val="4077254367"/>
                  </a:ext>
                </a:extLst>
              </a:tr>
              <a:tr h="210312">
                <a:tc>
                  <a:txBody>
                    <a:bodyPr/>
                    <a:lstStyle/>
                    <a:p>
                      <a:r>
                        <a:rPr lang="nl-NL" sz="2100" dirty="0"/>
                        <a:t>Gezonde grenzen</a:t>
                      </a:r>
                    </a:p>
                  </a:txBody>
                  <a:tcPr marT="50292" marB="50292">
                    <a:solidFill>
                      <a:srgbClr val="B5CF31"/>
                    </a:solidFill>
                  </a:tcPr>
                </a:tc>
                <a:extLst>
                  <a:ext uri="{0D108BD9-81ED-4DB2-BD59-A6C34878D82A}">
                    <a16:rowId xmlns:a16="http://schemas.microsoft.com/office/drawing/2014/main" val="3715235329"/>
                  </a:ext>
                </a:extLst>
              </a:tr>
              <a:tr h="210312">
                <a:tc>
                  <a:txBody>
                    <a:bodyPr/>
                    <a:lstStyle/>
                    <a:p>
                      <a:r>
                        <a:rPr lang="nl-NL" sz="2100" dirty="0"/>
                        <a:t>Geduldig</a:t>
                      </a:r>
                    </a:p>
                  </a:txBody>
                  <a:tcPr marT="50292" marB="50292">
                    <a:solidFill>
                      <a:srgbClr val="B5CF31"/>
                    </a:solidFill>
                  </a:tcPr>
                </a:tc>
                <a:extLst>
                  <a:ext uri="{0D108BD9-81ED-4DB2-BD59-A6C34878D82A}">
                    <a16:rowId xmlns:a16="http://schemas.microsoft.com/office/drawing/2014/main" val="1203828310"/>
                  </a:ext>
                </a:extLst>
              </a:tr>
              <a:tr h="210312">
                <a:tc>
                  <a:txBody>
                    <a:bodyPr/>
                    <a:lstStyle/>
                    <a:p>
                      <a:r>
                        <a:rPr lang="nl-NL" sz="2100" dirty="0"/>
                        <a:t>Constructief</a:t>
                      </a:r>
                    </a:p>
                  </a:txBody>
                  <a:tcPr marT="50292" marB="50292">
                    <a:solidFill>
                      <a:srgbClr val="B5CF31"/>
                    </a:solidFill>
                  </a:tcPr>
                </a:tc>
                <a:extLst>
                  <a:ext uri="{0D108BD9-81ED-4DB2-BD59-A6C34878D82A}">
                    <a16:rowId xmlns:a16="http://schemas.microsoft.com/office/drawing/2014/main" val="4253950704"/>
                  </a:ext>
                </a:extLst>
              </a:tr>
              <a:tr h="210312">
                <a:tc>
                  <a:txBody>
                    <a:bodyPr/>
                    <a:lstStyle/>
                    <a:p>
                      <a:r>
                        <a:rPr lang="nl-NL" sz="2100" dirty="0"/>
                        <a:t>Assertief</a:t>
                      </a:r>
                    </a:p>
                  </a:txBody>
                  <a:tcPr marT="50292" marB="50292">
                    <a:solidFill>
                      <a:srgbClr val="B5CF31"/>
                    </a:solidFill>
                  </a:tcPr>
                </a:tc>
                <a:extLst>
                  <a:ext uri="{0D108BD9-81ED-4DB2-BD59-A6C34878D82A}">
                    <a16:rowId xmlns:a16="http://schemas.microsoft.com/office/drawing/2014/main" val="245075087"/>
                  </a:ext>
                </a:extLst>
              </a:tr>
            </a:tbl>
          </a:graphicData>
        </a:graphic>
      </p:graphicFrame>
      <p:graphicFrame>
        <p:nvGraphicFramePr>
          <p:cNvPr id="11" name="Tabel 5">
            <a:extLst>
              <a:ext uri="{FF2B5EF4-FFF2-40B4-BE49-F238E27FC236}">
                <a16:creationId xmlns:a16="http://schemas.microsoft.com/office/drawing/2014/main" id="{2D3878DB-E459-4FA6-BAEB-C910D2AE3771}"/>
              </a:ext>
            </a:extLst>
          </p:cNvPr>
          <p:cNvGraphicFramePr>
            <a:graphicFrameLocks noGrp="1"/>
          </p:cNvGraphicFramePr>
          <p:nvPr>
            <p:extLst>
              <p:ext uri="{D42A27DB-BD31-4B8C-83A1-F6EECF244321}">
                <p14:modId xmlns:p14="http://schemas.microsoft.com/office/powerpoint/2010/main" val="2999815091"/>
              </p:ext>
            </p:extLst>
          </p:nvPr>
        </p:nvGraphicFramePr>
        <p:xfrm>
          <a:off x="3848375" y="1193140"/>
          <a:ext cx="3026432" cy="5468112"/>
        </p:xfrm>
        <a:graphic>
          <a:graphicData uri="http://schemas.openxmlformats.org/drawingml/2006/table">
            <a:tbl>
              <a:tblPr firstRow="1" bandRow="1">
                <a:tableStyleId>{EB344D84-9AFB-497E-A393-DC336BA19D2E}</a:tableStyleId>
              </a:tblPr>
              <a:tblGrid>
                <a:gridCol w="3026432">
                  <a:extLst>
                    <a:ext uri="{9D8B030D-6E8A-4147-A177-3AD203B41FA5}">
                      <a16:colId xmlns:a16="http://schemas.microsoft.com/office/drawing/2014/main" val="1511187454"/>
                    </a:ext>
                  </a:extLst>
                </a:gridCol>
              </a:tblGrid>
              <a:tr h="415428">
                <a:tc>
                  <a:txBody>
                    <a:bodyPr/>
                    <a:lstStyle/>
                    <a:p>
                      <a:r>
                        <a:rPr lang="nl-NL" sz="2100" b="1" dirty="0" err="1"/>
                        <a:t>Overlevings</a:t>
                      </a:r>
                      <a:r>
                        <a:rPr lang="nl-NL" sz="2100" b="1" dirty="0"/>
                        <a:t> Ik</a:t>
                      </a:r>
                    </a:p>
                  </a:txBody>
                  <a:tcPr marT="50292" marB="50292">
                    <a:solidFill>
                      <a:srgbClr val="C00000"/>
                    </a:solidFill>
                  </a:tcPr>
                </a:tc>
                <a:extLst>
                  <a:ext uri="{0D108BD9-81ED-4DB2-BD59-A6C34878D82A}">
                    <a16:rowId xmlns:a16="http://schemas.microsoft.com/office/drawing/2014/main" val="3223734168"/>
                  </a:ext>
                </a:extLst>
              </a:tr>
              <a:tr h="415428">
                <a:tc>
                  <a:txBody>
                    <a:bodyPr/>
                    <a:lstStyle/>
                    <a:p>
                      <a:r>
                        <a:rPr lang="nl-NL" sz="2100" b="1" dirty="0"/>
                        <a:t>Ontwortelde Wil</a:t>
                      </a:r>
                    </a:p>
                  </a:txBody>
                  <a:tcPr marT="50292" marB="50292">
                    <a:solidFill>
                      <a:srgbClr val="C00000"/>
                    </a:solidFill>
                  </a:tcPr>
                </a:tc>
                <a:extLst>
                  <a:ext uri="{0D108BD9-81ED-4DB2-BD59-A6C34878D82A}">
                    <a16:rowId xmlns:a16="http://schemas.microsoft.com/office/drawing/2014/main" val="464566730"/>
                  </a:ext>
                </a:extLst>
              </a:tr>
              <a:tr h="415428">
                <a:tc>
                  <a:txBody>
                    <a:bodyPr/>
                    <a:lstStyle/>
                    <a:p>
                      <a:r>
                        <a:rPr lang="nl-NL" sz="2100" dirty="0" err="1"/>
                        <a:t>Re-actief</a:t>
                      </a:r>
                      <a:endParaRPr lang="nl-NL" sz="2100" dirty="0"/>
                    </a:p>
                  </a:txBody>
                  <a:tcPr marT="50292" marB="50292">
                    <a:solidFill>
                      <a:srgbClr val="C00000"/>
                    </a:solidFill>
                  </a:tcPr>
                </a:tc>
                <a:extLst>
                  <a:ext uri="{0D108BD9-81ED-4DB2-BD59-A6C34878D82A}">
                    <a16:rowId xmlns:a16="http://schemas.microsoft.com/office/drawing/2014/main" val="3464188759"/>
                  </a:ext>
                </a:extLst>
              </a:tr>
              <a:tr h="415428">
                <a:tc>
                  <a:txBody>
                    <a:bodyPr/>
                    <a:lstStyle/>
                    <a:p>
                      <a:r>
                        <a:rPr lang="nl-NL" sz="2100" dirty="0"/>
                        <a:t>Destructief</a:t>
                      </a:r>
                    </a:p>
                  </a:txBody>
                  <a:tcPr marT="50292" marB="50292">
                    <a:solidFill>
                      <a:srgbClr val="C00000"/>
                    </a:solidFill>
                  </a:tcPr>
                </a:tc>
                <a:extLst>
                  <a:ext uri="{0D108BD9-81ED-4DB2-BD59-A6C34878D82A}">
                    <a16:rowId xmlns:a16="http://schemas.microsoft.com/office/drawing/2014/main" val="2891820196"/>
                  </a:ext>
                </a:extLst>
              </a:tr>
              <a:tr h="415428">
                <a:tc>
                  <a:txBody>
                    <a:bodyPr/>
                    <a:lstStyle/>
                    <a:p>
                      <a:r>
                        <a:rPr lang="nl-NL" sz="2100" dirty="0"/>
                        <a:t>Oordelend</a:t>
                      </a:r>
                    </a:p>
                  </a:txBody>
                  <a:tcPr marT="50292" marB="50292">
                    <a:solidFill>
                      <a:srgbClr val="C00000"/>
                    </a:solidFill>
                  </a:tcPr>
                </a:tc>
                <a:extLst>
                  <a:ext uri="{0D108BD9-81ED-4DB2-BD59-A6C34878D82A}">
                    <a16:rowId xmlns:a16="http://schemas.microsoft.com/office/drawing/2014/main" val="3254299363"/>
                  </a:ext>
                </a:extLst>
              </a:tr>
              <a:tr h="415428">
                <a:tc>
                  <a:txBody>
                    <a:bodyPr/>
                    <a:lstStyle/>
                    <a:p>
                      <a:r>
                        <a:rPr lang="nl-NL" sz="2100" dirty="0"/>
                        <a:t>Vechten</a:t>
                      </a:r>
                    </a:p>
                  </a:txBody>
                  <a:tcPr marT="50292" marB="50292">
                    <a:solidFill>
                      <a:srgbClr val="C00000"/>
                    </a:solidFill>
                  </a:tcPr>
                </a:tc>
                <a:extLst>
                  <a:ext uri="{0D108BD9-81ED-4DB2-BD59-A6C34878D82A}">
                    <a16:rowId xmlns:a16="http://schemas.microsoft.com/office/drawing/2014/main" val="2343695621"/>
                  </a:ext>
                </a:extLst>
              </a:tr>
              <a:tr h="415428">
                <a:tc>
                  <a:txBody>
                    <a:bodyPr/>
                    <a:lstStyle/>
                    <a:p>
                      <a:r>
                        <a:rPr lang="nl-NL" sz="2100" dirty="0"/>
                        <a:t>Denken</a:t>
                      </a:r>
                    </a:p>
                  </a:txBody>
                  <a:tcPr marT="50292" marB="50292">
                    <a:solidFill>
                      <a:srgbClr val="C00000"/>
                    </a:solidFill>
                  </a:tcPr>
                </a:tc>
                <a:extLst>
                  <a:ext uri="{0D108BD9-81ED-4DB2-BD59-A6C34878D82A}">
                    <a16:rowId xmlns:a16="http://schemas.microsoft.com/office/drawing/2014/main" val="1074926421"/>
                  </a:ext>
                </a:extLst>
              </a:tr>
              <a:tr h="415428">
                <a:tc>
                  <a:txBody>
                    <a:bodyPr/>
                    <a:lstStyle/>
                    <a:p>
                      <a:r>
                        <a:rPr lang="nl-NL" sz="2100" dirty="0"/>
                        <a:t>Gehecht</a:t>
                      </a:r>
                    </a:p>
                  </a:txBody>
                  <a:tcPr marT="50292" marB="50292">
                    <a:solidFill>
                      <a:srgbClr val="C00000"/>
                    </a:solidFill>
                  </a:tcPr>
                </a:tc>
                <a:extLst>
                  <a:ext uri="{0D108BD9-81ED-4DB2-BD59-A6C34878D82A}">
                    <a16:rowId xmlns:a16="http://schemas.microsoft.com/office/drawing/2014/main" val="2455411444"/>
                  </a:ext>
                </a:extLst>
              </a:tr>
              <a:tr h="415428">
                <a:tc>
                  <a:txBody>
                    <a:bodyPr/>
                    <a:lstStyle/>
                    <a:p>
                      <a:r>
                        <a:rPr lang="nl-NL" sz="2100" dirty="0"/>
                        <a:t>Wilskracht</a:t>
                      </a:r>
                    </a:p>
                  </a:txBody>
                  <a:tcPr marT="50292" marB="50292">
                    <a:solidFill>
                      <a:srgbClr val="C00000"/>
                    </a:solidFill>
                  </a:tcPr>
                </a:tc>
                <a:extLst>
                  <a:ext uri="{0D108BD9-81ED-4DB2-BD59-A6C34878D82A}">
                    <a16:rowId xmlns:a16="http://schemas.microsoft.com/office/drawing/2014/main" val="2666195511"/>
                  </a:ext>
                </a:extLst>
              </a:tr>
              <a:tr h="415428">
                <a:tc>
                  <a:txBody>
                    <a:bodyPr/>
                    <a:lstStyle/>
                    <a:p>
                      <a:r>
                        <a:rPr lang="nl-NL" sz="2100" dirty="0"/>
                        <a:t>Mateloos/Rigide</a:t>
                      </a:r>
                    </a:p>
                  </a:txBody>
                  <a:tcPr marT="50292" marB="50292">
                    <a:solidFill>
                      <a:srgbClr val="C00000"/>
                    </a:solidFill>
                  </a:tcPr>
                </a:tc>
                <a:extLst>
                  <a:ext uri="{0D108BD9-81ED-4DB2-BD59-A6C34878D82A}">
                    <a16:rowId xmlns:a16="http://schemas.microsoft.com/office/drawing/2014/main" val="2623385383"/>
                  </a:ext>
                </a:extLst>
              </a:tr>
              <a:tr h="415428">
                <a:tc>
                  <a:txBody>
                    <a:bodyPr/>
                    <a:lstStyle/>
                    <a:p>
                      <a:r>
                        <a:rPr lang="nl-NL" sz="2100" dirty="0"/>
                        <a:t>Ongeduldig</a:t>
                      </a:r>
                    </a:p>
                  </a:txBody>
                  <a:tcPr marT="50292" marB="50292">
                    <a:solidFill>
                      <a:srgbClr val="C00000"/>
                    </a:solidFill>
                  </a:tcPr>
                </a:tc>
                <a:extLst>
                  <a:ext uri="{0D108BD9-81ED-4DB2-BD59-A6C34878D82A}">
                    <a16:rowId xmlns:a16="http://schemas.microsoft.com/office/drawing/2014/main" val="3527152044"/>
                  </a:ext>
                </a:extLst>
              </a:tr>
              <a:tr h="415428">
                <a:tc>
                  <a:txBody>
                    <a:bodyPr/>
                    <a:lstStyle/>
                    <a:p>
                      <a:r>
                        <a:rPr lang="nl-NL" sz="2100" dirty="0"/>
                        <a:t>Impulsief</a:t>
                      </a:r>
                    </a:p>
                  </a:txBody>
                  <a:tcPr marT="50292" marB="50292">
                    <a:solidFill>
                      <a:srgbClr val="C00000"/>
                    </a:solidFill>
                  </a:tcPr>
                </a:tc>
                <a:extLst>
                  <a:ext uri="{0D108BD9-81ED-4DB2-BD59-A6C34878D82A}">
                    <a16:rowId xmlns:a16="http://schemas.microsoft.com/office/drawing/2014/main" val="2361439922"/>
                  </a:ext>
                </a:extLst>
              </a:tr>
              <a:tr h="415428">
                <a:tc>
                  <a:txBody>
                    <a:bodyPr/>
                    <a:lstStyle/>
                    <a:p>
                      <a:r>
                        <a:rPr lang="nl-NL" sz="2100" dirty="0"/>
                        <a:t>Agressief/Manipulatief</a:t>
                      </a:r>
                    </a:p>
                  </a:txBody>
                  <a:tcPr marT="50292" marB="50292">
                    <a:solidFill>
                      <a:srgbClr val="C00000"/>
                    </a:solidFill>
                  </a:tcPr>
                </a:tc>
                <a:extLst>
                  <a:ext uri="{0D108BD9-81ED-4DB2-BD59-A6C34878D82A}">
                    <a16:rowId xmlns:a16="http://schemas.microsoft.com/office/drawing/2014/main" val="2901320571"/>
                  </a:ext>
                </a:extLst>
              </a:tr>
            </a:tbl>
          </a:graphicData>
        </a:graphic>
      </p:graphicFrame>
      <p:graphicFrame>
        <p:nvGraphicFramePr>
          <p:cNvPr id="12" name="Tabel 11">
            <a:extLst>
              <a:ext uri="{FF2B5EF4-FFF2-40B4-BE49-F238E27FC236}">
                <a16:creationId xmlns:a16="http://schemas.microsoft.com/office/drawing/2014/main" id="{749A26ED-50F8-4283-A82C-F61FDD287A43}"/>
              </a:ext>
            </a:extLst>
          </p:cNvPr>
          <p:cNvGraphicFramePr>
            <a:graphicFrameLocks noGrp="1"/>
          </p:cNvGraphicFramePr>
          <p:nvPr>
            <p:extLst>
              <p:ext uri="{D42A27DB-BD31-4B8C-83A1-F6EECF244321}">
                <p14:modId xmlns:p14="http://schemas.microsoft.com/office/powerpoint/2010/main" val="2522732390"/>
              </p:ext>
            </p:extLst>
          </p:nvPr>
        </p:nvGraphicFramePr>
        <p:xfrm>
          <a:off x="7483627" y="1193140"/>
          <a:ext cx="2870564" cy="5468112"/>
        </p:xfrm>
        <a:graphic>
          <a:graphicData uri="http://schemas.openxmlformats.org/drawingml/2006/table">
            <a:tbl>
              <a:tblPr firstRow="1" bandRow="1">
                <a:tableStyleId>{EB344D84-9AFB-497E-A393-DC336BA19D2E}</a:tableStyleId>
              </a:tblPr>
              <a:tblGrid>
                <a:gridCol w="2870564">
                  <a:extLst>
                    <a:ext uri="{9D8B030D-6E8A-4147-A177-3AD203B41FA5}">
                      <a16:colId xmlns:a16="http://schemas.microsoft.com/office/drawing/2014/main" val="2415414305"/>
                    </a:ext>
                  </a:extLst>
                </a:gridCol>
              </a:tblGrid>
              <a:tr h="364560">
                <a:tc>
                  <a:txBody>
                    <a:bodyPr/>
                    <a:lstStyle/>
                    <a:p>
                      <a:r>
                        <a:rPr lang="nl-NL" sz="2100" b="1" dirty="0"/>
                        <a:t>Gewond  Ik</a:t>
                      </a:r>
                    </a:p>
                  </a:txBody>
                  <a:tcPr marT="50292" marB="50292">
                    <a:solidFill>
                      <a:srgbClr val="0070C0"/>
                    </a:solidFill>
                  </a:tcPr>
                </a:tc>
                <a:extLst>
                  <a:ext uri="{0D108BD9-81ED-4DB2-BD59-A6C34878D82A}">
                    <a16:rowId xmlns:a16="http://schemas.microsoft.com/office/drawing/2014/main" val="1381426759"/>
                  </a:ext>
                </a:extLst>
              </a:tr>
              <a:tr h="364560">
                <a:tc>
                  <a:txBody>
                    <a:bodyPr/>
                    <a:lstStyle/>
                    <a:p>
                      <a:r>
                        <a:rPr lang="nl-NL" sz="2100" b="1" dirty="0"/>
                        <a:t>Bevroren Wil</a:t>
                      </a:r>
                    </a:p>
                  </a:txBody>
                  <a:tcPr marT="50292" marB="50292">
                    <a:solidFill>
                      <a:srgbClr val="0070C0"/>
                    </a:solidFill>
                  </a:tcPr>
                </a:tc>
                <a:extLst>
                  <a:ext uri="{0D108BD9-81ED-4DB2-BD59-A6C34878D82A}">
                    <a16:rowId xmlns:a16="http://schemas.microsoft.com/office/drawing/2014/main" val="57323554"/>
                  </a:ext>
                </a:extLst>
              </a:tr>
              <a:tr h="364560">
                <a:tc>
                  <a:txBody>
                    <a:bodyPr/>
                    <a:lstStyle/>
                    <a:p>
                      <a:r>
                        <a:rPr lang="nl-NL" sz="2100" dirty="0"/>
                        <a:t>Onverschillig</a:t>
                      </a:r>
                    </a:p>
                  </a:txBody>
                  <a:tcPr marT="50292" marB="50292">
                    <a:solidFill>
                      <a:srgbClr val="0070C0"/>
                    </a:solidFill>
                  </a:tcPr>
                </a:tc>
                <a:extLst>
                  <a:ext uri="{0D108BD9-81ED-4DB2-BD59-A6C34878D82A}">
                    <a16:rowId xmlns:a16="http://schemas.microsoft.com/office/drawing/2014/main" val="2155703523"/>
                  </a:ext>
                </a:extLst>
              </a:tr>
              <a:tr h="364560">
                <a:tc>
                  <a:txBody>
                    <a:bodyPr/>
                    <a:lstStyle/>
                    <a:p>
                      <a:r>
                        <a:rPr lang="nl-NL" sz="2100" dirty="0"/>
                        <a:t>Dissociatief</a:t>
                      </a:r>
                    </a:p>
                  </a:txBody>
                  <a:tcPr marT="50292" marB="50292">
                    <a:solidFill>
                      <a:srgbClr val="0070C0"/>
                    </a:solidFill>
                  </a:tcPr>
                </a:tc>
                <a:extLst>
                  <a:ext uri="{0D108BD9-81ED-4DB2-BD59-A6C34878D82A}">
                    <a16:rowId xmlns:a16="http://schemas.microsoft.com/office/drawing/2014/main" val="1869997162"/>
                  </a:ext>
                </a:extLst>
              </a:tr>
              <a:tr h="364560">
                <a:tc>
                  <a:txBody>
                    <a:bodyPr/>
                    <a:lstStyle/>
                    <a:p>
                      <a:r>
                        <a:rPr lang="nl-NL" sz="2100" dirty="0"/>
                        <a:t>Geen mening</a:t>
                      </a:r>
                    </a:p>
                  </a:txBody>
                  <a:tcPr marT="50292" marB="50292">
                    <a:solidFill>
                      <a:srgbClr val="0070C0"/>
                    </a:solidFill>
                  </a:tcPr>
                </a:tc>
                <a:extLst>
                  <a:ext uri="{0D108BD9-81ED-4DB2-BD59-A6C34878D82A}">
                    <a16:rowId xmlns:a16="http://schemas.microsoft.com/office/drawing/2014/main" val="2570898404"/>
                  </a:ext>
                </a:extLst>
              </a:tr>
              <a:tr h="364560">
                <a:tc>
                  <a:txBody>
                    <a:bodyPr/>
                    <a:lstStyle/>
                    <a:p>
                      <a:r>
                        <a:rPr lang="nl-NL" sz="2100" dirty="0"/>
                        <a:t>Stagnatie</a:t>
                      </a:r>
                    </a:p>
                  </a:txBody>
                  <a:tcPr marT="50292" marB="50292">
                    <a:solidFill>
                      <a:srgbClr val="0070C0"/>
                    </a:solidFill>
                  </a:tcPr>
                </a:tc>
                <a:extLst>
                  <a:ext uri="{0D108BD9-81ED-4DB2-BD59-A6C34878D82A}">
                    <a16:rowId xmlns:a16="http://schemas.microsoft.com/office/drawing/2014/main" val="85431012"/>
                  </a:ext>
                </a:extLst>
              </a:tr>
              <a:tr h="364560">
                <a:tc>
                  <a:txBody>
                    <a:bodyPr/>
                    <a:lstStyle/>
                    <a:p>
                      <a:r>
                        <a:rPr lang="nl-NL" sz="2100" dirty="0"/>
                        <a:t>Voelen / i-motie</a:t>
                      </a:r>
                    </a:p>
                  </a:txBody>
                  <a:tcPr marT="50292" marB="50292">
                    <a:solidFill>
                      <a:srgbClr val="0070C0"/>
                    </a:solidFill>
                  </a:tcPr>
                </a:tc>
                <a:extLst>
                  <a:ext uri="{0D108BD9-81ED-4DB2-BD59-A6C34878D82A}">
                    <a16:rowId xmlns:a16="http://schemas.microsoft.com/office/drawing/2014/main" val="3924038699"/>
                  </a:ext>
                </a:extLst>
              </a:tr>
              <a:tr h="364560">
                <a:tc>
                  <a:txBody>
                    <a:bodyPr/>
                    <a:lstStyle/>
                    <a:p>
                      <a:r>
                        <a:rPr lang="nl-NL" sz="2100" dirty="0"/>
                        <a:t>Geknecht</a:t>
                      </a:r>
                    </a:p>
                  </a:txBody>
                  <a:tcPr marT="50292" marB="50292">
                    <a:solidFill>
                      <a:srgbClr val="0070C0"/>
                    </a:solidFill>
                  </a:tcPr>
                </a:tc>
                <a:extLst>
                  <a:ext uri="{0D108BD9-81ED-4DB2-BD59-A6C34878D82A}">
                    <a16:rowId xmlns:a16="http://schemas.microsoft.com/office/drawing/2014/main" val="665169621"/>
                  </a:ext>
                </a:extLst>
              </a:tr>
              <a:tr h="364560">
                <a:tc>
                  <a:txBody>
                    <a:bodyPr/>
                    <a:lstStyle/>
                    <a:p>
                      <a:r>
                        <a:rPr lang="nl-NL" sz="2100" dirty="0" err="1"/>
                        <a:t>Wil-loos</a:t>
                      </a:r>
                      <a:endParaRPr lang="nl-NL" sz="2100" dirty="0"/>
                    </a:p>
                  </a:txBody>
                  <a:tcPr marT="50292" marB="50292">
                    <a:solidFill>
                      <a:srgbClr val="0070C0"/>
                    </a:solidFill>
                  </a:tcPr>
                </a:tc>
                <a:extLst>
                  <a:ext uri="{0D108BD9-81ED-4DB2-BD59-A6C34878D82A}">
                    <a16:rowId xmlns:a16="http://schemas.microsoft.com/office/drawing/2014/main" val="91122092"/>
                  </a:ext>
                </a:extLst>
              </a:tr>
              <a:tr h="210312">
                <a:tc>
                  <a:txBody>
                    <a:bodyPr/>
                    <a:lstStyle/>
                    <a:p>
                      <a:r>
                        <a:rPr lang="nl-NL" sz="2100" dirty="0"/>
                        <a:t>Grenzeloos</a:t>
                      </a:r>
                    </a:p>
                  </a:txBody>
                  <a:tcPr marT="50292" marB="50292">
                    <a:solidFill>
                      <a:srgbClr val="0070C0"/>
                    </a:solidFill>
                  </a:tcPr>
                </a:tc>
                <a:extLst>
                  <a:ext uri="{0D108BD9-81ED-4DB2-BD59-A6C34878D82A}">
                    <a16:rowId xmlns:a16="http://schemas.microsoft.com/office/drawing/2014/main" val="2831534645"/>
                  </a:ext>
                </a:extLst>
              </a:tr>
              <a:tr h="210312">
                <a:tc>
                  <a:txBody>
                    <a:bodyPr/>
                    <a:lstStyle/>
                    <a:p>
                      <a:r>
                        <a:rPr lang="nl-NL" sz="2100" dirty="0"/>
                        <a:t>Geen besef van tijd</a:t>
                      </a:r>
                    </a:p>
                  </a:txBody>
                  <a:tcPr marT="50292" marB="50292">
                    <a:solidFill>
                      <a:srgbClr val="0070C0"/>
                    </a:solidFill>
                  </a:tcPr>
                </a:tc>
                <a:extLst>
                  <a:ext uri="{0D108BD9-81ED-4DB2-BD59-A6C34878D82A}">
                    <a16:rowId xmlns:a16="http://schemas.microsoft.com/office/drawing/2014/main" val="4256309217"/>
                  </a:ext>
                </a:extLst>
              </a:tr>
              <a:tr h="210312">
                <a:tc>
                  <a:txBody>
                    <a:bodyPr/>
                    <a:lstStyle/>
                    <a:p>
                      <a:r>
                        <a:rPr lang="nl-NL" sz="2100" dirty="0"/>
                        <a:t>Passief</a:t>
                      </a:r>
                    </a:p>
                  </a:txBody>
                  <a:tcPr marT="50292" marB="50292">
                    <a:solidFill>
                      <a:srgbClr val="0070C0"/>
                    </a:solidFill>
                  </a:tcPr>
                </a:tc>
                <a:extLst>
                  <a:ext uri="{0D108BD9-81ED-4DB2-BD59-A6C34878D82A}">
                    <a16:rowId xmlns:a16="http://schemas.microsoft.com/office/drawing/2014/main" val="2069673258"/>
                  </a:ext>
                </a:extLst>
              </a:tr>
              <a:tr h="210312">
                <a:tc>
                  <a:txBody>
                    <a:bodyPr/>
                    <a:lstStyle/>
                    <a:p>
                      <a:r>
                        <a:rPr lang="nl-NL" sz="2100" dirty="0" err="1"/>
                        <a:t>Subassertief</a:t>
                      </a:r>
                      <a:endParaRPr lang="nl-NL" sz="2100" dirty="0"/>
                    </a:p>
                  </a:txBody>
                  <a:tcPr marT="50292" marB="50292">
                    <a:solidFill>
                      <a:srgbClr val="0070C0"/>
                    </a:solidFill>
                  </a:tcPr>
                </a:tc>
                <a:extLst>
                  <a:ext uri="{0D108BD9-81ED-4DB2-BD59-A6C34878D82A}">
                    <a16:rowId xmlns:a16="http://schemas.microsoft.com/office/drawing/2014/main" val="4183373962"/>
                  </a:ext>
                </a:extLst>
              </a:tr>
            </a:tbl>
          </a:graphicData>
        </a:graphic>
      </p:graphicFrame>
    </p:spTree>
    <p:extLst>
      <p:ext uri="{BB962C8B-B14F-4D97-AF65-F5344CB8AC3E}">
        <p14:creationId xmlns:p14="http://schemas.microsoft.com/office/powerpoint/2010/main" val="199328870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1199197" y="733425"/>
            <a:ext cx="10098405" cy="5391150"/>
          </a:xfrm>
        </p:spPr>
        <p:txBody>
          <a:bodyPr rtlCol="0">
            <a:normAutofit lnSpcReduction="10000"/>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Dynamiek van de </a:t>
            </a:r>
            <a:r>
              <a:rPr lang="nl-NL" sz="4800" dirty="0" err="1">
                <a:latin typeface="+mj-lt"/>
              </a:rPr>
              <a:t>OntWortelde</a:t>
            </a:r>
            <a:r>
              <a:rPr lang="nl-NL" sz="4800" dirty="0">
                <a:latin typeface="+mj-lt"/>
              </a:rPr>
              <a:t> Wil</a:t>
            </a:r>
            <a:endParaRPr lang="nl-NL" sz="2600"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r>
              <a:rPr lang="nl-NL" sz="2400" dirty="0"/>
              <a:t>Dieptepsychologie </a:t>
            </a:r>
            <a:r>
              <a:rPr lang="nl-NL" sz="2400" i="1" dirty="0"/>
              <a:t>&gt; sublimatie</a:t>
            </a:r>
          </a:p>
          <a:p>
            <a:pPr fontAlgn="auto">
              <a:spcAft>
                <a:spcPts val="0"/>
              </a:spcAft>
              <a:buClr>
                <a:schemeClr val="accent1">
                  <a:lumMod val="75000"/>
                </a:schemeClr>
              </a:buClr>
              <a:defRPr/>
            </a:pPr>
            <a:r>
              <a:rPr lang="nl-NL" sz="2400" dirty="0"/>
              <a:t>(Gewond) Ik: geen ‘helder tegenover’</a:t>
            </a:r>
          </a:p>
          <a:p>
            <a:pPr fontAlgn="auto">
              <a:spcAft>
                <a:spcPts val="0"/>
              </a:spcAft>
              <a:buClr>
                <a:schemeClr val="accent1">
                  <a:lumMod val="75000"/>
                </a:schemeClr>
              </a:buClr>
              <a:defRPr/>
            </a:pPr>
            <a:r>
              <a:rPr lang="nl-NL" sz="2400" dirty="0"/>
              <a:t>Trauma &gt; pijn en angst </a:t>
            </a:r>
          </a:p>
          <a:p>
            <a:pPr fontAlgn="auto">
              <a:spcAft>
                <a:spcPts val="0"/>
              </a:spcAft>
              <a:buClr>
                <a:schemeClr val="accent1">
                  <a:lumMod val="75000"/>
                </a:schemeClr>
              </a:buClr>
              <a:defRPr/>
            </a:pPr>
            <a:r>
              <a:rPr lang="nl-NL" sz="2400" dirty="0" err="1"/>
              <a:t>Mentalisering</a:t>
            </a:r>
            <a:endParaRPr lang="nl-NL" sz="2400" dirty="0"/>
          </a:p>
          <a:p>
            <a:pPr fontAlgn="auto">
              <a:spcAft>
                <a:spcPts val="0"/>
              </a:spcAft>
              <a:buClr>
                <a:schemeClr val="accent1">
                  <a:lumMod val="75000"/>
                </a:schemeClr>
              </a:buClr>
              <a:defRPr/>
            </a:pPr>
            <a:r>
              <a:rPr lang="nl-NL" sz="2400" dirty="0" err="1"/>
              <a:t>Oerwil</a:t>
            </a:r>
            <a:r>
              <a:rPr lang="nl-NL" sz="2400" dirty="0"/>
              <a:t> &gt; Ontwortelde Wil (Wilskracht)</a:t>
            </a:r>
          </a:p>
          <a:p>
            <a:pPr fontAlgn="auto">
              <a:spcAft>
                <a:spcPts val="0"/>
              </a:spcAft>
              <a:buClr>
                <a:schemeClr val="accent1">
                  <a:lumMod val="75000"/>
                </a:schemeClr>
              </a:buClr>
              <a:defRPr/>
            </a:pPr>
            <a:endParaRPr lang="nl-NL" sz="2600" dirty="0"/>
          </a:p>
          <a:p>
            <a:pPr marL="0" indent="0" fontAlgn="auto">
              <a:spcAft>
                <a:spcPts val="0"/>
              </a:spcAft>
              <a:buClr>
                <a:schemeClr val="accent1">
                  <a:lumMod val="75000"/>
                </a:schemeClr>
              </a:buClr>
              <a:buNone/>
              <a:defRPr/>
            </a:pPr>
            <a:r>
              <a:rPr lang="nl-NL" sz="2600" b="1" dirty="0">
                <a:solidFill>
                  <a:schemeClr val="accent1">
                    <a:lumMod val="60000"/>
                    <a:lumOff val="40000"/>
                  </a:schemeClr>
                </a:solidFill>
              </a:rPr>
              <a:t>  </a:t>
            </a:r>
            <a:r>
              <a:rPr lang="nl-NL" b="1" dirty="0"/>
              <a:t>Trauma:</a:t>
            </a:r>
            <a:r>
              <a:rPr lang="nl-NL" dirty="0">
                <a:solidFill>
                  <a:schemeClr val="accent1">
                    <a:lumMod val="60000"/>
                    <a:lumOff val="40000"/>
                  </a:schemeClr>
                </a:solidFill>
              </a:rPr>
              <a:t>		   </a:t>
            </a:r>
            <a:r>
              <a:rPr lang="nl-NL" dirty="0">
                <a:solidFill>
                  <a:schemeClr val="accent2"/>
                </a:solidFill>
              </a:rPr>
              <a:t>Ontwortelde Wil              </a:t>
            </a:r>
            <a:r>
              <a:rPr lang="nl-NL" b="1" dirty="0"/>
              <a:t>Verlangen</a:t>
            </a:r>
          </a:p>
          <a:p>
            <a:pPr marL="0" indent="0" fontAlgn="auto">
              <a:spcAft>
                <a:spcPts val="0"/>
              </a:spcAft>
              <a:buClr>
                <a:schemeClr val="accent1">
                  <a:lumMod val="75000"/>
                </a:schemeClr>
              </a:buClr>
              <a:buNone/>
              <a:defRPr/>
            </a:pPr>
            <a:r>
              <a:rPr lang="nl-NL" dirty="0"/>
              <a:t>  (innerlijke) pijn/angst          </a:t>
            </a:r>
            <a:r>
              <a:rPr lang="nl-NL" dirty="0">
                <a:solidFill>
                  <a:schemeClr val="accent2"/>
                </a:solidFill>
              </a:rPr>
              <a:t>Wilskracht</a:t>
            </a:r>
            <a:r>
              <a:rPr lang="nl-NL" dirty="0">
                <a:solidFill>
                  <a:schemeClr val="accent1">
                    <a:lumMod val="60000"/>
                    <a:lumOff val="40000"/>
                  </a:schemeClr>
                </a:solidFill>
              </a:rPr>
              <a:t>                  </a:t>
            </a:r>
            <a:r>
              <a:rPr lang="nl-NL" dirty="0"/>
              <a:t>(extern) Object</a:t>
            </a:r>
          </a:p>
          <a:p>
            <a:pPr marL="0" indent="0" fontAlgn="auto">
              <a:spcAft>
                <a:spcPts val="0"/>
              </a:spcAft>
              <a:buClr>
                <a:schemeClr val="accent1">
                  <a:lumMod val="75000"/>
                </a:schemeClr>
              </a:buClr>
              <a:buNone/>
              <a:defRPr/>
            </a:pPr>
            <a:r>
              <a:rPr lang="nl-NL" sz="2600" dirty="0"/>
              <a:t>  </a:t>
            </a:r>
          </a:p>
          <a:p>
            <a:pPr fontAlgn="auto">
              <a:spcAft>
                <a:spcPts val="0"/>
              </a:spcAft>
              <a:buClr>
                <a:schemeClr val="accent1">
                  <a:lumMod val="75000"/>
                </a:schemeClr>
              </a:buClr>
              <a:defRPr/>
            </a:pPr>
            <a:endParaRPr lang="nl-NL" sz="2600" i="1" dirty="0"/>
          </a:p>
          <a:p>
            <a:pPr fontAlgn="auto">
              <a:spcAft>
                <a:spcPts val="0"/>
              </a:spcAft>
              <a:buClr>
                <a:schemeClr val="accent1">
                  <a:lumMod val="75000"/>
                </a:schemeClr>
              </a:buClr>
              <a:defRPr/>
            </a:pPr>
            <a:endParaRPr lang="nl-NL" sz="2600" i="1"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cxnSp>
        <p:nvCxnSpPr>
          <p:cNvPr id="8" name="Rechte verbindingslijn met pijl 7">
            <a:extLst>
              <a:ext uri="{FF2B5EF4-FFF2-40B4-BE49-F238E27FC236}">
                <a16:creationId xmlns:a16="http://schemas.microsoft.com/office/drawing/2014/main" id="{CE2B3EDA-0E05-498C-BBD6-6DBD7955288D}"/>
              </a:ext>
            </a:extLst>
          </p:cNvPr>
          <p:cNvCxnSpPr/>
          <p:nvPr/>
        </p:nvCxnSpPr>
        <p:spPr>
          <a:xfrm>
            <a:off x="4347410" y="5068580"/>
            <a:ext cx="174859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752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1199197" y="733425"/>
            <a:ext cx="10731546" cy="5391150"/>
          </a:xfrm>
        </p:spPr>
        <p:txBody>
          <a:bodyPr rtlCol="0">
            <a:normAutofit fontScale="62500" lnSpcReduction="20000"/>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OER ANGST</a:t>
            </a:r>
            <a:endParaRPr lang="nl-NL" sz="2600"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r>
              <a:rPr lang="nl-NL" sz="3400" dirty="0" err="1"/>
              <a:t>OERTrauma</a:t>
            </a:r>
            <a:r>
              <a:rPr lang="nl-NL" sz="3400" dirty="0"/>
              <a:t> (bindingsysteem-, conceptie-, baarmoeder-, en geboortetrauma)</a:t>
            </a:r>
          </a:p>
          <a:p>
            <a:pPr fontAlgn="auto">
              <a:spcAft>
                <a:spcPts val="0"/>
              </a:spcAft>
              <a:buClr>
                <a:schemeClr val="accent1">
                  <a:lumMod val="75000"/>
                </a:schemeClr>
              </a:buClr>
              <a:defRPr/>
            </a:pPr>
            <a:r>
              <a:rPr lang="nl-NL" sz="3400" dirty="0"/>
              <a:t>Gewond IK</a:t>
            </a:r>
          </a:p>
          <a:p>
            <a:pPr marL="0" indent="0" fontAlgn="auto">
              <a:spcAft>
                <a:spcPts val="0"/>
              </a:spcAft>
              <a:buClr>
                <a:schemeClr val="accent1">
                  <a:lumMod val="75000"/>
                </a:schemeClr>
              </a:buClr>
              <a:buNone/>
              <a:defRPr/>
            </a:pPr>
            <a:endParaRPr lang="nl-NL" sz="3400" dirty="0"/>
          </a:p>
          <a:p>
            <a:pPr fontAlgn="auto">
              <a:spcAft>
                <a:spcPts val="0"/>
              </a:spcAft>
              <a:buClr>
                <a:schemeClr val="accent1">
                  <a:lumMod val="75000"/>
                </a:schemeClr>
              </a:buClr>
              <a:defRPr/>
            </a:pPr>
            <a:r>
              <a:rPr lang="nl-NL" sz="3400" dirty="0"/>
              <a:t>OER-wond </a:t>
            </a:r>
          </a:p>
          <a:p>
            <a:pPr marL="0" indent="0" fontAlgn="auto">
              <a:spcAft>
                <a:spcPts val="0"/>
              </a:spcAft>
              <a:buClr>
                <a:schemeClr val="accent1">
                  <a:lumMod val="75000"/>
                </a:schemeClr>
              </a:buClr>
              <a:buNone/>
              <a:defRPr/>
            </a:pPr>
            <a:endParaRPr lang="nl-NL" sz="3400" dirty="0"/>
          </a:p>
          <a:p>
            <a:pPr marL="0" indent="0" fontAlgn="auto">
              <a:spcAft>
                <a:spcPts val="0"/>
              </a:spcAft>
              <a:buClr>
                <a:schemeClr val="accent1">
                  <a:lumMod val="75000"/>
                </a:schemeClr>
              </a:buClr>
              <a:buNone/>
              <a:defRPr/>
            </a:pPr>
            <a:r>
              <a:rPr lang="nl-NL" sz="3400" b="1" dirty="0"/>
              <a:t>  Trauma:</a:t>
            </a:r>
            <a:r>
              <a:rPr lang="nl-NL" sz="3400" dirty="0"/>
              <a:t>		   			</a:t>
            </a:r>
            <a:r>
              <a:rPr lang="nl-NL" sz="3400" b="1" dirty="0"/>
              <a:t>                Verlangen</a:t>
            </a:r>
          </a:p>
          <a:p>
            <a:pPr marL="0" indent="0" fontAlgn="auto">
              <a:spcAft>
                <a:spcPts val="0"/>
              </a:spcAft>
              <a:buClr>
                <a:schemeClr val="accent1">
                  <a:lumMod val="75000"/>
                </a:schemeClr>
              </a:buClr>
              <a:buNone/>
              <a:defRPr/>
            </a:pPr>
            <a:r>
              <a:rPr lang="nl-NL" sz="3400" dirty="0"/>
              <a:t>  (innerlijke) pijn/angst             </a:t>
            </a:r>
            <a:r>
              <a:rPr lang="nl-NL" sz="3400" dirty="0">
                <a:solidFill>
                  <a:schemeClr val="accent2"/>
                </a:solidFill>
              </a:rPr>
              <a:t>Wilskracht</a:t>
            </a:r>
            <a:r>
              <a:rPr lang="nl-NL" sz="3400" dirty="0"/>
              <a:t>                     (extern) Object</a:t>
            </a:r>
          </a:p>
          <a:p>
            <a:pPr marL="0" indent="0" fontAlgn="auto">
              <a:spcAft>
                <a:spcPts val="0"/>
              </a:spcAft>
              <a:buClr>
                <a:schemeClr val="accent1">
                  <a:lumMod val="75000"/>
                </a:schemeClr>
              </a:buClr>
              <a:buNone/>
              <a:defRPr/>
            </a:pPr>
            <a:r>
              <a:rPr lang="nl-NL" sz="3400" dirty="0"/>
              <a:t>   Dood		</a:t>
            </a:r>
            <a:r>
              <a:rPr lang="nl-NL" sz="3400" dirty="0">
                <a:solidFill>
                  <a:schemeClr val="accent2"/>
                </a:solidFill>
              </a:rPr>
              <a:t>                         Instinctieve Wil	</a:t>
            </a:r>
            <a:r>
              <a:rPr lang="nl-NL" sz="3400" dirty="0"/>
              <a:t>	(over)Leven</a:t>
            </a:r>
          </a:p>
          <a:p>
            <a:pPr marL="0" indent="0" fontAlgn="auto">
              <a:spcAft>
                <a:spcPts val="0"/>
              </a:spcAft>
              <a:buClr>
                <a:schemeClr val="accent1">
                  <a:lumMod val="75000"/>
                </a:schemeClr>
              </a:buClr>
              <a:buNone/>
              <a:defRPr/>
            </a:pPr>
            <a:endParaRPr lang="nl-NL" sz="3400" dirty="0"/>
          </a:p>
          <a:p>
            <a:pPr fontAlgn="auto">
              <a:spcAft>
                <a:spcPts val="0"/>
              </a:spcAft>
              <a:buClr>
                <a:schemeClr val="accent1">
                  <a:lumMod val="75000"/>
                </a:schemeClr>
              </a:buClr>
              <a:defRPr/>
            </a:pPr>
            <a:r>
              <a:rPr lang="nl-NL" sz="3400" dirty="0"/>
              <a:t>Vechten of Vluchten &gt; Ontlading / </a:t>
            </a:r>
            <a:r>
              <a:rPr lang="nl-NL" sz="3400" dirty="0" err="1"/>
              <a:t>E-motie</a:t>
            </a:r>
            <a:r>
              <a:rPr lang="nl-NL" sz="3400" dirty="0"/>
              <a:t> &gt; Geen Traumatisering</a:t>
            </a:r>
          </a:p>
          <a:p>
            <a:pPr fontAlgn="auto">
              <a:spcAft>
                <a:spcPts val="0"/>
              </a:spcAft>
              <a:buClr>
                <a:schemeClr val="accent1">
                  <a:lumMod val="75000"/>
                </a:schemeClr>
              </a:buClr>
              <a:defRPr/>
            </a:pPr>
            <a:r>
              <a:rPr lang="nl-NL" sz="3400" dirty="0"/>
              <a:t>Maar </a:t>
            </a:r>
            <a:r>
              <a:rPr lang="nl-NL" sz="3400" dirty="0" err="1"/>
              <a:t>i.g.v</a:t>
            </a:r>
            <a:r>
              <a:rPr lang="nl-NL" sz="3400" dirty="0"/>
              <a:t>. Bevriezen &gt; Geen Ontlading: I-motie &gt; Traumatisering</a:t>
            </a:r>
          </a:p>
          <a:p>
            <a:pPr fontAlgn="auto">
              <a:spcAft>
                <a:spcPts val="0"/>
              </a:spcAft>
              <a:buClr>
                <a:schemeClr val="accent1">
                  <a:lumMod val="75000"/>
                </a:schemeClr>
              </a:buClr>
              <a:defRPr/>
            </a:pPr>
            <a:r>
              <a:rPr lang="nl-NL" sz="3400" dirty="0"/>
              <a:t>Sublimatie van </a:t>
            </a:r>
            <a:r>
              <a:rPr lang="nl-NL" sz="3400"/>
              <a:t>de (Oer)Angst</a:t>
            </a:r>
            <a:r>
              <a:rPr lang="nl-NL" sz="2600"/>
              <a:t>    </a:t>
            </a:r>
            <a:endParaRPr lang="nl-NL" sz="2600" dirty="0"/>
          </a:p>
          <a:p>
            <a:pPr fontAlgn="auto">
              <a:spcAft>
                <a:spcPts val="0"/>
              </a:spcAft>
              <a:buClr>
                <a:schemeClr val="accent1">
                  <a:lumMod val="75000"/>
                </a:schemeClr>
              </a:buClr>
              <a:defRPr/>
            </a:pPr>
            <a:endParaRPr lang="nl-NL" sz="2600" i="1" dirty="0"/>
          </a:p>
          <a:p>
            <a:pPr fontAlgn="auto">
              <a:spcAft>
                <a:spcPts val="0"/>
              </a:spcAft>
              <a:buClr>
                <a:schemeClr val="accent1">
                  <a:lumMod val="75000"/>
                </a:schemeClr>
              </a:buClr>
              <a:defRPr/>
            </a:pPr>
            <a:endParaRPr lang="nl-NL" sz="2600" i="1"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cxnSp>
        <p:nvCxnSpPr>
          <p:cNvPr id="8" name="Rechte verbindingslijn met pijl 7">
            <a:extLst>
              <a:ext uri="{FF2B5EF4-FFF2-40B4-BE49-F238E27FC236}">
                <a16:creationId xmlns:a16="http://schemas.microsoft.com/office/drawing/2014/main" id="{CE2B3EDA-0E05-498C-BBD6-6DBD7955288D}"/>
              </a:ext>
            </a:extLst>
          </p:cNvPr>
          <p:cNvCxnSpPr/>
          <p:nvPr/>
        </p:nvCxnSpPr>
        <p:spPr>
          <a:xfrm>
            <a:off x="4695752" y="3581400"/>
            <a:ext cx="1748590"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17873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1199197" y="733425"/>
            <a:ext cx="10731546" cy="5391150"/>
          </a:xfrm>
        </p:spPr>
        <p:txBody>
          <a:bodyPr rtlCol="0">
            <a:normAutofit fontScale="92500" lnSpcReduction="20000"/>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SUBLIMATIE</a:t>
            </a:r>
            <a:endParaRPr lang="nl-NL" sz="2600" dirty="0"/>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r>
              <a:rPr lang="nl-NL" sz="2600" dirty="0"/>
              <a:t>Onderdrukken van fysiologische (doods)angst &gt; </a:t>
            </a:r>
          </a:p>
          <a:p>
            <a:pPr fontAlgn="auto">
              <a:spcAft>
                <a:spcPts val="0"/>
              </a:spcAft>
              <a:buClr>
                <a:schemeClr val="accent1">
                  <a:lumMod val="75000"/>
                </a:schemeClr>
              </a:buClr>
              <a:defRPr/>
            </a:pPr>
            <a:r>
              <a:rPr lang="nl-NL" sz="2600" dirty="0"/>
              <a:t>Substitutie/sublimatie</a:t>
            </a:r>
          </a:p>
          <a:p>
            <a:pPr fontAlgn="auto">
              <a:spcAft>
                <a:spcPts val="0"/>
              </a:spcAft>
              <a:buClr>
                <a:schemeClr val="accent1">
                  <a:lumMod val="75000"/>
                </a:schemeClr>
              </a:buClr>
              <a:defRPr/>
            </a:pPr>
            <a:r>
              <a:rPr lang="nl-NL" sz="2600" dirty="0"/>
              <a:t>Ontstaan van mutaties (mentale angsten)</a:t>
            </a: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r>
              <a:rPr lang="nl-NL" sz="2600" i="1" dirty="0"/>
              <a:t>Wet van de Aantrekking</a:t>
            </a:r>
          </a:p>
          <a:p>
            <a:pPr fontAlgn="auto">
              <a:spcAft>
                <a:spcPts val="0"/>
              </a:spcAft>
              <a:buClr>
                <a:schemeClr val="accent1">
                  <a:lumMod val="75000"/>
                </a:schemeClr>
              </a:buClr>
              <a:defRPr/>
            </a:pPr>
            <a:r>
              <a:rPr lang="nl-NL" sz="2600" dirty="0" err="1"/>
              <a:t>OerTrauma</a:t>
            </a:r>
            <a:r>
              <a:rPr lang="nl-NL" sz="2600" dirty="0"/>
              <a:t> + </a:t>
            </a:r>
            <a:r>
              <a:rPr lang="nl-NL" sz="2600" dirty="0" err="1"/>
              <a:t>OntWortelde</a:t>
            </a:r>
            <a:r>
              <a:rPr lang="nl-NL" sz="2600" dirty="0"/>
              <a:t> Wil &gt; </a:t>
            </a:r>
          </a:p>
          <a:p>
            <a:pPr marL="0" indent="0" fontAlgn="auto">
              <a:spcAft>
                <a:spcPts val="0"/>
              </a:spcAft>
              <a:buClr>
                <a:schemeClr val="accent1">
                  <a:lumMod val="75000"/>
                </a:schemeClr>
              </a:buClr>
              <a:buNone/>
              <a:defRPr/>
            </a:pPr>
            <a:r>
              <a:rPr lang="nl-NL" sz="2600" dirty="0"/>
              <a:t>   Trauma van de Liefde, -Identiteit, en -Seksualiteit</a:t>
            </a: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r>
              <a:rPr lang="nl-NL" sz="2600" dirty="0"/>
              <a:t>“</a:t>
            </a:r>
            <a:r>
              <a:rPr lang="nl-NL" sz="2600" i="1" dirty="0"/>
              <a:t>Wat je probeert te controleren, controleert jou”</a:t>
            </a:r>
          </a:p>
          <a:p>
            <a:pPr marL="0" indent="0" fontAlgn="auto">
              <a:spcAft>
                <a:spcPts val="0"/>
              </a:spcAft>
              <a:buClr>
                <a:schemeClr val="accent1">
                  <a:lumMod val="75000"/>
                </a:schemeClr>
              </a:buClr>
              <a:buNone/>
              <a:defRPr/>
            </a:pPr>
            <a:r>
              <a:rPr lang="nl-NL" sz="2600" dirty="0"/>
              <a:t>  </a:t>
            </a:r>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49763401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5400" dirty="0" err="1"/>
              <a:t>Oerwil</a:t>
            </a:r>
            <a:endParaRPr lang="nl-NL" sz="5400" dirty="0"/>
          </a:p>
        </p:txBody>
      </p:sp>
      <p:sp>
        <p:nvSpPr>
          <p:cNvPr id="3" name="Tijdelijke aanduiding voor inhoud 2"/>
          <p:cNvSpPr>
            <a:spLocks noGrp="1"/>
          </p:cNvSpPr>
          <p:nvPr>
            <p:ph idx="1"/>
          </p:nvPr>
        </p:nvSpPr>
        <p:spPr>
          <a:xfrm>
            <a:off x="2562316" y="1847849"/>
            <a:ext cx="7643192" cy="4525963"/>
          </a:xfrm>
        </p:spPr>
        <p:txBody>
          <a:bodyPr/>
          <a:lstStyle/>
          <a:p>
            <a:endParaRPr lang="nl-NL" i="1" dirty="0"/>
          </a:p>
          <a:p>
            <a:pPr marL="0" indent="0" algn="ctr">
              <a:buNone/>
            </a:pPr>
            <a:r>
              <a:rPr lang="nl-NL" sz="2800" i="1" dirty="0"/>
              <a:t>‘De (OER)Wil is de in de mens, en ieder ander organisme, aanwezige</a:t>
            </a:r>
            <a:r>
              <a:rPr lang="nl-NL" sz="2800" i="1" dirty="0">
                <a:solidFill>
                  <a:srgbClr val="FFFF00"/>
                </a:solidFill>
              </a:rPr>
              <a:t> </a:t>
            </a:r>
            <a:r>
              <a:rPr lang="nl-NL" sz="2800" i="1" dirty="0">
                <a:solidFill>
                  <a:schemeClr val="accent3">
                    <a:lumMod val="60000"/>
                    <a:lumOff val="40000"/>
                  </a:schemeClr>
                </a:solidFill>
              </a:rPr>
              <a:t>levensenergie</a:t>
            </a:r>
            <a:r>
              <a:rPr lang="nl-NL" sz="2800" i="1" dirty="0"/>
              <a:t> die aanzet tot zelfexpressie, in afstemming en verbinding met haar omgeving</a:t>
            </a:r>
            <a:endParaRPr lang="nl-NL" sz="2800" dirty="0"/>
          </a:p>
        </p:txBody>
      </p:sp>
    </p:spTree>
    <p:extLst>
      <p:ext uri="{BB962C8B-B14F-4D97-AF65-F5344CB8AC3E}">
        <p14:creationId xmlns:p14="http://schemas.microsoft.com/office/powerpoint/2010/main" val="2400402941"/>
      </p:ext>
    </p:extLst>
  </p:cSld>
  <p:clrMapOvr>
    <a:masterClrMapping/>
  </p:clrMapOvr>
  <p:transition>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1156201" y="1000214"/>
            <a:ext cx="7842250" cy="5391150"/>
          </a:xfrm>
        </p:spPr>
        <p:txBody>
          <a:bodyPr rtlCol="0">
            <a:normAutofit/>
          </a:bodyPr>
          <a:lstStyle/>
          <a:p>
            <a:pPr marL="0" indent="0" algn="ctr" fontAlgn="auto">
              <a:spcAft>
                <a:spcPts val="0"/>
              </a:spcAft>
              <a:buClr>
                <a:schemeClr val="accent1">
                  <a:lumMod val="75000"/>
                </a:schemeClr>
              </a:buClr>
              <a:buFont typeface="Wingdings" panose="05000000000000000000" pitchFamily="2" charset="2"/>
              <a:buNone/>
              <a:defRPr/>
            </a:pPr>
            <a:r>
              <a:rPr lang="nl-NL" sz="4800" dirty="0">
                <a:latin typeface="+mj-lt"/>
              </a:rPr>
              <a:t>     </a:t>
            </a:r>
            <a:r>
              <a:rPr lang="nl-NL" sz="4800" dirty="0" err="1">
                <a:latin typeface="+mj-lt"/>
              </a:rPr>
              <a:t>OntWortelde</a:t>
            </a:r>
            <a:r>
              <a:rPr lang="nl-NL" sz="4800" dirty="0">
                <a:latin typeface="+mj-lt"/>
              </a:rPr>
              <a:t> Willetjes</a:t>
            </a:r>
          </a:p>
          <a:p>
            <a:pPr fontAlgn="auto">
              <a:spcAft>
                <a:spcPts val="0"/>
              </a:spcAft>
              <a:buClr>
                <a:schemeClr val="accent1">
                  <a:lumMod val="75000"/>
                </a:schemeClr>
              </a:buClr>
              <a:defRPr/>
            </a:pPr>
            <a:endParaRPr lang="nl-NL" sz="2400" dirty="0">
              <a:latin typeface="+mj-lt"/>
            </a:endParaRPr>
          </a:p>
          <a:p>
            <a:pPr fontAlgn="auto">
              <a:spcAft>
                <a:spcPts val="0"/>
              </a:spcAft>
              <a:buClr>
                <a:schemeClr val="accent1">
                  <a:lumMod val="75000"/>
                </a:schemeClr>
              </a:buClr>
              <a:defRPr/>
            </a:pPr>
            <a:endParaRPr lang="nl-NL" sz="4800" dirty="0">
              <a:latin typeface="+mj-lt"/>
            </a:endParaRPr>
          </a:p>
          <a:p>
            <a:pPr fontAlgn="auto">
              <a:spcAft>
                <a:spcPts val="0"/>
              </a:spcAft>
              <a:buClr>
                <a:schemeClr val="accent1">
                  <a:lumMod val="75000"/>
                </a:schemeClr>
              </a:buClr>
              <a:defRPr/>
            </a:pPr>
            <a:endParaRPr lang="nl-NL" sz="2600" dirty="0"/>
          </a:p>
          <a:p>
            <a:pPr fontAlgn="auto">
              <a:spcAft>
                <a:spcPts val="0"/>
              </a:spcAft>
              <a:buClr>
                <a:schemeClr val="accent1">
                  <a:lumMod val="75000"/>
                </a:schemeClr>
              </a:buClr>
              <a:defRPr/>
            </a:pPr>
            <a:endParaRPr lang="nl-NL" sz="2600" i="1" dirty="0"/>
          </a:p>
          <a:p>
            <a:pPr fontAlgn="auto">
              <a:spcAft>
                <a:spcPts val="0"/>
              </a:spcAft>
              <a:buClr>
                <a:schemeClr val="accent1">
                  <a:lumMod val="75000"/>
                </a:schemeClr>
              </a:buClr>
              <a:defRPr/>
            </a:pPr>
            <a:endParaRPr lang="nl-NL" sz="2600" i="1"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aphicFrame>
        <p:nvGraphicFramePr>
          <p:cNvPr id="4" name="Tabel 4">
            <a:extLst>
              <a:ext uri="{FF2B5EF4-FFF2-40B4-BE49-F238E27FC236}">
                <a16:creationId xmlns:a16="http://schemas.microsoft.com/office/drawing/2014/main" id="{1D1B71D3-7623-4FBE-AD96-B4463B2C12BC}"/>
              </a:ext>
            </a:extLst>
          </p:cNvPr>
          <p:cNvGraphicFramePr>
            <a:graphicFrameLocks noGrp="1"/>
          </p:cNvGraphicFramePr>
          <p:nvPr>
            <p:extLst>
              <p:ext uri="{D42A27DB-BD31-4B8C-83A1-F6EECF244321}">
                <p14:modId xmlns:p14="http://schemas.microsoft.com/office/powerpoint/2010/main" val="1395287112"/>
              </p:ext>
            </p:extLst>
          </p:nvPr>
        </p:nvGraphicFramePr>
        <p:xfrm>
          <a:off x="407219" y="1994687"/>
          <a:ext cx="3606122" cy="3693160"/>
        </p:xfrm>
        <a:graphic>
          <a:graphicData uri="http://schemas.openxmlformats.org/drawingml/2006/table">
            <a:tbl>
              <a:tblPr firstRow="1" bandRow="1">
                <a:tableStyleId>{5C22544A-7EE6-4342-B048-85BDC9FD1C3A}</a:tableStyleId>
              </a:tblPr>
              <a:tblGrid>
                <a:gridCol w="3606122">
                  <a:extLst>
                    <a:ext uri="{9D8B030D-6E8A-4147-A177-3AD203B41FA5}">
                      <a16:colId xmlns:a16="http://schemas.microsoft.com/office/drawing/2014/main" val="727703541"/>
                    </a:ext>
                  </a:extLst>
                </a:gridCol>
              </a:tblGrid>
              <a:tr h="0">
                <a:tc>
                  <a:txBody>
                    <a:bodyPr/>
                    <a:lstStyle/>
                    <a:p>
                      <a:r>
                        <a:rPr lang="nl-NL" sz="1800" dirty="0"/>
                        <a:t>(Gevoelde) Angst </a:t>
                      </a:r>
                    </a:p>
                  </a:txBody>
                  <a:tcPr marL="121706" marR="121706">
                    <a:solidFill>
                      <a:srgbClr val="C00000"/>
                    </a:solidFill>
                  </a:tcPr>
                </a:tc>
                <a:extLst>
                  <a:ext uri="{0D108BD9-81ED-4DB2-BD59-A6C34878D82A}">
                    <a16:rowId xmlns:a16="http://schemas.microsoft.com/office/drawing/2014/main" val="816795211"/>
                  </a:ext>
                </a:extLst>
              </a:tr>
              <a:tr h="370840">
                <a:tc>
                  <a:txBody>
                    <a:bodyPr/>
                    <a:lstStyle/>
                    <a:p>
                      <a:r>
                        <a:rPr lang="nl-NL" sz="1800" dirty="0"/>
                        <a:t>Dood / niet bestaan</a:t>
                      </a:r>
                    </a:p>
                  </a:txBody>
                  <a:tcPr marL="121706" marR="121706">
                    <a:solidFill>
                      <a:srgbClr val="FFC000"/>
                    </a:solidFill>
                  </a:tcPr>
                </a:tc>
                <a:extLst>
                  <a:ext uri="{0D108BD9-81ED-4DB2-BD59-A6C34878D82A}">
                    <a16:rowId xmlns:a16="http://schemas.microsoft.com/office/drawing/2014/main" val="2461971221"/>
                  </a:ext>
                </a:extLst>
              </a:tr>
              <a:tr h="370840">
                <a:tc>
                  <a:txBody>
                    <a:bodyPr/>
                    <a:lstStyle/>
                    <a:p>
                      <a:r>
                        <a:rPr lang="nl-NL" sz="1800" dirty="0"/>
                        <a:t>Niets hebben/weten</a:t>
                      </a:r>
                    </a:p>
                  </a:txBody>
                  <a:tcPr marL="121706" marR="121706">
                    <a:solidFill>
                      <a:srgbClr val="FFC000"/>
                    </a:solidFill>
                  </a:tcPr>
                </a:tc>
                <a:extLst>
                  <a:ext uri="{0D108BD9-81ED-4DB2-BD59-A6C34878D82A}">
                    <a16:rowId xmlns:a16="http://schemas.microsoft.com/office/drawing/2014/main" val="67423834"/>
                  </a:ext>
                </a:extLst>
              </a:tr>
              <a:tr h="370840">
                <a:tc>
                  <a:txBody>
                    <a:bodyPr/>
                    <a:lstStyle/>
                    <a:p>
                      <a:r>
                        <a:rPr lang="nl-NL" sz="1800" dirty="0"/>
                        <a:t>Onzekerheid</a:t>
                      </a:r>
                    </a:p>
                  </a:txBody>
                  <a:tcPr marL="121706" marR="121706">
                    <a:solidFill>
                      <a:srgbClr val="FFC000"/>
                    </a:solidFill>
                  </a:tcPr>
                </a:tc>
                <a:extLst>
                  <a:ext uri="{0D108BD9-81ED-4DB2-BD59-A6C34878D82A}">
                    <a16:rowId xmlns:a16="http://schemas.microsoft.com/office/drawing/2014/main" val="1493183137"/>
                  </a:ext>
                </a:extLst>
              </a:tr>
              <a:tr h="370840">
                <a:tc>
                  <a:txBody>
                    <a:bodyPr/>
                    <a:lstStyle/>
                    <a:p>
                      <a:r>
                        <a:rPr lang="nl-NL" sz="1800" dirty="0"/>
                        <a:t>Afwijzing</a:t>
                      </a:r>
                    </a:p>
                  </a:txBody>
                  <a:tcPr marL="121706" marR="121706">
                    <a:solidFill>
                      <a:srgbClr val="FFC000"/>
                    </a:solidFill>
                  </a:tcPr>
                </a:tc>
                <a:extLst>
                  <a:ext uri="{0D108BD9-81ED-4DB2-BD59-A6C34878D82A}">
                    <a16:rowId xmlns:a16="http://schemas.microsoft.com/office/drawing/2014/main" val="1664369697"/>
                  </a:ext>
                </a:extLst>
              </a:tr>
              <a:tr h="370840">
                <a:tc>
                  <a:txBody>
                    <a:bodyPr/>
                    <a:lstStyle/>
                    <a:p>
                      <a:r>
                        <a:rPr lang="nl-NL" sz="1800" dirty="0"/>
                        <a:t>Verveling</a:t>
                      </a:r>
                    </a:p>
                  </a:txBody>
                  <a:tcPr marL="121706" marR="121706">
                    <a:solidFill>
                      <a:srgbClr val="FFC000"/>
                    </a:solidFill>
                  </a:tcPr>
                </a:tc>
                <a:extLst>
                  <a:ext uri="{0D108BD9-81ED-4DB2-BD59-A6C34878D82A}">
                    <a16:rowId xmlns:a16="http://schemas.microsoft.com/office/drawing/2014/main" val="1282449781"/>
                  </a:ext>
                </a:extLst>
              </a:tr>
              <a:tr h="370840">
                <a:tc>
                  <a:txBody>
                    <a:bodyPr/>
                    <a:lstStyle/>
                    <a:p>
                      <a:r>
                        <a:rPr lang="nl-NL" sz="1800" dirty="0"/>
                        <a:t>Begrenzing</a:t>
                      </a:r>
                    </a:p>
                  </a:txBody>
                  <a:tcPr marL="121706" marR="121706">
                    <a:solidFill>
                      <a:srgbClr val="FFC000"/>
                    </a:solidFill>
                  </a:tcPr>
                </a:tc>
                <a:extLst>
                  <a:ext uri="{0D108BD9-81ED-4DB2-BD59-A6C34878D82A}">
                    <a16:rowId xmlns:a16="http://schemas.microsoft.com/office/drawing/2014/main" val="3486344812"/>
                  </a:ext>
                </a:extLst>
              </a:tr>
              <a:tr h="370840">
                <a:tc>
                  <a:txBody>
                    <a:bodyPr/>
                    <a:lstStyle/>
                    <a:p>
                      <a:r>
                        <a:rPr lang="nl-NL" sz="1800" dirty="0"/>
                        <a:t>Machteloosheid</a:t>
                      </a:r>
                    </a:p>
                  </a:txBody>
                  <a:tcPr marL="121706" marR="121706">
                    <a:solidFill>
                      <a:srgbClr val="FFC000"/>
                    </a:solidFill>
                  </a:tcPr>
                </a:tc>
                <a:extLst>
                  <a:ext uri="{0D108BD9-81ED-4DB2-BD59-A6C34878D82A}">
                    <a16:rowId xmlns:a16="http://schemas.microsoft.com/office/drawing/2014/main" val="1988585128"/>
                  </a:ext>
                </a:extLst>
              </a:tr>
              <a:tr h="365760">
                <a:tc>
                  <a:txBody>
                    <a:bodyPr/>
                    <a:lstStyle/>
                    <a:p>
                      <a:r>
                        <a:rPr lang="nl-NL" sz="1800" dirty="0"/>
                        <a:t>Falen</a:t>
                      </a:r>
                    </a:p>
                  </a:txBody>
                  <a:tcPr marL="121706" marR="121706">
                    <a:solidFill>
                      <a:srgbClr val="FFC000"/>
                    </a:solidFill>
                  </a:tcPr>
                </a:tc>
                <a:extLst>
                  <a:ext uri="{0D108BD9-81ED-4DB2-BD59-A6C34878D82A}">
                    <a16:rowId xmlns:a16="http://schemas.microsoft.com/office/drawing/2014/main" val="612476824"/>
                  </a:ext>
                </a:extLst>
              </a:tr>
              <a:tr h="290606">
                <a:tc>
                  <a:txBody>
                    <a:bodyPr/>
                    <a:lstStyle/>
                    <a:p>
                      <a:r>
                        <a:rPr lang="nl-NL" sz="1800" dirty="0"/>
                        <a:t>Eenzaamheid</a:t>
                      </a:r>
                    </a:p>
                  </a:txBody>
                  <a:tcPr marL="121706" marR="121706">
                    <a:solidFill>
                      <a:srgbClr val="FFC000"/>
                    </a:solidFill>
                  </a:tcPr>
                </a:tc>
                <a:extLst>
                  <a:ext uri="{0D108BD9-81ED-4DB2-BD59-A6C34878D82A}">
                    <a16:rowId xmlns:a16="http://schemas.microsoft.com/office/drawing/2014/main" val="3799470575"/>
                  </a:ext>
                </a:extLst>
              </a:tr>
            </a:tbl>
          </a:graphicData>
        </a:graphic>
      </p:graphicFrame>
      <p:graphicFrame>
        <p:nvGraphicFramePr>
          <p:cNvPr id="6" name="Tabel 5">
            <a:extLst>
              <a:ext uri="{FF2B5EF4-FFF2-40B4-BE49-F238E27FC236}">
                <a16:creationId xmlns:a16="http://schemas.microsoft.com/office/drawing/2014/main" id="{78383D94-CD30-4001-A738-CF213638C286}"/>
              </a:ext>
            </a:extLst>
          </p:cNvPr>
          <p:cNvGraphicFramePr>
            <a:graphicFrameLocks noGrp="1"/>
          </p:cNvGraphicFramePr>
          <p:nvPr>
            <p:extLst>
              <p:ext uri="{D42A27DB-BD31-4B8C-83A1-F6EECF244321}">
                <p14:modId xmlns:p14="http://schemas.microsoft.com/office/powerpoint/2010/main" val="949043011"/>
              </p:ext>
            </p:extLst>
          </p:nvPr>
        </p:nvGraphicFramePr>
        <p:xfrm>
          <a:off x="4203486" y="1994687"/>
          <a:ext cx="3606122" cy="3693160"/>
        </p:xfrm>
        <a:graphic>
          <a:graphicData uri="http://schemas.openxmlformats.org/drawingml/2006/table">
            <a:tbl>
              <a:tblPr firstRow="1" bandRow="1">
                <a:tableStyleId>{5C22544A-7EE6-4342-B048-85BDC9FD1C3A}</a:tableStyleId>
              </a:tblPr>
              <a:tblGrid>
                <a:gridCol w="3606122">
                  <a:extLst>
                    <a:ext uri="{9D8B030D-6E8A-4147-A177-3AD203B41FA5}">
                      <a16:colId xmlns:a16="http://schemas.microsoft.com/office/drawing/2014/main" val="2084154212"/>
                    </a:ext>
                  </a:extLst>
                </a:gridCol>
              </a:tblGrid>
              <a:tr h="313332">
                <a:tc>
                  <a:txBody>
                    <a:bodyPr/>
                    <a:lstStyle/>
                    <a:p>
                      <a:r>
                        <a:rPr lang="nl-NL" sz="1800" dirty="0" err="1"/>
                        <a:t>OntWortelde</a:t>
                      </a:r>
                      <a:r>
                        <a:rPr lang="nl-NL" sz="1800" dirty="0"/>
                        <a:t> Wil</a:t>
                      </a:r>
                    </a:p>
                  </a:txBody>
                  <a:tcPr marL="121706" marR="121706">
                    <a:solidFill>
                      <a:srgbClr val="C00000"/>
                    </a:solidFill>
                  </a:tcPr>
                </a:tc>
                <a:extLst>
                  <a:ext uri="{0D108BD9-81ED-4DB2-BD59-A6C34878D82A}">
                    <a16:rowId xmlns:a16="http://schemas.microsoft.com/office/drawing/2014/main" val="2044578537"/>
                  </a:ext>
                </a:extLst>
              </a:tr>
              <a:tr h="370840">
                <a:tc>
                  <a:txBody>
                    <a:bodyPr/>
                    <a:lstStyle/>
                    <a:p>
                      <a:r>
                        <a:rPr lang="nl-NL" sz="1800" dirty="0"/>
                        <a:t>Instinctieve Wil </a:t>
                      </a:r>
                    </a:p>
                  </a:txBody>
                  <a:tcPr marL="121706" marR="121706">
                    <a:solidFill>
                      <a:schemeClr val="accent2"/>
                    </a:solidFill>
                  </a:tcPr>
                </a:tc>
                <a:extLst>
                  <a:ext uri="{0D108BD9-81ED-4DB2-BD59-A6C34878D82A}">
                    <a16:rowId xmlns:a16="http://schemas.microsoft.com/office/drawing/2014/main" val="2330010360"/>
                  </a:ext>
                </a:extLst>
              </a:tr>
              <a:tr h="370840">
                <a:tc>
                  <a:txBody>
                    <a:bodyPr/>
                    <a:lstStyle/>
                    <a:p>
                      <a:r>
                        <a:rPr lang="nl-NL" sz="1800" dirty="0"/>
                        <a:t>(Be)Grijpende Wil (*) </a:t>
                      </a:r>
                    </a:p>
                  </a:txBody>
                  <a:tcPr marL="121706" marR="121706">
                    <a:solidFill>
                      <a:schemeClr val="accent2"/>
                    </a:solidFill>
                  </a:tcPr>
                </a:tc>
                <a:extLst>
                  <a:ext uri="{0D108BD9-81ED-4DB2-BD59-A6C34878D82A}">
                    <a16:rowId xmlns:a16="http://schemas.microsoft.com/office/drawing/2014/main" val="3013078817"/>
                  </a:ext>
                </a:extLst>
              </a:tr>
              <a:tr h="370840">
                <a:tc>
                  <a:txBody>
                    <a:bodyPr/>
                    <a:lstStyle/>
                    <a:p>
                      <a:r>
                        <a:rPr lang="nl-NL" sz="1800" dirty="0"/>
                        <a:t>Controlerende Wil (*)</a:t>
                      </a:r>
                    </a:p>
                  </a:txBody>
                  <a:tcPr marL="121706" marR="121706">
                    <a:solidFill>
                      <a:schemeClr val="accent2"/>
                    </a:solidFill>
                  </a:tcPr>
                </a:tc>
                <a:extLst>
                  <a:ext uri="{0D108BD9-81ED-4DB2-BD59-A6C34878D82A}">
                    <a16:rowId xmlns:a16="http://schemas.microsoft.com/office/drawing/2014/main" val="115562314"/>
                  </a:ext>
                </a:extLst>
              </a:tr>
              <a:tr h="370840">
                <a:tc>
                  <a:txBody>
                    <a:bodyPr/>
                    <a:lstStyle/>
                    <a:p>
                      <a:r>
                        <a:rPr lang="nl-NL" sz="1800" dirty="0"/>
                        <a:t>Afgeleide Wil (**)</a:t>
                      </a:r>
                    </a:p>
                  </a:txBody>
                  <a:tcPr marL="121706" marR="121706">
                    <a:solidFill>
                      <a:schemeClr val="accent2"/>
                    </a:solidFill>
                  </a:tcPr>
                </a:tc>
                <a:extLst>
                  <a:ext uri="{0D108BD9-81ED-4DB2-BD59-A6C34878D82A}">
                    <a16:rowId xmlns:a16="http://schemas.microsoft.com/office/drawing/2014/main" val="1286355127"/>
                  </a:ext>
                </a:extLst>
              </a:tr>
              <a:tr h="370840">
                <a:tc>
                  <a:txBody>
                    <a:bodyPr/>
                    <a:lstStyle/>
                    <a:p>
                      <a:r>
                        <a:rPr lang="nl-NL" sz="1800" dirty="0"/>
                        <a:t>Avontuurlijke Wil (**)</a:t>
                      </a:r>
                    </a:p>
                  </a:txBody>
                  <a:tcPr marL="121706" marR="121706">
                    <a:solidFill>
                      <a:schemeClr val="accent2"/>
                    </a:solidFill>
                  </a:tcPr>
                </a:tc>
                <a:extLst>
                  <a:ext uri="{0D108BD9-81ED-4DB2-BD59-A6C34878D82A}">
                    <a16:rowId xmlns:a16="http://schemas.microsoft.com/office/drawing/2014/main" val="3843803748"/>
                  </a:ext>
                </a:extLst>
              </a:tr>
              <a:tr h="370840">
                <a:tc>
                  <a:txBody>
                    <a:bodyPr/>
                    <a:lstStyle/>
                    <a:p>
                      <a:r>
                        <a:rPr lang="nl-NL" sz="1800" dirty="0"/>
                        <a:t>Ontketende Wil (*)</a:t>
                      </a:r>
                    </a:p>
                  </a:txBody>
                  <a:tcPr marL="121706" marR="121706">
                    <a:solidFill>
                      <a:schemeClr val="accent2"/>
                    </a:solidFill>
                  </a:tcPr>
                </a:tc>
                <a:extLst>
                  <a:ext uri="{0D108BD9-81ED-4DB2-BD59-A6C34878D82A}">
                    <a16:rowId xmlns:a16="http://schemas.microsoft.com/office/drawing/2014/main" val="2152624440"/>
                  </a:ext>
                </a:extLst>
              </a:tr>
              <a:tr h="370840">
                <a:tc>
                  <a:txBody>
                    <a:bodyPr/>
                    <a:lstStyle/>
                    <a:p>
                      <a:r>
                        <a:rPr lang="nl-NL" sz="1800" dirty="0"/>
                        <a:t>Dominerende Wil (**)</a:t>
                      </a:r>
                    </a:p>
                  </a:txBody>
                  <a:tcPr marL="121706" marR="121706">
                    <a:solidFill>
                      <a:schemeClr val="accent2"/>
                    </a:solidFill>
                  </a:tcPr>
                </a:tc>
                <a:extLst>
                  <a:ext uri="{0D108BD9-81ED-4DB2-BD59-A6C34878D82A}">
                    <a16:rowId xmlns:a16="http://schemas.microsoft.com/office/drawing/2014/main" val="2751573589"/>
                  </a:ext>
                </a:extLst>
              </a:tr>
              <a:tr h="365760">
                <a:tc>
                  <a:txBody>
                    <a:bodyPr/>
                    <a:lstStyle/>
                    <a:p>
                      <a:r>
                        <a:rPr lang="nl-NL" sz="1800" dirty="0"/>
                        <a:t>Competitieve Wil (*)</a:t>
                      </a:r>
                    </a:p>
                  </a:txBody>
                  <a:tcPr marL="121706" marR="121706">
                    <a:solidFill>
                      <a:schemeClr val="accent2"/>
                    </a:solidFill>
                  </a:tcPr>
                </a:tc>
                <a:extLst>
                  <a:ext uri="{0D108BD9-81ED-4DB2-BD59-A6C34878D82A}">
                    <a16:rowId xmlns:a16="http://schemas.microsoft.com/office/drawing/2014/main" val="3247109023"/>
                  </a:ext>
                </a:extLst>
              </a:tr>
              <a:tr h="290606">
                <a:tc>
                  <a:txBody>
                    <a:bodyPr/>
                    <a:lstStyle/>
                    <a:p>
                      <a:r>
                        <a:rPr lang="nl-NL" sz="1800" dirty="0"/>
                        <a:t>Symbiotische Wil (**)</a:t>
                      </a:r>
                    </a:p>
                  </a:txBody>
                  <a:tcPr marL="121706" marR="121706">
                    <a:solidFill>
                      <a:schemeClr val="accent2"/>
                    </a:solidFill>
                  </a:tcPr>
                </a:tc>
                <a:extLst>
                  <a:ext uri="{0D108BD9-81ED-4DB2-BD59-A6C34878D82A}">
                    <a16:rowId xmlns:a16="http://schemas.microsoft.com/office/drawing/2014/main" val="579521896"/>
                  </a:ext>
                </a:extLst>
              </a:tr>
            </a:tbl>
          </a:graphicData>
        </a:graphic>
      </p:graphicFrame>
      <p:graphicFrame>
        <p:nvGraphicFramePr>
          <p:cNvPr id="7" name="Tabel 6">
            <a:extLst>
              <a:ext uri="{FF2B5EF4-FFF2-40B4-BE49-F238E27FC236}">
                <a16:creationId xmlns:a16="http://schemas.microsoft.com/office/drawing/2014/main" id="{89CA43D5-2019-448E-A4EC-DA6810580682}"/>
              </a:ext>
            </a:extLst>
          </p:cNvPr>
          <p:cNvGraphicFramePr>
            <a:graphicFrameLocks noGrp="1"/>
          </p:cNvGraphicFramePr>
          <p:nvPr>
            <p:extLst>
              <p:ext uri="{D42A27DB-BD31-4B8C-83A1-F6EECF244321}">
                <p14:modId xmlns:p14="http://schemas.microsoft.com/office/powerpoint/2010/main" val="3666155222"/>
              </p:ext>
            </p:extLst>
          </p:nvPr>
        </p:nvGraphicFramePr>
        <p:xfrm>
          <a:off x="7999754" y="1994687"/>
          <a:ext cx="3606122" cy="3693160"/>
        </p:xfrm>
        <a:graphic>
          <a:graphicData uri="http://schemas.openxmlformats.org/drawingml/2006/table">
            <a:tbl>
              <a:tblPr firstRow="1" bandRow="1">
                <a:tableStyleId>{5C22544A-7EE6-4342-B048-85BDC9FD1C3A}</a:tableStyleId>
              </a:tblPr>
              <a:tblGrid>
                <a:gridCol w="3606122">
                  <a:extLst>
                    <a:ext uri="{9D8B030D-6E8A-4147-A177-3AD203B41FA5}">
                      <a16:colId xmlns:a16="http://schemas.microsoft.com/office/drawing/2014/main" val="3022953726"/>
                    </a:ext>
                  </a:extLst>
                </a:gridCol>
              </a:tblGrid>
              <a:tr h="0">
                <a:tc>
                  <a:txBody>
                    <a:bodyPr/>
                    <a:lstStyle/>
                    <a:p>
                      <a:r>
                        <a:rPr lang="nl-NL" sz="1800" dirty="0"/>
                        <a:t>(Mentaal)  Verlangen</a:t>
                      </a:r>
                    </a:p>
                  </a:txBody>
                  <a:tcPr marL="121706" marR="121706">
                    <a:solidFill>
                      <a:srgbClr val="C00000"/>
                    </a:solidFill>
                  </a:tcPr>
                </a:tc>
                <a:extLst>
                  <a:ext uri="{0D108BD9-81ED-4DB2-BD59-A6C34878D82A}">
                    <a16:rowId xmlns:a16="http://schemas.microsoft.com/office/drawing/2014/main" val="3782567321"/>
                  </a:ext>
                </a:extLst>
              </a:tr>
              <a:tr h="370840">
                <a:tc>
                  <a:txBody>
                    <a:bodyPr/>
                    <a:lstStyle/>
                    <a:p>
                      <a:r>
                        <a:rPr lang="nl-NL" sz="1800" dirty="0"/>
                        <a:t>(over)Leven </a:t>
                      </a:r>
                    </a:p>
                  </a:txBody>
                  <a:tcPr marL="121706" marR="121706">
                    <a:solidFill>
                      <a:srgbClr val="FFC000"/>
                    </a:solidFill>
                  </a:tcPr>
                </a:tc>
                <a:extLst>
                  <a:ext uri="{0D108BD9-81ED-4DB2-BD59-A6C34878D82A}">
                    <a16:rowId xmlns:a16="http://schemas.microsoft.com/office/drawing/2014/main" val="2881832287"/>
                  </a:ext>
                </a:extLst>
              </a:tr>
              <a:tr h="370840">
                <a:tc>
                  <a:txBody>
                    <a:bodyPr/>
                    <a:lstStyle/>
                    <a:p>
                      <a:r>
                        <a:rPr lang="nl-NL" sz="1800" dirty="0"/>
                        <a:t>Hebben/Weten</a:t>
                      </a:r>
                    </a:p>
                  </a:txBody>
                  <a:tcPr marL="121706" marR="121706">
                    <a:solidFill>
                      <a:srgbClr val="FFC000"/>
                    </a:solidFill>
                  </a:tcPr>
                </a:tc>
                <a:extLst>
                  <a:ext uri="{0D108BD9-81ED-4DB2-BD59-A6C34878D82A}">
                    <a16:rowId xmlns:a16="http://schemas.microsoft.com/office/drawing/2014/main" val="966065010"/>
                  </a:ext>
                </a:extLst>
              </a:tr>
              <a:tr h="370840">
                <a:tc>
                  <a:txBody>
                    <a:bodyPr/>
                    <a:lstStyle/>
                    <a:p>
                      <a:r>
                        <a:rPr lang="nl-NL" sz="1800" dirty="0"/>
                        <a:t>Controle</a:t>
                      </a:r>
                    </a:p>
                  </a:txBody>
                  <a:tcPr marL="121706" marR="121706">
                    <a:solidFill>
                      <a:srgbClr val="FFC000"/>
                    </a:solidFill>
                  </a:tcPr>
                </a:tc>
                <a:extLst>
                  <a:ext uri="{0D108BD9-81ED-4DB2-BD59-A6C34878D82A}">
                    <a16:rowId xmlns:a16="http://schemas.microsoft.com/office/drawing/2014/main" val="996805712"/>
                  </a:ext>
                </a:extLst>
              </a:tr>
              <a:tr h="370840">
                <a:tc>
                  <a:txBody>
                    <a:bodyPr/>
                    <a:lstStyle/>
                    <a:p>
                      <a:r>
                        <a:rPr lang="nl-NL" sz="1800" dirty="0"/>
                        <a:t>Goedkeuring</a:t>
                      </a:r>
                    </a:p>
                  </a:txBody>
                  <a:tcPr marL="121706" marR="121706">
                    <a:solidFill>
                      <a:srgbClr val="FFC000"/>
                    </a:solidFill>
                  </a:tcPr>
                </a:tc>
                <a:extLst>
                  <a:ext uri="{0D108BD9-81ED-4DB2-BD59-A6C34878D82A}">
                    <a16:rowId xmlns:a16="http://schemas.microsoft.com/office/drawing/2014/main" val="2416395257"/>
                  </a:ext>
                </a:extLst>
              </a:tr>
              <a:tr h="370840">
                <a:tc>
                  <a:txBody>
                    <a:bodyPr/>
                    <a:lstStyle/>
                    <a:p>
                      <a:r>
                        <a:rPr lang="nl-NL" sz="1800" dirty="0"/>
                        <a:t>Prikkels</a:t>
                      </a:r>
                    </a:p>
                  </a:txBody>
                  <a:tcPr marL="121706" marR="121706">
                    <a:solidFill>
                      <a:srgbClr val="FFC000"/>
                    </a:solidFill>
                  </a:tcPr>
                </a:tc>
                <a:extLst>
                  <a:ext uri="{0D108BD9-81ED-4DB2-BD59-A6C34878D82A}">
                    <a16:rowId xmlns:a16="http://schemas.microsoft.com/office/drawing/2014/main" val="2712905860"/>
                  </a:ext>
                </a:extLst>
              </a:tr>
              <a:tr h="370840">
                <a:tc>
                  <a:txBody>
                    <a:bodyPr/>
                    <a:lstStyle/>
                    <a:p>
                      <a:r>
                        <a:rPr lang="nl-NL" sz="1800" dirty="0"/>
                        <a:t>Privacy</a:t>
                      </a:r>
                    </a:p>
                  </a:txBody>
                  <a:tcPr marL="121706" marR="121706">
                    <a:solidFill>
                      <a:srgbClr val="FFC000"/>
                    </a:solidFill>
                  </a:tcPr>
                </a:tc>
                <a:extLst>
                  <a:ext uri="{0D108BD9-81ED-4DB2-BD59-A6C34878D82A}">
                    <a16:rowId xmlns:a16="http://schemas.microsoft.com/office/drawing/2014/main" val="727478879"/>
                  </a:ext>
                </a:extLst>
              </a:tr>
              <a:tr h="370840">
                <a:tc>
                  <a:txBody>
                    <a:bodyPr/>
                    <a:lstStyle/>
                    <a:p>
                      <a:r>
                        <a:rPr lang="nl-NL" sz="1800" dirty="0"/>
                        <a:t>Macht</a:t>
                      </a:r>
                    </a:p>
                  </a:txBody>
                  <a:tcPr marL="121706" marR="121706">
                    <a:solidFill>
                      <a:srgbClr val="FFC000"/>
                    </a:solidFill>
                  </a:tcPr>
                </a:tc>
                <a:extLst>
                  <a:ext uri="{0D108BD9-81ED-4DB2-BD59-A6C34878D82A}">
                    <a16:rowId xmlns:a16="http://schemas.microsoft.com/office/drawing/2014/main" val="531493383"/>
                  </a:ext>
                </a:extLst>
              </a:tr>
              <a:tr h="365760">
                <a:tc>
                  <a:txBody>
                    <a:bodyPr/>
                    <a:lstStyle/>
                    <a:p>
                      <a:r>
                        <a:rPr lang="nl-NL" sz="1800" dirty="0"/>
                        <a:t>Succes</a:t>
                      </a:r>
                    </a:p>
                  </a:txBody>
                  <a:tcPr marL="121706" marR="121706">
                    <a:solidFill>
                      <a:srgbClr val="FFC000"/>
                    </a:solidFill>
                  </a:tcPr>
                </a:tc>
                <a:extLst>
                  <a:ext uri="{0D108BD9-81ED-4DB2-BD59-A6C34878D82A}">
                    <a16:rowId xmlns:a16="http://schemas.microsoft.com/office/drawing/2014/main" val="559822206"/>
                  </a:ext>
                </a:extLst>
              </a:tr>
              <a:tr h="290606">
                <a:tc>
                  <a:txBody>
                    <a:bodyPr/>
                    <a:lstStyle/>
                    <a:p>
                      <a:r>
                        <a:rPr lang="nl-NL" sz="1800" dirty="0"/>
                        <a:t>Contact</a:t>
                      </a:r>
                    </a:p>
                  </a:txBody>
                  <a:tcPr marL="121706" marR="121706">
                    <a:solidFill>
                      <a:srgbClr val="FFC000"/>
                    </a:solidFill>
                  </a:tcPr>
                </a:tc>
                <a:extLst>
                  <a:ext uri="{0D108BD9-81ED-4DB2-BD59-A6C34878D82A}">
                    <a16:rowId xmlns:a16="http://schemas.microsoft.com/office/drawing/2014/main" val="1656242220"/>
                  </a:ext>
                </a:extLst>
              </a:tr>
            </a:tbl>
          </a:graphicData>
        </a:graphic>
      </p:graphicFrame>
      <p:sp>
        <p:nvSpPr>
          <p:cNvPr id="8" name="Tekstvak 7">
            <a:extLst>
              <a:ext uri="{FF2B5EF4-FFF2-40B4-BE49-F238E27FC236}">
                <a16:creationId xmlns:a16="http://schemas.microsoft.com/office/drawing/2014/main" id="{B53514F7-3047-47EC-94B7-7EE840B95566}"/>
              </a:ext>
            </a:extLst>
          </p:cNvPr>
          <p:cNvSpPr txBox="1"/>
          <p:nvPr/>
        </p:nvSpPr>
        <p:spPr>
          <a:xfrm>
            <a:off x="4812632" y="5791200"/>
            <a:ext cx="2775284" cy="1200329"/>
          </a:xfrm>
          <a:prstGeom prst="rect">
            <a:avLst/>
          </a:prstGeom>
          <a:noFill/>
        </p:spPr>
        <p:txBody>
          <a:bodyPr wrap="square" rtlCol="0">
            <a:spAutoFit/>
          </a:bodyPr>
          <a:lstStyle/>
          <a:p>
            <a:r>
              <a:rPr lang="nl-NL" dirty="0"/>
              <a:t>*   valse Autonomie</a:t>
            </a:r>
          </a:p>
          <a:p>
            <a:r>
              <a:rPr lang="nl-NL" dirty="0"/>
              <a:t>** valse Verbinding</a:t>
            </a:r>
          </a:p>
          <a:p>
            <a:endParaRPr lang="nl-NL" dirty="0"/>
          </a:p>
          <a:p>
            <a:pPr marL="285750" indent="-285750">
              <a:buFont typeface="Arial" panose="020B0604020202020204" pitchFamily="34" charset="0"/>
              <a:buChar char="•"/>
            </a:pPr>
            <a:endParaRPr lang="nl-NL" dirty="0"/>
          </a:p>
        </p:txBody>
      </p:sp>
      <p:sp>
        <p:nvSpPr>
          <p:cNvPr id="16" name="Pijl: omlaag 15">
            <a:extLst>
              <a:ext uri="{FF2B5EF4-FFF2-40B4-BE49-F238E27FC236}">
                <a16:creationId xmlns:a16="http://schemas.microsoft.com/office/drawing/2014/main" id="{D996BC92-2F65-46EF-A41C-7A1A7100A4C9}"/>
              </a:ext>
            </a:extLst>
          </p:cNvPr>
          <p:cNvSpPr/>
          <p:nvPr/>
        </p:nvSpPr>
        <p:spPr>
          <a:xfrm>
            <a:off x="58491" y="2502568"/>
            <a:ext cx="240049" cy="30319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6BAC30A2-A8B0-45D1-97A0-B6DE0AFCBC29}"/>
              </a:ext>
            </a:extLst>
          </p:cNvPr>
          <p:cNvSpPr txBox="1"/>
          <p:nvPr/>
        </p:nvSpPr>
        <p:spPr>
          <a:xfrm>
            <a:off x="1395166" y="616106"/>
            <a:ext cx="2224725" cy="369332"/>
          </a:xfrm>
          <a:prstGeom prst="rect">
            <a:avLst/>
          </a:prstGeom>
          <a:noFill/>
        </p:spPr>
        <p:txBody>
          <a:bodyPr wrap="square" rtlCol="0">
            <a:spAutoFit/>
          </a:bodyPr>
          <a:lstStyle/>
          <a:p>
            <a:r>
              <a:rPr lang="nl-NL" dirty="0"/>
              <a:t>Trauma</a:t>
            </a:r>
          </a:p>
        </p:txBody>
      </p:sp>
      <p:sp>
        <p:nvSpPr>
          <p:cNvPr id="9" name="Pijl: omlaag 8">
            <a:extLst>
              <a:ext uri="{FF2B5EF4-FFF2-40B4-BE49-F238E27FC236}">
                <a16:creationId xmlns:a16="http://schemas.microsoft.com/office/drawing/2014/main" id="{9FE91DBA-E994-4F5B-9754-AE801397F3A2}"/>
              </a:ext>
            </a:extLst>
          </p:cNvPr>
          <p:cNvSpPr/>
          <p:nvPr/>
        </p:nvSpPr>
        <p:spPr>
          <a:xfrm>
            <a:off x="1644744" y="999569"/>
            <a:ext cx="382091" cy="6784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F6513FA-3D21-4438-882F-80A5F6DBEDA2}"/>
              </a:ext>
            </a:extLst>
          </p:cNvPr>
          <p:cNvSpPr txBox="1"/>
          <p:nvPr/>
        </p:nvSpPr>
        <p:spPr>
          <a:xfrm>
            <a:off x="4720596" y="339107"/>
            <a:ext cx="2446008" cy="646331"/>
          </a:xfrm>
          <a:prstGeom prst="rect">
            <a:avLst/>
          </a:prstGeom>
          <a:noFill/>
        </p:spPr>
        <p:txBody>
          <a:bodyPr wrap="square" rtlCol="0">
            <a:spAutoFit/>
          </a:bodyPr>
          <a:lstStyle/>
          <a:p>
            <a:pPr algn="ctr"/>
            <a:r>
              <a:rPr lang="nl-NL" dirty="0"/>
              <a:t>Mentale Overlevingsstrategie</a:t>
            </a:r>
          </a:p>
        </p:txBody>
      </p:sp>
      <p:sp>
        <p:nvSpPr>
          <p:cNvPr id="11" name="Tekstvak 10">
            <a:extLst>
              <a:ext uri="{FF2B5EF4-FFF2-40B4-BE49-F238E27FC236}">
                <a16:creationId xmlns:a16="http://schemas.microsoft.com/office/drawing/2014/main" id="{47F2435C-9038-449E-8F45-D1BE1653ACB7}"/>
              </a:ext>
            </a:extLst>
          </p:cNvPr>
          <p:cNvSpPr txBox="1"/>
          <p:nvPr/>
        </p:nvSpPr>
        <p:spPr>
          <a:xfrm>
            <a:off x="8998451" y="597252"/>
            <a:ext cx="1857080" cy="369332"/>
          </a:xfrm>
          <a:prstGeom prst="rect">
            <a:avLst/>
          </a:prstGeom>
          <a:noFill/>
        </p:spPr>
        <p:txBody>
          <a:bodyPr wrap="square" rtlCol="0">
            <a:spAutoFit/>
          </a:bodyPr>
          <a:lstStyle/>
          <a:p>
            <a:r>
              <a:rPr lang="nl-NL" dirty="0"/>
              <a:t>Projectie</a:t>
            </a:r>
          </a:p>
        </p:txBody>
      </p:sp>
      <p:sp>
        <p:nvSpPr>
          <p:cNvPr id="13" name="Pijl: omlaag 12">
            <a:extLst>
              <a:ext uri="{FF2B5EF4-FFF2-40B4-BE49-F238E27FC236}">
                <a16:creationId xmlns:a16="http://schemas.microsoft.com/office/drawing/2014/main" id="{987D4CDE-CE2D-4EBC-908E-69FA787D2E73}"/>
              </a:ext>
            </a:extLst>
          </p:cNvPr>
          <p:cNvSpPr/>
          <p:nvPr/>
        </p:nvSpPr>
        <p:spPr>
          <a:xfrm>
            <a:off x="9295948" y="985438"/>
            <a:ext cx="382091" cy="6784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032089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1199197" y="733425"/>
            <a:ext cx="10731546"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Zonder </a:t>
            </a:r>
            <a:r>
              <a:rPr lang="nl-NL" sz="4800" dirty="0" err="1">
                <a:latin typeface="+mj-lt"/>
              </a:rPr>
              <a:t>Zelf-reflectie</a:t>
            </a:r>
            <a:endParaRPr lang="nl-NL" sz="2600" dirty="0"/>
          </a:p>
          <a:p>
            <a:pPr marL="0" indent="0" fontAlgn="auto">
              <a:spcAft>
                <a:spcPts val="0"/>
              </a:spcAft>
              <a:buClr>
                <a:schemeClr val="accent1">
                  <a:lumMod val="75000"/>
                </a:schemeClr>
              </a:buClr>
              <a:buNone/>
              <a:defRPr/>
            </a:pPr>
            <a:endParaRPr lang="nl-NL" sz="2600" dirty="0"/>
          </a:p>
          <a:p>
            <a:pPr fontAlgn="auto">
              <a:spcAft>
                <a:spcPts val="0"/>
              </a:spcAft>
              <a:buClr>
                <a:schemeClr val="accent1">
                  <a:lumMod val="75000"/>
                </a:schemeClr>
              </a:buClr>
              <a:defRPr/>
            </a:pPr>
            <a:r>
              <a:rPr lang="nl-NL" sz="2600" dirty="0"/>
              <a:t>Overlevings-Ik overwoekert Gezonde-Ik</a:t>
            </a:r>
          </a:p>
          <a:p>
            <a:pPr fontAlgn="auto">
              <a:spcAft>
                <a:spcPts val="0"/>
              </a:spcAft>
              <a:buClr>
                <a:schemeClr val="accent1">
                  <a:lumMod val="75000"/>
                </a:schemeClr>
              </a:buClr>
              <a:defRPr/>
            </a:pPr>
            <a:r>
              <a:rPr lang="nl-NL" sz="2600" dirty="0"/>
              <a:t>Oer-Wil afgeknepen door Ontwortelde Wil</a:t>
            </a:r>
          </a:p>
          <a:p>
            <a:pPr fontAlgn="auto">
              <a:spcAft>
                <a:spcPts val="0"/>
              </a:spcAft>
              <a:buClr>
                <a:schemeClr val="accent1">
                  <a:lumMod val="75000"/>
                </a:schemeClr>
              </a:buClr>
              <a:defRPr/>
            </a:pPr>
            <a:r>
              <a:rPr lang="nl-NL" sz="2600" dirty="0"/>
              <a:t>Verlies van eigenheid</a:t>
            </a:r>
          </a:p>
          <a:p>
            <a:pPr fontAlgn="auto">
              <a:spcAft>
                <a:spcPts val="0"/>
              </a:spcAft>
              <a:buClr>
                <a:schemeClr val="accent1">
                  <a:lumMod val="75000"/>
                </a:schemeClr>
              </a:buClr>
              <a:defRPr/>
            </a:pPr>
            <a:r>
              <a:rPr lang="nl-NL" sz="2600" dirty="0"/>
              <a:t>Verlies van energie</a:t>
            </a:r>
          </a:p>
          <a:p>
            <a:pPr fontAlgn="auto">
              <a:spcAft>
                <a:spcPts val="0"/>
              </a:spcAft>
              <a:buClr>
                <a:schemeClr val="accent1">
                  <a:lumMod val="75000"/>
                </a:schemeClr>
              </a:buClr>
              <a:defRPr/>
            </a:pPr>
            <a:r>
              <a:rPr lang="nl-NL" sz="2600" dirty="0"/>
              <a:t>Verlies van plezier</a:t>
            </a:r>
          </a:p>
          <a:p>
            <a:pPr fontAlgn="auto">
              <a:spcAft>
                <a:spcPts val="0"/>
              </a:spcAft>
              <a:buClr>
                <a:schemeClr val="accent1">
                  <a:lumMod val="75000"/>
                </a:schemeClr>
              </a:buClr>
              <a:defRPr/>
            </a:pPr>
            <a:r>
              <a:rPr lang="nl-NL" sz="2600" dirty="0"/>
              <a:t>Verlies van gezondheid</a:t>
            </a:r>
          </a:p>
          <a:p>
            <a:pPr fontAlgn="auto">
              <a:spcAft>
                <a:spcPts val="0"/>
              </a:spcAft>
              <a:buClr>
                <a:schemeClr val="accent1">
                  <a:lumMod val="75000"/>
                </a:schemeClr>
              </a:buClr>
              <a:defRPr/>
            </a:pPr>
            <a:r>
              <a:rPr lang="nl-NL" sz="2600" dirty="0"/>
              <a:t>‘Weg van de minste Weerstand’</a:t>
            </a:r>
          </a:p>
          <a:p>
            <a:pPr fontAlgn="auto">
              <a:spcAft>
                <a:spcPts val="0"/>
              </a:spcAft>
              <a:buClr>
                <a:schemeClr val="accent1">
                  <a:lumMod val="75000"/>
                </a:schemeClr>
              </a:buClr>
              <a:defRPr/>
            </a:pPr>
            <a:endParaRPr lang="nl-NL" sz="2600"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Stroomdiagram: Verbindingslijn 3">
            <a:extLst>
              <a:ext uri="{FF2B5EF4-FFF2-40B4-BE49-F238E27FC236}">
                <a16:creationId xmlns:a16="http://schemas.microsoft.com/office/drawing/2014/main" id="{AE7BA1DB-E9FF-4863-B255-73C3D754BB0C}"/>
              </a:ext>
            </a:extLst>
          </p:cNvPr>
          <p:cNvSpPr/>
          <p:nvPr/>
        </p:nvSpPr>
        <p:spPr>
          <a:xfrm>
            <a:off x="7535145" y="3065241"/>
            <a:ext cx="3108853" cy="2628273"/>
          </a:xfrm>
          <a:prstGeom prst="flowChartConnector">
            <a:avLst/>
          </a:prstGeom>
          <a:gradFill>
            <a:gsLst>
              <a:gs pos="2000">
                <a:srgbClr val="92D050"/>
              </a:gs>
              <a:gs pos="34000">
                <a:srgbClr val="FF0000"/>
              </a:gs>
              <a:gs pos="2000">
                <a:schemeClr val="bg1"/>
              </a:gs>
              <a:gs pos="59638">
                <a:srgbClr val="FF0000"/>
              </a:gs>
              <a:gs pos="88000">
                <a:srgbClr val="0070C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b="1" dirty="0">
                <a:solidFill>
                  <a:prstClr val="white"/>
                </a:solidFill>
              </a:rPr>
              <a:t>ONTWORTELDE WIL</a:t>
            </a:r>
          </a:p>
        </p:txBody>
      </p:sp>
      <p:sp>
        <p:nvSpPr>
          <p:cNvPr id="5" name="Tekstvak 4">
            <a:extLst>
              <a:ext uri="{FF2B5EF4-FFF2-40B4-BE49-F238E27FC236}">
                <a16:creationId xmlns:a16="http://schemas.microsoft.com/office/drawing/2014/main" id="{080771DB-2250-4B49-89CB-4D53A20BE835}"/>
              </a:ext>
            </a:extLst>
          </p:cNvPr>
          <p:cNvSpPr txBox="1"/>
          <p:nvPr/>
        </p:nvSpPr>
        <p:spPr>
          <a:xfrm>
            <a:off x="8439836" y="4939548"/>
            <a:ext cx="1586480" cy="646331"/>
          </a:xfrm>
          <a:prstGeom prst="rect">
            <a:avLst/>
          </a:prstGeom>
          <a:noFill/>
        </p:spPr>
        <p:txBody>
          <a:bodyPr wrap="square" rtlCol="0">
            <a:spAutoFit/>
          </a:bodyPr>
          <a:lstStyle/>
          <a:p>
            <a:r>
              <a:rPr lang="nl-NL" b="1" dirty="0">
                <a:solidFill>
                  <a:schemeClr val="bg1"/>
                </a:solidFill>
              </a:rPr>
              <a:t>BEVROREN                  </a:t>
            </a:r>
          </a:p>
          <a:p>
            <a:r>
              <a:rPr lang="nl-NL" b="1" dirty="0">
                <a:solidFill>
                  <a:schemeClr val="bg1"/>
                </a:solidFill>
              </a:rPr>
              <a:t>       WIL</a:t>
            </a:r>
          </a:p>
        </p:txBody>
      </p:sp>
    </p:spTree>
    <p:extLst>
      <p:ext uri="{BB962C8B-B14F-4D97-AF65-F5344CB8AC3E}">
        <p14:creationId xmlns:p14="http://schemas.microsoft.com/office/powerpoint/2010/main" val="79566467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Universele liefde 02; De taak van de man(nelijke energie) - Nuria Steeman  In Licht &amp; Kracht">
            <a:extLst>
              <a:ext uri="{FF2B5EF4-FFF2-40B4-BE49-F238E27FC236}">
                <a16:creationId xmlns:a16="http://schemas.microsoft.com/office/drawing/2014/main" id="{AC442163-99C1-4DFC-B365-7970E900B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53" b="17647"/>
          <a:stretch>
            <a:fillRect/>
          </a:stretch>
        </p:blipFill>
        <p:spPr bwMode="auto">
          <a:xfrm>
            <a:off x="-952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B12955F9-5D1D-4CFA-BD3B-02063DC769D0}"/>
              </a:ext>
            </a:extLst>
          </p:cNvPr>
          <p:cNvSpPr>
            <a:spLocks noGrp="1"/>
          </p:cNvSpPr>
          <p:nvPr>
            <p:ph type="ctrTitle"/>
          </p:nvPr>
        </p:nvSpPr>
        <p:spPr>
          <a:xfrm>
            <a:off x="2006600" y="2200275"/>
            <a:ext cx="8178800" cy="1987550"/>
          </a:xfrm>
          <a:effectLst>
            <a:outerShdw blurRad="50800" dist="38100" dir="2700000" algn="tl" rotWithShape="0">
              <a:prstClr val="black">
                <a:alpha val="40000"/>
              </a:prstClr>
            </a:outerShdw>
          </a:effectLst>
        </p:spPr>
        <p:txBody>
          <a:bodyPr>
            <a:normAutofit/>
          </a:bodyPr>
          <a:lstStyle/>
          <a:p>
            <a:pPr algn="ctr" fontAlgn="auto">
              <a:spcAft>
                <a:spcPts val="0"/>
              </a:spcAft>
              <a:defRPr/>
            </a:pPr>
            <a:r>
              <a:rPr lang="nl-NL" dirty="0">
                <a:solidFill>
                  <a:schemeClr val="bg1"/>
                </a:solidFill>
              </a:rPr>
              <a:t>Oer-wil</a:t>
            </a:r>
          </a:p>
        </p:txBody>
      </p:sp>
      <p:sp>
        <p:nvSpPr>
          <p:cNvPr id="3" name="Ondertitel 2">
            <a:extLst>
              <a:ext uri="{FF2B5EF4-FFF2-40B4-BE49-F238E27FC236}">
                <a16:creationId xmlns:a16="http://schemas.microsoft.com/office/drawing/2014/main" id="{6C5B6065-3C70-4FC9-BF36-BFDB18401F19}"/>
              </a:ext>
            </a:extLst>
          </p:cNvPr>
          <p:cNvSpPr>
            <a:spLocks noGrp="1"/>
          </p:cNvSpPr>
          <p:nvPr>
            <p:ph type="subTitle" idx="1"/>
          </p:nvPr>
        </p:nvSpPr>
        <p:spPr>
          <a:xfrm>
            <a:off x="277813" y="6183313"/>
            <a:ext cx="5541962" cy="757237"/>
          </a:xfrm>
          <a:effectLst>
            <a:outerShdw blurRad="50800" dist="38100" dir="2700000" algn="tl" rotWithShape="0">
              <a:prstClr val="black">
                <a:alpha val="40000"/>
              </a:prstClr>
            </a:outerShdw>
          </a:effectLst>
        </p:spPr>
        <p:txBody>
          <a:bodyPr rtlCol="0"/>
          <a:lstStyle/>
          <a:p>
            <a:pPr fontAlgn="auto">
              <a:spcAft>
                <a:spcPts val="0"/>
              </a:spcAft>
              <a:buClr>
                <a:schemeClr val="accent1">
                  <a:lumMod val="75000"/>
                </a:schemeClr>
              </a:buClr>
              <a:defRPr/>
            </a:pPr>
            <a:r>
              <a:rPr lang="nl-NL" sz="3600" dirty="0">
                <a:solidFill>
                  <a:schemeClr val="bg1"/>
                </a:solidFill>
              </a:rPr>
              <a:t>Trauma van de Identiteit</a:t>
            </a:r>
          </a:p>
        </p:txBody>
      </p:sp>
      <p:sp>
        <p:nvSpPr>
          <p:cNvPr id="11" name="Ondertitel 2">
            <a:extLst>
              <a:ext uri="{FF2B5EF4-FFF2-40B4-BE49-F238E27FC236}">
                <a16:creationId xmlns:a16="http://schemas.microsoft.com/office/drawing/2014/main" id="{E24ABCA6-48FC-4643-8E26-D1CEC433D701}"/>
              </a:ext>
            </a:extLst>
          </p:cNvPr>
          <p:cNvSpPr txBox="1">
            <a:spLocks/>
          </p:cNvSpPr>
          <p:nvPr/>
        </p:nvSpPr>
        <p:spPr>
          <a:xfrm>
            <a:off x="544513" y="111125"/>
            <a:ext cx="4360862" cy="906463"/>
          </a:xfrm>
          <a:prstGeom prst="rect">
            <a:avLst/>
          </a:prstGeom>
        </p:spPr>
        <p:txBody>
          <a:bodyPr lIns="68580" tIns="34290" rIns="68580" bIns="3429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dirty="0">
                <a:solidFill>
                  <a:prstClr val="white"/>
                </a:solidFill>
              </a:rPr>
              <a:t>Trauma van de Liefde </a:t>
            </a:r>
          </a:p>
        </p:txBody>
      </p:sp>
      <p:sp>
        <p:nvSpPr>
          <p:cNvPr id="4" name="Ovaal 3">
            <a:extLst>
              <a:ext uri="{FF2B5EF4-FFF2-40B4-BE49-F238E27FC236}">
                <a16:creationId xmlns:a16="http://schemas.microsoft.com/office/drawing/2014/main" id="{C03DA590-1F6C-444D-987B-68945C8E7812}"/>
              </a:ext>
            </a:extLst>
          </p:cNvPr>
          <p:cNvSpPr/>
          <p:nvPr/>
        </p:nvSpPr>
        <p:spPr>
          <a:xfrm>
            <a:off x="1622425" y="4240213"/>
            <a:ext cx="3946525" cy="1873250"/>
          </a:xfrm>
          <a:prstGeom prst="ellipse">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  (Be)grijpende wil</a:t>
            </a:r>
          </a:p>
          <a:p>
            <a:pPr algn="ctr" eaLnBrk="1" fontAlgn="auto" hangingPunct="1">
              <a:spcBef>
                <a:spcPts val="0"/>
              </a:spcBef>
              <a:spcAft>
                <a:spcPts val="0"/>
              </a:spcAft>
              <a:defRPr/>
            </a:pPr>
            <a:r>
              <a:rPr lang="nl-NL" sz="1350" dirty="0">
                <a:solidFill>
                  <a:prstClr val="white"/>
                </a:solidFill>
              </a:rPr>
              <a:t>Afkeer: irrationaliteit, emotie</a:t>
            </a:r>
          </a:p>
          <a:p>
            <a:pPr algn="ctr" eaLnBrk="1" fontAlgn="auto" hangingPunct="1">
              <a:spcBef>
                <a:spcPts val="0"/>
              </a:spcBef>
              <a:spcAft>
                <a:spcPts val="0"/>
              </a:spcAft>
              <a:defRPr/>
            </a:pPr>
            <a:r>
              <a:rPr lang="nl-NL" sz="1350" dirty="0">
                <a:solidFill>
                  <a:prstClr val="white"/>
                </a:solidFill>
              </a:rPr>
              <a:t>Verlangen: kennis</a:t>
            </a:r>
          </a:p>
        </p:txBody>
      </p:sp>
      <p:sp>
        <p:nvSpPr>
          <p:cNvPr id="6" name="Ovaal 5">
            <a:extLst>
              <a:ext uri="{FF2B5EF4-FFF2-40B4-BE49-F238E27FC236}">
                <a16:creationId xmlns:a16="http://schemas.microsoft.com/office/drawing/2014/main" id="{8FD1D8C6-C0D0-4DDA-ACFD-0E7D3FFDAABA}"/>
              </a:ext>
            </a:extLst>
          </p:cNvPr>
          <p:cNvSpPr/>
          <p:nvPr/>
        </p:nvSpPr>
        <p:spPr>
          <a:xfrm>
            <a:off x="1152525" y="1600039"/>
            <a:ext cx="3303588" cy="1720850"/>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Dominerende Wil</a:t>
            </a:r>
          </a:p>
          <a:p>
            <a:pPr algn="ctr" eaLnBrk="1" fontAlgn="auto" hangingPunct="1">
              <a:spcBef>
                <a:spcPts val="0"/>
              </a:spcBef>
              <a:spcAft>
                <a:spcPts val="0"/>
              </a:spcAft>
              <a:defRPr/>
            </a:pPr>
            <a:r>
              <a:rPr lang="nl-NL" sz="1350" dirty="0">
                <a:solidFill>
                  <a:prstClr val="white"/>
                </a:solidFill>
              </a:rPr>
              <a:t>Afkeer: machteloosheid</a:t>
            </a:r>
          </a:p>
          <a:p>
            <a:pPr algn="ctr" eaLnBrk="1" fontAlgn="auto" hangingPunct="1">
              <a:spcBef>
                <a:spcPts val="0"/>
              </a:spcBef>
              <a:spcAft>
                <a:spcPts val="0"/>
              </a:spcAft>
              <a:defRPr/>
            </a:pPr>
            <a:r>
              <a:rPr lang="nl-NL" sz="1350" dirty="0">
                <a:solidFill>
                  <a:prstClr val="white"/>
                </a:solidFill>
              </a:rPr>
              <a:t>Verlangen: macht</a:t>
            </a:r>
          </a:p>
        </p:txBody>
      </p:sp>
      <p:sp>
        <p:nvSpPr>
          <p:cNvPr id="7" name="Ovaal 6">
            <a:extLst>
              <a:ext uri="{FF2B5EF4-FFF2-40B4-BE49-F238E27FC236}">
                <a16:creationId xmlns:a16="http://schemas.microsoft.com/office/drawing/2014/main" id="{D5FDAAD8-C08D-490B-A88C-4A0A82849531}"/>
              </a:ext>
            </a:extLst>
          </p:cNvPr>
          <p:cNvSpPr/>
          <p:nvPr/>
        </p:nvSpPr>
        <p:spPr>
          <a:xfrm>
            <a:off x="7970838" y="1968500"/>
            <a:ext cx="3186112" cy="1992313"/>
          </a:xfrm>
          <a:prstGeom prst="ellipse">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Avontuurlijke Wil</a:t>
            </a:r>
          </a:p>
          <a:p>
            <a:pPr algn="ctr" eaLnBrk="1" fontAlgn="auto" hangingPunct="1">
              <a:spcBef>
                <a:spcPts val="0"/>
              </a:spcBef>
              <a:spcAft>
                <a:spcPts val="0"/>
              </a:spcAft>
              <a:defRPr/>
            </a:pPr>
            <a:r>
              <a:rPr lang="nl-NL" sz="1350" dirty="0">
                <a:solidFill>
                  <a:prstClr val="white"/>
                </a:solidFill>
              </a:rPr>
              <a:t>Afkeer: verveling</a:t>
            </a:r>
          </a:p>
          <a:p>
            <a:pPr algn="ctr" eaLnBrk="1" fontAlgn="auto" hangingPunct="1">
              <a:spcBef>
                <a:spcPts val="0"/>
              </a:spcBef>
              <a:spcAft>
                <a:spcPts val="0"/>
              </a:spcAft>
              <a:defRPr/>
            </a:pPr>
            <a:r>
              <a:rPr lang="nl-NL" sz="1350" dirty="0">
                <a:solidFill>
                  <a:prstClr val="white"/>
                </a:solidFill>
              </a:rPr>
              <a:t>Verlangen: spanning</a:t>
            </a:r>
          </a:p>
        </p:txBody>
      </p:sp>
      <p:sp>
        <p:nvSpPr>
          <p:cNvPr id="9" name="Ovaal 8">
            <a:extLst>
              <a:ext uri="{FF2B5EF4-FFF2-40B4-BE49-F238E27FC236}">
                <a16:creationId xmlns:a16="http://schemas.microsoft.com/office/drawing/2014/main" id="{E1DB7E75-463E-47C2-AF2D-132C72739289}"/>
              </a:ext>
            </a:extLst>
          </p:cNvPr>
          <p:cNvSpPr/>
          <p:nvPr/>
        </p:nvSpPr>
        <p:spPr>
          <a:xfrm>
            <a:off x="7116763" y="3713163"/>
            <a:ext cx="4308475" cy="1892300"/>
          </a:xfrm>
          <a:prstGeom prst="ellipse">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Competitieve Wil</a:t>
            </a:r>
          </a:p>
          <a:p>
            <a:pPr algn="ctr" eaLnBrk="1" fontAlgn="auto" hangingPunct="1">
              <a:spcBef>
                <a:spcPts val="0"/>
              </a:spcBef>
              <a:spcAft>
                <a:spcPts val="0"/>
              </a:spcAft>
              <a:defRPr/>
            </a:pPr>
            <a:r>
              <a:rPr lang="nl-NL" sz="1350" dirty="0">
                <a:solidFill>
                  <a:prstClr val="white"/>
                </a:solidFill>
              </a:rPr>
              <a:t>Afkeer: falen, mislukken</a:t>
            </a:r>
          </a:p>
          <a:p>
            <a:pPr algn="ctr" eaLnBrk="1" fontAlgn="auto" hangingPunct="1">
              <a:spcBef>
                <a:spcPts val="0"/>
              </a:spcBef>
              <a:spcAft>
                <a:spcPts val="0"/>
              </a:spcAft>
              <a:defRPr/>
            </a:pPr>
            <a:r>
              <a:rPr lang="nl-NL" sz="1350" dirty="0">
                <a:solidFill>
                  <a:prstClr val="white"/>
                </a:solidFill>
              </a:rPr>
              <a:t>Verlangen: succes</a:t>
            </a:r>
          </a:p>
        </p:txBody>
      </p:sp>
      <p:sp>
        <p:nvSpPr>
          <p:cNvPr id="13" name="Ovaal 12">
            <a:extLst>
              <a:ext uri="{FF2B5EF4-FFF2-40B4-BE49-F238E27FC236}">
                <a16:creationId xmlns:a16="http://schemas.microsoft.com/office/drawing/2014/main" id="{71982D66-061B-4F9D-815D-61F532AD2C12}"/>
              </a:ext>
            </a:extLst>
          </p:cNvPr>
          <p:cNvSpPr/>
          <p:nvPr/>
        </p:nvSpPr>
        <p:spPr>
          <a:xfrm>
            <a:off x="647700" y="2978150"/>
            <a:ext cx="3206750" cy="1809750"/>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Afgeleide Wil:</a:t>
            </a:r>
          </a:p>
          <a:p>
            <a:pPr algn="ctr" eaLnBrk="1" fontAlgn="auto" hangingPunct="1">
              <a:spcBef>
                <a:spcPts val="0"/>
              </a:spcBef>
              <a:spcAft>
                <a:spcPts val="0"/>
              </a:spcAft>
              <a:defRPr/>
            </a:pPr>
            <a:r>
              <a:rPr lang="nl-NL" sz="1350" dirty="0">
                <a:solidFill>
                  <a:prstClr val="white"/>
                </a:solidFill>
              </a:rPr>
              <a:t>Afkeer: afkeuring</a:t>
            </a:r>
          </a:p>
          <a:p>
            <a:pPr algn="ctr" eaLnBrk="1" fontAlgn="auto" hangingPunct="1">
              <a:spcBef>
                <a:spcPts val="0"/>
              </a:spcBef>
              <a:spcAft>
                <a:spcPts val="0"/>
              </a:spcAft>
              <a:defRPr/>
            </a:pPr>
            <a:r>
              <a:rPr lang="nl-NL" sz="1350" dirty="0">
                <a:solidFill>
                  <a:prstClr val="white"/>
                </a:solidFill>
              </a:rPr>
              <a:t>Verlangen: goedkeuring</a:t>
            </a:r>
          </a:p>
        </p:txBody>
      </p:sp>
      <p:sp>
        <p:nvSpPr>
          <p:cNvPr id="15" name="Ovaal 14">
            <a:extLst>
              <a:ext uri="{FF2B5EF4-FFF2-40B4-BE49-F238E27FC236}">
                <a16:creationId xmlns:a16="http://schemas.microsoft.com/office/drawing/2014/main" id="{5FE2B68B-C8B9-472A-8861-3EC4BD9F558B}"/>
              </a:ext>
            </a:extLst>
          </p:cNvPr>
          <p:cNvSpPr/>
          <p:nvPr/>
        </p:nvSpPr>
        <p:spPr>
          <a:xfrm>
            <a:off x="4840287" y="4292671"/>
            <a:ext cx="3452813" cy="1862137"/>
          </a:xfrm>
          <a:prstGeom prst="ellipse">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 Ontketende Wil:</a:t>
            </a:r>
          </a:p>
          <a:p>
            <a:pPr algn="ctr" eaLnBrk="1" fontAlgn="auto" hangingPunct="1">
              <a:spcBef>
                <a:spcPts val="0"/>
              </a:spcBef>
              <a:spcAft>
                <a:spcPts val="0"/>
              </a:spcAft>
              <a:defRPr/>
            </a:pPr>
            <a:r>
              <a:rPr lang="nl-NL" sz="1350" dirty="0">
                <a:solidFill>
                  <a:prstClr val="white"/>
                </a:solidFill>
              </a:rPr>
              <a:t>Afkeer: grenzeloosheid</a:t>
            </a:r>
          </a:p>
          <a:p>
            <a:pPr algn="ctr" eaLnBrk="1" fontAlgn="auto" hangingPunct="1">
              <a:spcBef>
                <a:spcPts val="0"/>
              </a:spcBef>
              <a:spcAft>
                <a:spcPts val="0"/>
              </a:spcAft>
              <a:defRPr/>
            </a:pPr>
            <a:r>
              <a:rPr lang="nl-NL" sz="1350" dirty="0">
                <a:solidFill>
                  <a:prstClr val="white"/>
                </a:solidFill>
              </a:rPr>
              <a:t>Verlangen: privacy</a:t>
            </a:r>
          </a:p>
        </p:txBody>
      </p:sp>
      <p:sp>
        <p:nvSpPr>
          <p:cNvPr id="17" name="Ovaal 16">
            <a:extLst>
              <a:ext uri="{FF2B5EF4-FFF2-40B4-BE49-F238E27FC236}">
                <a16:creationId xmlns:a16="http://schemas.microsoft.com/office/drawing/2014/main" id="{0AAF4DAE-90C6-4B28-BA8F-1723E97C6D0B}"/>
              </a:ext>
            </a:extLst>
          </p:cNvPr>
          <p:cNvSpPr/>
          <p:nvPr/>
        </p:nvSpPr>
        <p:spPr>
          <a:xfrm>
            <a:off x="2981325" y="617538"/>
            <a:ext cx="3246438" cy="1989137"/>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Symbiotische Wil</a:t>
            </a:r>
          </a:p>
          <a:p>
            <a:pPr algn="ctr" eaLnBrk="1" fontAlgn="auto" hangingPunct="1">
              <a:spcBef>
                <a:spcPts val="0"/>
              </a:spcBef>
              <a:spcAft>
                <a:spcPts val="0"/>
              </a:spcAft>
              <a:defRPr/>
            </a:pPr>
            <a:r>
              <a:rPr lang="nl-NL" sz="1350" dirty="0">
                <a:solidFill>
                  <a:prstClr val="white"/>
                </a:solidFill>
              </a:rPr>
              <a:t>Afkeer: isolatie</a:t>
            </a:r>
          </a:p>
          <a:p>
            <a:pPr algn="ctr" eaLnBrk="1" fontAlgn="auto" hangingPunct="1">
              <a:spcBef>
                <a:spcPts val="0"/>
              </a:spcBef>
              <a:spcAft>
                <a:spcPts val="0"/>
              </a:spcAft>
              <a:defRPr/>
            </a:pPr>
            <a:r>
              <a:rPr lang="nl-NL" sz="1350" dirty="0">
                <a:solidFill>
                  <a:prstClr val="white"/>
                </a:solidFill>
              </a:rPr>
              <a:t>Verlangen: samensmelting</a:t>
            </a:r>
          </a:p>
        </p:txBody>
      </p:sp>
      <p:sp>
        <p:nvSpPr>
          <p:cNvPr id="19" name="Ovaal 18">
            <a:extLst>
              <a:ext uri="{FF2B5EF4-FFF2-40B4-BE49-F238E27FC236}">
                <a16:creationId xmlns:a16="http://schemas.microsoft.com/office/drawing/2014/main" id="{13E6AE1C-566A-44B0-ABB2-34EC80E6157C}"/>
              </a:ext>
            </a:extLst>
          </p:cNvPr>
          <p:cNvSpPr/>
          <p:nvPr/>
        </p:nvSpPr>
        <p:spPr>
          <a:xfrm>
            <a:off x="5702300" y="725488"/>
            <a:ext cx="4008438" cy="1958975"/>
          </a:xfrm>
          <a:prstGeom prst="ellipse">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Controlerende Wil</a:t>
            </a:r>
          </a:p>
          <a:p>
            <a:pPr algn="ctr" eaLnBrk="1" fontAlgn="auto" hangingPunct="1">
              <a:spcBef>
                <a:spcPts val="0"/>
              </a:spcBef>
              <a:spcAft>
                <a:spcPts val="0"/>
              </a:spcAft>
              <a:defRPr/>
            </a:pPr>
            <a:r>
              <a:rPr lang="nl-NL" sz="1350" dirty="0">
                <a:solidFill>
                  <a:prstClr val="white"/>
                </a:solidFill>
              </a:rPr>
              <a:t>Afkeer: controleverlies</a:t>
            </a:r>
          </a:p>
          <a:p>
            <a:pPr algn="ctr" eaLnBrk="1" fontAlgn="auto" hangingPunct="1">
              <a:spcBef>
                <a:spcPts val="0"/>
              </a:spcBef>
              <a:spcAft>
                <a:spcPts val="0"/>
              </a:spcAft>
              <a:defRPr/>
            </a:pPr>
            <a:r>
              <a:rPr lang="nl-NL" sz="1350" dirty="0">
                <a:solidFill>
                  <a:prstClr val="white"/>
                </a:solidFill>
              </a:rPr>
              <a:t>Verlangen: controle</a:t>
            </a:r>
          </a:p>
        </p:txBody>
      </p:sp>
      <p:sp>
        <p:nvSpPr>
          <p:cNvPr id="25" name="Ondertitel 2">
            <a:extLst>
              <a:ext uri="{FF2B5EF4-FFF2-40B4-BE49-F238E27FC236}">
                <a16:creationId xmlns:a16="http://schemas.microsoft.com/office/drawing/2014/main" id="{0DE46316-976A-4A0F-8FDF-6CF1F21C8079}"/>
              </a:ext>
            </a:extLst>
          </p:cNvPr>
          <p:cNvSpPr txBox="1">
            <a:spLocks/>
          </p:cNvSpPr>
          <p:nvPr/>
        </p:nvSpPr>
        <p:spPr>
          <a:xfrm>
            <a:off x="6808788" y="36513"/>
            <a:ext cx="5383212" cy="906462"/>
          </a:xfrm>
          <a:prstGeom prst="rect">
            <a:avLst/>
          </a:prstGeom>
        </p:spPr>
        <p:txBody>
          <a:bodyPr lIns="68580" tIns="34290" rIns="68580" bIns="3429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dirty="0">
                <a:solidFill>
                  <a:prstClr val="white"/>
                </a:solidFill>
              </a:rPr>
              <a:t>Trauma van de Seksualiteit </a:t>
            </a:r>
          </a:p>
        </p:txBody>
      </p:sp>
      <p:sp>
        <p:nvSpPr>
          <p:cNvPr id="33807" name="Ondertitel 2">
            <a:extLst>
              <a:ext uri="{FF2B5EF4-FFF2-40B4-BE49-F238E27FC236}">
                <a16:creationId xmlns:a16="http://schemas.microsoft.com/office/drawing/2014/main" id="{6BDCAE76-47D5-4791-92B7-07D8BE64089A}"/>
              </a:ext>
            </a:extLst>
          </p:cNvPr>
          <p:cNvSpPr txBox="1">
            <a:spLocks noChangeArrowheads="1"/>
          </p:cNvSpPr>
          <p:nvPr/>
        </p:nvSpPr>
        <p:spPr bwMode="auto">
          <a:xfrm>
            <a:off x="6203950" y="6215063"/>
            <a:ext cx="6107113"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a:solidFill>
                  <a:srgbClr val="FFFFFF"/>
                </a:solidFill>
              </a:rPr>
              <a:t>Trauma van het Daderschap </a:t>
            </a:r>
          </a:p>
        </p:txBody>
      </p:sp>
      <p:sp>
        <p:nvSpPr>
          <p:cNvPr id="33808" name="Ondertitel 2">
            <a:extLst>
              <a:ext uri="{FF2B5EF4-FFF2-40B4-BE49-F238E27FC236}">
                <a16:creationId xmlns:a16="http://schemas.microsoft.com/office/drawing/2014/main" id="{B301F4A9-CF45-4F66-A5F4-ACF4A9D01D4B}"/>
              </a:ext>
            </a:extLst>
          </p:cNvPr>
          <p:cNvSpPr txBox="1">
            <a:spLocks noChangeArrowheads="1"/>
          </p:cNvSpPr>
          <p:nvPr/>
        </p:nvSpPr>
        <p:spPr bwMode="auto">
          <a:xfrm>
            <a:off x="1087438" y="5738813"/>
            <a:ext cx="301783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a:solidFill>
                  <a:srgbClr val="FFFFFF"/>
                </a:solidFill>
              </a:rPr>
              <a:t>Angst</a:t>
            </a:r>
          </a:p>
        </p:txBody>
      </p:sp>
      <p:sp>
        <p:nvSpPr>
          <p:cNvPr id="33809" name="Ondertitel 2">
            <a:extLst>
              <a:ext uri="{FF2B5EF4-FFF2-40B4-BE49-F238E27FC236}">
                <a16:creationId xmlns:a16="http://schemas.microsoft.com/office/drawing/2014/main" id="{39B667D3-E620-401D-8844-908A7EA1ADD7}"/>
              </a:ext>
            </a:extLst>
          </p:cNvPr>
          <p:cNvSpPr txBox="1">
            <a:spLocks noChangeArrowheads="1"/>
          </p:cNvSpPr>
          <p:nvPr/>
        </p:nvSpPr>
        <p:spPr bwMode="auto">
          <a:xfrm>
            <a:off x="1744663" y="563563"/>
            <a:ext cx="301783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a:solidFill>
                  <a:srgbClr val="FFFFFF"/>
                </a:solidFill>
              </a:rPr>
              <a:t>Pijn</a:t>
            </a:r>
          </a:p>
        </p:txBody>
      </p:sp>
      <p:sp>
        <p:nvSpPr>
          <p:cNvPr id="33810" name="Ondertitel 2">
            <a:extLst>
              <a:ext uri="{FF2B5EF4-FFF2-40B4-BE49-F238E27FC236}">
                <a16:creationId xmlns:a16="http://schemas.microsoft.com/office/drawing/2014/main" id="{C293A2F7-44EB-4815-9263-DAE33BC95E02}"/>
              </a:ext>
            </a:extLst>
          </p:cNvPr>
          <p:cNvSpPr txBox="1">
            <a:spLocks noChangeArrowheads="1"/>
          </p:cNvSpPr>
          <p:nvPr/>
        </p:nvSpPr>
        <p:spPr bwMode="auto">
          <a:xfrm>
            <a:off x="8102600" y="5245100"/>
            <a:ext cx="1816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endParaRPr lang="nl-NL" altLang="nl-NL" sz="3600">
              <a:solidFill>
                <a:srgbClr val="FFFFFF"/>
              </a:solidFill>
            </a:endParaRPr>
          </a:p>
        </p:txBody>
      </p:sp>
      <p:sp>
        <p:nvSpPr>
          <p:cNvPr id="33811" name="Ondertitel 2">
            <a:extLst>
              <a:ext uri="{FF2B5EF4-FFF2-40B4-BE49-F238E27FC236}">
                <a16:creationId xmlns:a16="http://schemas.microsoft.com/office/drawing/2014/main" id="{A30AB716-5F6F-4F4C-82FD-6202F8055755}"/>
              </a:ext>
            </a:extLst>
          </p:cNvPr>
          <p:cNvSpPr txBox="1">
            <a:spLocks noChangeArrowheads="1"/>
          </p:cNvSpPr>
          <p:nvPr/>
        </p:nvSpPr>
        <p:spPr bwMode="auto">
          <a:xfrm>
            <a:off x="8104188" y="1397000"/>
            <a:ext cx="237331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endParaRPr lang="nl-NL" altLang="nl-NL" sz="3600">
              <a:solidFill>
                <a:srgbClr val="FFFFFF"/>
              </a:solidFill>
            </a:endParaRPr>
          </a:p>
        </p:txBody>
      </p:sp>
      <p:sp>
        <p:nvSpPr>
          <p:cNvPr id="33812" name="Ondertitel 2">
            <a:extLst>
              <a:ext uri="{FF2B5EF4-FFF2-40B4-BE49-F238E27FC236}">
                <a16:creationId xmlns:a16="http://schemas.microsoft.com/office/drawing/2014/main" id="{79DFAA77-9B26-4281-A66A-31FC1253CBC7}"/>
              </a:ext>
            </a:extLst>
          </p:cNvPr>
          <p:cNvSpPr txBox="1">
            <a:spLocks noChangeArrowheads="1"/>
          </p:cNvSpPr>
          <p:nvPr/>
        </p:nvSpPr>
        <p:spPr bwMode="auto">
          <a:xfrm>
            <a:off x="9110663" y="488950"/>
            <a:ext cx="4046537"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a:solidFill>
                  <a:srgbClr val="FFFFFF"/>
                </a:solidFill>
              </a:rPr>
              <a:t>Schaamte</a:t>
            </a:r>
          </a:p>
        </p:txBody>
      </p:sp>
      <p:sp>
        <p:nvSpPr>
          <p:cNvPr id="41" name="Ondertitel 2">
            <a:extLst>
              <a:ext uri="{FF2B5EF4-FFF2-40B4-BE49-F238E27FC236}">
                <a16:creationId xmlns:a16="http://schemas.microsoft.com/office/drawing/2014/main" id="{F4A57AD2-31B5-4BF8-B261-4485F35BA417}"/>
              </a:ext>
            </a:extLst>
          </p:cNvPr>
          <p:cNvSpPr txBox="1">
            <a:spLocks/>
          </p:cNvSpPr>
          <p:nvPr/>
        </p:nvSpPr>
        <p:spPr>
          <a:xfrm>
            <a:off x="4940300" y="3582988"/>
            <a:ext cx="2676525" cy="906462"/>
          </a:xfrm>
          <a:prstGeom prst="rect">
            <a:avLst/>
          </a:prstGeom>
        </p:spPr>
        <p:txBody>
          <a:bodyPr lIns="68580" tIns="34290" rIns="68580" bIns="3429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dirty="0">
                <a:solidFill>
                  <a:prstClr val="white"/>
                </a:solidFill>
              </a:rPr>
              <a:t>OER-Trauma</a:t>
            </a:r>
          </a:p>
        </p:txBody>
      </p:sp>
      <p:sp>
        <p:nvSpPr>
          <p:cNvPr id="5" name="Ovaal 4">
            <a:extLst>
              <a:ext uri="{FF2B5EF4-FFF2-40B4-BE49-F238E27FC236}">
                <a16:creationId xmlns:a16="http://schemas.microsoft.com/office/drawing/2014/main" id="{5819029D-156F-497F-AB10-E547C8DDD26E}"/>
              </a:ext>
            </a:extLst>
          </p:cNvPr>
          <p:cNvSpPr/>
          <p:nvPr/>
        </p:nvSpPr>
        <p:spPr>
          <a:xfrm>
            <a:off x="3513593" y="2291557"/>
            <a:ext cx="5121275" cy="2341562"/>
          </a:xfrm>
          <a:prstGeom prst="ellipse">
            <a:avLst/>
          </a:prstGeom>
          <a:solidFill>
            <a:schemeClr val="accent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500" dirty="0">
              <a:solidFill>
                <a:prstClr val="black">
                  <a:lumMod val="75000"/>
                  <a:lumOff val="25000"/>
                </a:prstClr>
              </a:solidFill>
            </a:endParaRPr>
          </a:p>
          <a:p>
            <a:pPr algn="ctr" eaLnBrk="1" fontAlgn="auto" hangingPunct="1">
              <a:spcBef>
                <a:spcPts val="0"/>
              </a:spcBef>
              <a:spcAft>
                <a:spcPts val="0"/>
              </a:spcAft>
              <a:defRPr/>
            </a:pPr>
            <a:r>
              <a:rPr lang="nl-NL" sz="1500" dirty="0">
                <a:solidFill>
                  <a:prstClr val="black">
                    <a:lumMod val="75000"/>
                    <a:lumOff val="25000"/>
                  </a:prstClr>
                </a:solidFill>
              </a:rPr>
              <a:t>      Instinctieve</a:t>
            </a:r>
            <a:r>
              <a:rPr lang="nl-NL" sz="2400" dirty="0">
                <a:solidFill>
                  <a:prstClr val="black">
                    <a:lumMod val="75000"/>
                    <a:lumOff val="25000"/>
                  </a:prstClr>
                </a:solidFill>
              </a:rPr>
              <a:t> </a:t>
            </a:r>
            <a:r>
              <a:rPr lang="nl-NL" sz="1500" dirty="0">
                <a:solidFill>
                  <a:prstClr val="black">
                    <a:lumMod val="75000"/>
                    <a:lumOff val="25000"/>
                  </a:prstClr>
                </a:solidFill>
              </a:rPr>
              <a:t>Wil:</a:t>
            </a:r>
          </a:p>
          <a:p>
            <a:pPr algn="ctr" eaLnBrk="1" fontAlgn="auto" hangingPunct="1">
              <a:spcBef>
                <a:spcPts val="0"/>
              </a:spcBef>
              <a:spcAft>
                <a:spcPts val="0"/>
              </a:spcAft>
              <a:defRPr/>
            </a:pPr>
            <a:r>
              <a:rPr lang="nl-NL" sz="1350" dirty="0">
                <a:solidFill>
                  <a:prstClr val="white"/>
                </a:solidFill>
              </a:rPr>
              <a:t>Afkeer: onveiligheid, sterven, dood</a:t>
            </a:r>
          </a:p>
          <a:p>
            <a:pPr algn="ctr" eaLnBrk="1" fontAlgn="auto" hangingPunct="1">
              <a:spcBef>
                <a:spcPts val="0"/>
              </a:spcBef>
              <a:spcAft>
                <a:spcPts val="0"/>
              </a:spcAft>
              <a:defRPr/>
            </a:pPr>
            <a:r>
              <a:rPr lang="nl-NL" sz="1350" dirty="0">
                <a:solidFill>
                  <a:prstClr val="white"/>
                </a:solidFill>
              </a:rPr>
              <a:t>Verlangen: veiligheid, (voort)leven</a:t>
            </a:r>
          </a:p>
        </p:txBody>
      </p:sp>
      <p:sp>
        <p:nvSpPr>
          <p:cNvPr id="33815" name="Ondertitel 2">
            <a:extLst>
              <a:ext uri="{FF2B5EF4-FFF2-40B4-BE49-F238E27FC236}">
                <a16:creationId xmlns:a16="http://schemas.microsoft.com/office/drawing/2014/main" id="{CEC9C9AC-92CF-4696-9C90-6E3AA6DE11CB}"/>
              </a:ext>
            </a:extLst>
          </p:cNvPr>
          <p:cNvSpPr txBox="1">
            <a:spLocks noChangeArrowheads="1"/>
          </p:cNvSpPr>
          <p:nvPr/>
        </p:nvSpPr>
        <p:spPr bwMode="auto">
          <a:xfrm>
            <a:off x="8523288" y="5681663"/>
            <a:ext cx="301783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a:solidFill>
                  <a:srgbClr val="FFFFFF"/>
                </a:solidFill>
              </a:rPr>
              <a:t>Schuld </a:t>
            </a:r>
          </a:p>
        </p:txBody>
      </p:sp>
    </p:spTree>
    <p:extLst>
      <p:ext uri="{BB962C8B-B14F-4D97-AF65-F5344CB8AC3E}">
        <p14:creationId xmlns:p14="http://schemas.microsoft.com/office/powerpoint/2010/main" val="1935075007"/>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3" grpId="0" animBg="1"/>
      <p:bldP spid="15" grpId="0" animBg="1"/>
      <p:bldP spid="17" grpId="0" animBg="1"/>
      <p:bldP spid="19" grpId="0"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A494A-95B7-4CC2-B852-379841CF94E7}"/>
              </a:ext>
            </a:extLst>
          </p:cNvPr>
          <p:cNvSpPr>
            <a:spLocks noGrp="1"/>
          </p:cNvSpPr>
          <p:nvPr>
            <p:ph type="title"/>
          </p:nvPr>
        </p:nvSpPr>
        <p:spPr>
          <a:xfrm>
            <a:off x="914400" y="484632"/>
            <a:ext cx="10363200" cy="1609344"/>
          </a:xfrm>
        </p:spPr>
        <p:txBody>
          <a:bodyPr/>
          <a:lstStyle/>
          <a:p>
            <a:pPr fontAlgn="auto">
              <a:spcAft>
                <a:spcPts val="0"/>
              </a:spcAft>
              <a:defRPr/>
            </a:pPr>
            <a:r>
              <a:rPr lang="nl-NL" sz="4800" dirty="0"/>
              <a:t>  SNELWEG    </a:t>
            </a:r>
            <a:r>
              <a:rPr lang="nl-NL" sz="4800" dirty="0" err="1"/>
              <a:t>vERSUS</a:t>
            </a:r>
            <a:r>
              <a:rPr lang="nl-NL" sz="4800" dirty="0"/>
              <a:t>        WEG VAN HET ZELF</a:t>
            </a:r>
          </a:p>
        </p:txBody>
      </p:sp>
      <p:sp>
        <p:nvSpPr>
          <p:cNvPr id="3" name="Tijdelijke aanduiding voor inhoud 2">
            <a:extLst>
              <a:ext uri="{FF2B5EF4-FFF2-40B4-BE49-F238E27FC236}">
                <a16:creationId xmlns:a16="http://schemas.microsoft.com/office/drawing/2014/main" id="{6C92A39A-FD8D-450C-8B1D-71D9C2A8FEC8}"/>
              </a:ext>
            </a:extLst>
          </p:cNvPr>
          <p:cNvSpPr>
            <a:spLocks noGrp="1"/>
          </p:cNvSpPr>
          <p:nvPr>
            <p:ph idx="1"/>
          </p:nvPr>
        </p:nvSpPr>
        <p:spPr>
          <a:xfrm>
            <a:off x="4428260" y="4232488"/>
            <a:ext cx="5459017" cy="3522593"/>
          </a:xfrm>
        </p:spPr>
        <p:txBody>
          <a:bodyPr rtlCol="0">
            <a:normAutofit/>
          </a:bodyPr>
          <a:lstStyle/>
          <a:p>
            <a:pPr marL="182880" indent="-182880" fontAlgn="auto">
              <a:spcAft>
                <a:spcPts val="0"/>
              </a:spcAft>
              <a:buClr>
                <a:schemeClr val="accent1">
                  <a:lumMod val="75000"/>
                </a:schemeClr>
              </a:buClr>
              <a:defRPr/>
            </a:pPr>
            <a:endParaRPr lang="nl-NL" i="1" dirty="0"/>
          </a:p>
          <a:p>
            <a:pPr marL="0" indent="0" algn="ctr" fontAlgn="auto">
              <a:spcAft>
                <a:spcPts val="0"/>
              </a:spcAft>
              <a:buClr>
                <a:schemeClr val="accent1">
                  <a:lumMod val="75000"/>
                </a:schemeClr>
              </a:buClr>
              <a:buFont typeface="Wingdings" panose="05000000000000000000" pitchFamily="2" charset="2"/>
              <a:buNone/>
              <a:defRPr/>
            </a:pPr>
            <a:endParaRPr lang="nl-NL" sz="2800" i="1" dirty="0"/>
          </a:p>
          <a:p>
            <a:pPr marL="0" indent="0" algn="ctr" fontAlgn="auto">
              <a:spcAft>
                <a:spcPts val="0"/>
              </a:spcAft>
              <a:buClr>
                <a:schemeClr val="accent1">
                  <a:lumMod val="75000"/>
                </a:schemeClr>
              </a:buClr>
              <a:buFont typeface="Wingdings" panose="05000000000000000000" pitchFamily="2" charset="2"/>
              <a:buNone/>
              <a:defRPr/>
            </a:pPr>
            <a:endParaRPr lang="nl-NL" sz="2800" dirty="0"/>
          </a:p>
        </p:txBody>
      </p:sp>
      <p:sp>
        <p:nvSpPr>
          <p:cNvPr id="4" name="Tekstvak 3">
            <a:extLst>
              <a:ext uri="{FF2B5EF4-FFF2-40B4-BE49-F238E27FC236}">
                <a16:creationId xmlns:a16="http://schemas.microsoft.com/office/drawing/2014/main" id="{7FE498D0-AD62-4379-AB7F-E1F67EF690AA}"/>
              </a:ext>
            </a:extLst>
          </p:cNvPr>
          <p:cNvSpPr txBox="1"/>
          <p:nvPr/>
        </p:nvSpPr>
        <p:spPr>
          <a:xfrm>
            <a:off x="1743076" y="2176584"/>
            <a:ext cx="9058275" cy="2215991"/>
          </a:xfrm>
          <a:prstGeom prst="rect">
            <a:avLst/>
          </a:prstGeom>
          <a:noFill/>
        </p:spPr>
        <p:txBody>
          <a:bodyPr wrap="square" rtlCol="0">
            <a:spAutoFit/>
          </a:bodyPr>
          <a:lstStyle/>
          <a:p>
            <a:endParaRPr lang="nl-NL" sz="2400" dirty="0"/>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endParaRPr lang="nl-NL" dirty="0"/>
          </a:p>
        </p:txBody>
      </p:sp>
      <p:cxnSp>
        <p:nvCxnSpPr>
          <p:cNvPr id="6" name="Rechte verbindingslijn 5">
            <a:extLst>
              <a:ext uri="{FF2B5EF4-FFF2-40B4-BE49-F238E27FC236}">
                <a16:creationId xmlns:a16="http://schemas.microsoft.com/office/drawing/2014/main" id="{F3DE3C31-8141-4FA6-BCA1-BA689EFCADB2}"/>
              </a:ext>
            </a:extLst>
          </p:cNvPr>
          <p:cNvCxnSpPr>
            <a:cxnSpLocks/>
          </p:cNvCxnSpPr>
          <p:nvPr/>
        </p:nvCxnSpPr>
        <p:spPr>
          <a:xfrm>
            <a:off x="3211286" y="2209800"/>
            <a:ext cx="2884714" cy="3799114"/>
          </a:xfrm>
          <a:prstGeom prst="line">
            <a:avLst/>
          </a:prstGeom>
        </p:spPr>
        <p:style>
          <a:lnRef idx="1">
            <a:schemeClr val="accent2"/>
          </a:lnRef>
          <a:fillRef idx="0">
            <a:schemeClr val="accent2"/>
          </a:fillRef>
          <a:effectRef idx="0">
            <a:schemeClr val="accent2"/>
          </a:effectRef>
          <a:fontRef idx="minor">
            <a:schemeClr val="tx1"/>
          </a:fontRef>
        </p:style>
      </p:cxnSp>
      <p:cxnSp>
        <p:nvCxnSpPr>
          <p:cNvPr id="9" name="Rechte verbindingslijn 8">
            <a:extLst>
              <a:ext uri="{FF2B5EF4-FFF2-40B4-BE49-F238E27FC236}">
                <a16:creationId xmlns:a16="http://schemas.microsoft.com/office/drawing/2014/main" id="{2B6EB68C-19D5-4BD8-9292-B8321A956CFB}"/>
              </a:ext>
            </a:extLst>
          </p:cNvPr>
          <p:cNvCxnSpPr>
            <a:cxnSpLocks/>
          </p:cNvCxnSpPr>
          <p:nvPr/>
        </p:nvCxnSpPr>
        <p:spPr>
          <a:xfrm flipV="1">
            <a:off x="6096000" y="2187363"/>
            <a:ext cx="0" cy="3806421"/>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D675535C-3606-432B-BD03-57E249236FE5}"/>
              </a:ext>
            </a:extLst>
          </p:cNvPr>
          <p:cNvSpPr txBox="1"/>
          <p:nvPr/>
        </p:nvSpPr>
        <p:spPr>
          <a:xfrm>
            <a:off x="6464755" y="2819311"/>
            <a:ext cx="5872009" cy="4247317"/>
          </a:xfrm>
          <a:prstGeom prst="rect">
            <a:avLst/>
          </a:prstGeom>
          <a:noFill/>
        </p:spPr>
        <p:txBody>
          <a:bodyPr wrap="square" rtlCol="0">
            <a:spAutoFit/>
          </a:bodyPr>
          <a:lstStyle/>
          <a:p>
            <a:r>
              <a:rPr lang="nl-NL" dirty="0"/>
              <a:t>OERVOEDING:</a:t>
            </a:r>
          </a:p>
          <a:p>
            <a:r>
              <a:rPr lang="nl-NL" dirty="0"/>
              <a:t>-autonomie (ik krijg vrijheid/verantwoordelijkheid)</a:t>
            </a:r>
          </a:p>
          <a:p>
            <a:r>
              <a:rPr lang="nl-NL" dirty="0"/>
              <a:t>-verbinding (ik ben geborgen/steun)</a:t>
            </a:r>
          </a:p>
          <a:p>
            <a:endParaRPr lang="nl-NL" dirty="0"/>
          </a:p>
          <a:p>
            <a:r>
              <a:rPr lang="nl-NL" dirty="0"/>
              <a:t>IK MAG ME ZELF ZIJN</a:t>
            </a:r>
          </a:p>
          <a:p>
            <a:r>
              <a:rPr lang="nl-NL" dirty="0"/>
              <a:t>INNERLIJK KOMPAS</a:t>
            </a:r>
          </a:p>
          <a:p>
            <a:r>
              <a:rPr lang="nl-NL" dirty="0"/>
              <a:t>WAARDEN</a:t>
            </a:r>
          </a:p>
          <a:p>
            <a:r>
              <a:rPr lang="nl-NL" dirty="0"/>
              <a:t>OERWIL</a:t>
            </a:r>
          </a:p>
          <a:p>
            <a:endParaRPr lang="nl-NL" dirty="0"/>
          </a:p>
          <a:p>
            <a:r>
              <a:rPr lang="nl-NL" dirty="0"/>
              <a:t>Het autonome pad</a:t>
            </a:r>
          </a:p>
          <a:p>
            <a:r>
              <a:rPr lang="nl-NL" dirty="0"/>
              <a:t>Stap voor stap</a:t>
            </a:r>
          </a:p>
          <a:p>
            <a:r>
              <a:rPr lang="nl-NL" dirty="0"/>
              <a:t>Willen</a:t>
            </a:r>
          </a:p>
          <a:p>
            <a:r>
              <a:rPr lang="nl-NL" dirty="0"/>
              <a:t>Mind-</a:t>
            </a:r>
            <a:r>
              <a:rPr lang="nl-NL" dirty="0" err="1"/>
              <a:t>ful</a:t>
            </a:r>
            <a:endParaRPr lang="nl-NL" dirty="0"/>
          </a:p>
          <a:p>
            <a:r>
              <a:rPr lang="nl-NL" dirty="0"/>
              <a:t>Zelfreflectie</a:t>
            </a:r>
          </a:p>
          <a:p>
            <a:endParaRPr lang="nl-NL" dirty="0"/>
          </a:p>
        </p:txBody>
      </p:sp>
      <p:sp>
        <p:nvSpPr>
          <p:cNvPr id="13" name="Tekstvak 12">
            <a:extLst>
              <a:ext uri="{FF2B5EF4-FFF2-40B4-BE49-F238E27FC236}">
                <a16:creationId xmlns:a16="http://schemas.microsoft.com/office/drawing/2014/main" id="{BB221C99-EB7A-4EEA-B248-CA3D12A36726}"/>
              </a:ext>
            </a:extLst>
          </p:cNvPr>
          <p:cNvSpPr txBox="1"/>
          <p:nvPr/>
        </p:nvSpPr>
        <p:spPr>
          <a:xfrm>
            <a:off x="1252446" y="2837403"/>
            <a:ext cx="3253469" cy="3970318"/>
          </a:xfrm>
          <a:prstGeom prst="rect">
            <a:avLst/>
          </a:prstGeom>
          <a:noFill/>
        </p:spPr>
        <p:txBody>
          <a:bodyPr wrap="square" rtlCol="0">
            <a:spAutoFit/>
          </a:bodyPr>
          <a:lstStyle/>
          <a:p>
            <a:r>
              <a:rPr lang="nl-NL" dirty="0"/>
              <a:t> JUNKFOOD:</a:t>
            </a:r>
          </a:p>
          <a:p>
            <a:r>
              <a:rPr lang="nl-NL" dirty="0"/>
              <a:t>-valse autonomie</a:t>
            </a:r>
          </a:p>
          <a:p>
            <a:r>
              <a:rPr lang="nl-NL" dirty="0"/>
              <a:t>-valse verbinding</a:t>
            </a:r>
          </a:p>
          <a:p>
            <a:endParaRPr lang="nl-NL" dirty="0"/>
          </a:p>
          <a:p>
            <a:r>
              <a:rPr lang="nl-NL" dirty="0"/>
              <a:t>IK MAG NIET ME ZELF ZIJN</a:t>
            </a:r>
          </a:p>
          <a:p>
            <a:r>
              <a:rPr lang="nl-NL" dirty="0"/>
              <a:t>GPS</a:t>
            </a:r>
          </a:p>
          <a:p>
            <a:r>
              <a:rPr lang="nl-NL" dirty="0"/>
              <a:t>NORMEN</a:t>
            </a:r>
          </a:p>
          <a:p>
            <a:r>
              <a:rPr lang="nl-NL" dirty="0"/>
              <a:t>ONTWORTELDE WIL</a:t>
            </a:r>
          </a:p>
          <a:p>
            <a:endParaRPr lang="nl-NL" dirty="0"/>
          </a:p>
          <a:p>
            <a:r>
              <a:rPr lang="nl-NL" dirty="0"/>
              <a:t>De snelweg</a:t>
            </a:r>
          </a:p>
          <a:p>
            <a:r>
              <a:rPr lang="nl-NL" dirty="0"/>
              <a:t>Gehaast</a:t>
            </a:r>
          </a:p>
          <a:p>
            <a:r>
              <a:rPr lang="nl-NL" dirty="0"/>
              <a:t>Moeten</a:t>
            </a:r>
          </a:p>
          <a:p>
            <a:r>
              <a:rPr lang="nl-NL" dirty="0"/>
              <a:t>Mind-full</a:t>
            </a:r>
          </a:p>
          <a:p>
            <a:r>
              <a:rPr lang="nl-NL" dirty="0"/>
              <a:t>Projectie</a:t>
            </a:r>
          </a:p>
        </p:txBody>
      </p:sp>
      <p:cxnSp>
        <p:nvCxnSpPr>
          <p:cNvPr id="15" name="Rechte verbindingslijn 14">
            <a:extLst>
              <a:ext uri="{FF2B5EF4-FFF2-40B4-BE49-F238E27FC236}">
                <a16:creationId xmlns:a16="http://schemas.microsoft.com/office/drawing/2014/main" id="{54EA2E5B-C24E-4153-9F30-5128DE4EC701}"/>
              </a:ext>
            </a:extLst>
          </p:cNvPr>
          <p:cNvCxnSpPr/>
          <p:nvPr/>
        </p:nvCxnSpPr>
        <p:spPr>
          <a:xfrm>
            <a:off x="3211286" y="2209800"/>
            <a:ext cx="2884714"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14B4E964-13ED-4A2E-8603-2FF5F27716B6}"/>
              </a:ext>
            </a:extLst>
          </p:cNvPr>
          <p:cNvSpPr txBox="1"/>
          <p:nvPr/>
        </p:nvSpPr>
        <p:spPr>
          <a:xfrm>
            <a:off x="4087418" y="2037207"/>
            <a:ext cx="3271519" cy="1384995"/>
          </a:xfrm>
          <a:prstGeom prst="rect">
            <a:avLst/>
          </a:prstGeom>
          <a:noFill/>
        </p:spPr>
        <p:txBody>
          <a:bodyPr wrap="square" rtlCol="0">
            <a:spAutoFit/>
          </a:bodyPr>
          <a:lstStyle/>
          <a:p>
            <a:endParaRPr lang="nl-NL" sz="1400" dirty="0"/>
          </a:p>
          <a:p>
            <a:r>
              <a:rPr lang="nl-NL" sz="1400" dirty="0"/>
              <a:t>stress</a:t>
            </a:r>
          </a:p>
          <a:p>
            <a:r>
              <a:rPr lang="nl-NL" sz="1400" dirty="0"/>
              <a:t>fysieke klachten</a:t>
            </a:r>
          </a:p>
          <a:p>
            <a:r>
              <a:rPr lang="nl-NL" sz="1400" dirty="0"/>
              <a:t>psychische klachten</a:t>
            </a:r>
          </a:p>
          <a:p>
            <a:r>
              <a:rPr lang="nl-NL" sz="1400" dirty="0"/>
              <a:t>fysiologische schade</a:t>
            </a:r>
          </a:p>
          <a:p>
            <a:r>
              <a:rPr lang="nl-NL" sz="1400" dirty="0"/>
              <a:t>neurologische schade</a:t>
            </a:r>
          </a:p>
        </p:txBody>
      </p:sp>
      <p:sp>
        <p:nvSpPr>
          <p:cNvPr id="18" name="Tekstvak 17">
            <a:extLst>
              <a:ext uri="{FF2B5EF4-FFF2-40B4-BE49-F238E27FC236}">
                <a16:creationId xmlns:a16="http://schemas.microsoft.com/office/drawing/2014/main" id="{AF64837C-E06A-41C7-A76F-62DB2954C4A3}"/>
              </a:ext>
            </a:extLst>
          </p:cNvPr>
          <p:cNvSpPr txBox="1"/>
          <p:nvPr/>
        </p:nvSpPr>
        <p:spPr>
          <a:xfrm>
            <a:off x="5790204" y="1869053"/>
            <a:ext cx="1452875" cy="307777"/>
          </a:xfrm>
          <a:prstGeom prst="rect">
            <a:avLst/>
          </a:prstGeom>
          <a:noFill/>
        </p:spPr>
        <p:txBody>
          <a:bodyPr wrap="square" rtlCol="0">
            <a:spAutoFit/>
          </a:bodyPr>
          <a:lstStyle/>
          <a:p>
            <a:r>
              <a:rPr lang="nl-NL" sz="1400" dirty="0"/>
              <a:t>ZELF</a:t>
            </a:r>
          </a:p>
        </p:txBody>
      </p:sp>
      <p:sp>
        <p:nvSpPr>
          <p:cNvPr id="19" name="Tekstvak 18">
            <a:extLst>
              <a:ext uri="{FF2B5EF4-FFF2-40B4-BE49-F238E27FC236}">
                <a16:creationId xmlns:a16="http://schemas.microsoft.com/office/drawing/2014/main" id="{2DF2668B-E364-4984-947F-0B9627349381}"/>
              </a:ext>
            </a:extLst>
          </p:cNvPr>
          <p:cNvSpPr txBox="1"/>
          <p:nvPr/>
        </p:nvSpPr>
        <p:spPr>
          <a:xfrm>
            <a:off x="2531149" y="1868807"/>
            <a:ext cx="1452875" cy="307777"/>
          </a:xfrm>
          <a:prstGeom prst="rect">
            <a:avLst/>
          </a:prstGeom>
          <a:noFill/>
        </p:spPr>
        <p:txBody>
          <a:bodyPr wrap="square" rtlCol="0">
            <a:spAutoFit/>
          </a:bodyPr>
          <a:lstStyle/>
          <a:p>
            <a:r>
              <a:rPr lang="nl-NL" sz="1400" dirty="0"/>
              <a:t>VALS ZELF</a:t>
            </a:r>
          </a:p>
        </p:txBody>
      </p:sp>
      <p:sp>
        <p:nvSpPr>
          <p:cNvPr id="21" name="Tekstvak 20">
            <a:extLst>
              <a:ext uri="{FF2B5EF4-FFF2-40B4-BE49-F238E27FC236}">
                <a16:creationId xmlns:a16="http://schemas.microsoft.com/office/drawing/2014/main" id="{26010ABD-DD55-435F-BEEF-F209B9D67AFE}"/>
              </a:ext>
            </a:extLst>
          </p:cNvPr>
          <p:cNvSpPr txBox="1"/>
          <p:nvPr/>
        </p:nvSpPr>
        <p:spPr>
          <a:xfrm>
            <a:off x="5581297" y="6158974"/>
            <a:ext cx="1452875" cy="523220"/>
          </a:xfrm>
          <a:prstGeom prst="rect">
            <a:avLst/>
          </a:prstGeom>
          <a:noFill/>
        </p:spPr>
        <p:txBody>
          <a:bodyPr wrap="square" rtlCol="0">
            <a:spAutoFit/>
          </a:bodyPr>
          <a:lstStyle/>
          <a:p>
            <a:r>
              <a:rPr lang="nl-NL" sz="1400" dirty="0"/>
              <a:t>GEZOND</a:t>
            </a:r>
          </a:p>
          <a:p>
            <a:r>
              <a:rPr lang="nl-NL" sz="1400" dirty="0"/>
              <a:t>       IK</a:t>
            </a:r>
          </a:p>
        </p:txBody>
      </p:sp>
      <p:sp>
        <p:nvSpPr>
          <p:cNvPr id="22" name="Tekstvak 21">
            <a:extLst>
              <a:ext uri="{FF2B5EF4-FFF2-40B4-BE49-F238E27FC236}">
                <a16:creationId xmlns:a16="http://schemas.microsoft.com/office/drawing/2014/main" id="{A8C9E53A-C4A2-4686-A987-0D53ACFA18DF}"/>
              </a:ext>
            </a:extLst>
          </p:cNvPr>
          <p:cNvSpPr txBox="1"/>
          <p:nvPr/>
        </p:nvSpPr>
        <p:spPr>
          <a:xfrm rot="3194155">
            <a:off x="3950951" y="4422452"/>
            <a:ext cx="2139334" cy="523220"/>
          </a:xfrm>
          <a:prstGeom prst="rect">
            <a:avLst/>
          </a:prstGeom>
          <a:noFill/>
        </p:spPr>
        <p:txBody>
          <a:bodyPr wrap="square" rtlCol="0">
            <a:spAutoFit/>
          </a:bodyPr>
          <a:lstStyle>
            <a:defPPr>
              <a:defRPr lang="nl-NL"/>
            </a:defPPr>
            <a:lvl1pPr>
              <a:defRPr sz="1400"/>
            </a:lvl1pPr>
          </a:lstStyle>
          <a:p>
            <a:r>
              <a:rPr lang="nl-NL" dirty="0"/>
              <a:t>OVERLEVINGS</a:t>
            </a:r>
          </a:p>
          <a:p>
            <a:r>
              <a:rPr lang="nl-NL" dirty="0"/>
              <a:t>                IK</a:t>
            </a:r>
          </a:p>
        </p:txBody>
      </p:sp>
      <p:pic>
        <p:nvPicPr>
          <p:cNvPr id="23" name="Picture 2" descr="Tankstations langs snelwegen sluiten door coronacrisis - PITANE.BLUE">
            <a:extLst>
              <a:ext uri="{FF2B5EF4-FFF2-40B4-BE49-F238E27FC236}">
                <a16:creationId xmlns:a16="http://schemas.microsoft.com/office/drawing/2014/main" id="{6E63D349-0F1A-4473-B615-4AAFB0A33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767" y="5436208"/>
            <a:ext cx="2062479" cy="1272107"/>
          </a:xfrm>
          <a:prstGeom prst="rect">
            <a:avLst/>
          </a:prstGeom>
          <a:noFill/>
          <a:extLst>
            <a:ext uri="{909E8E84-426E-40DD-AFC4-6F175D3DCCD1}">
              <a14:hiddenFill xmlns:a14="http://schemas.microsoft.com/office/drawing/2010/main">
                <a:solidFill>
                  <a:srgbClr val="FFFFFF"/>
                </a:solidFill>
              </a14:hiddenFill>
            </a:ext>
          </a:extLst>
        </p:spPr>
      </p:pic>
      <p:pic>
        <p:nvPicPr>
          <p:cNvPr id="24" name="Afbeelding 23" descr="Afbeelding met gras, buiten, plant&#10;&#10;Automatisch gegenereerde beschrijving">
            <a:extLst>
              <a:ext uri="{FF2B5EF4-FFF2-40B4-BE49-F238E27FC236}">
                <a16:creationId xmlns:a16="http://schemas.microsoft.com/office/drawing/2014/main" id="{6BD0F2B1-C5A8-435D-A635-654F9DE4E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628" y="5342074"/>
            <a:ext cx="2130765" cy="1292885"/>
          </a:xfrm>
          <a:prstGeom prst="rect">
            <a:avLst/>
          </a:prstGeom>
        </p:spPr>
      </p:pic>
    </p:spTree>
    <p:extLst>
      <p:ext uri="{BB962C8B-B14F-4D97-AF65-F5344CB8AC3E}">
        <p14:creationId xmlns:p14="http://schemas.microsoft.com/office/powerpoint/2010/main" val="148057579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13">
                                            <p:txEl>
                                              <p:pRg st="13" end="13"/>
                                            </p:txEl>
                                          </p:spTgt>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9"/>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23"/>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5"/>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7" grpId="0"/>
      <p:bldP spid="18" grpId="0"/>
      <p:bldP spid="19" grpId="0"/>
      <p:bldP spid="21" grpId="0"/>
      <p:bldP spid="2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1199197" y="733425"/>
            <a:ext cx="10731546"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Met Zelfreflectie</a:t>
            </a:r>
            <a:endParaRPr lang="nl-NL" sz="2600" dirty="0"/>
          </a:p>
          <a:p>
            <a:pPr marL="0" indent="0" fontAlgn="auto">
              <a:spcAft>
                <a:spcPts val="0"/>
              </a:spcAft>
              <a:buClr>
                <a:schemeClr val="accent1">
                  <a:lumMod val="75000"/>
                </a:schemeClr>
              </a:buClr>
              <a:buNone/>
              <a:defRPr/>
            </a:pPr>
            <a:endParaRPr lang="nl-NL" sz="2600" dirty="0"/>
          </a:p>
          <a:p>
            <a:pPr fontAlgn="auto">
              <a:spcAft>
                <a:spcPts val="0"/>
              </a:spcAft>
              <a:buClr>
                <a:schemeClr val="accent1">
                  <a:lumMod val="75000"/>
                </a:schemeClr>
              </a:buClr>
              <a:defRPr/>
            </a:pPr>
            <a:r>
              <a:rPr lang="nl-NL" sz="2600" dirty="0"/>
              <a:t>Intentie</a:t>
            </a:r>
          </a:p>
          <a:p>
            <a:pPr marL="0" indent="0" fontAlgn="auto">
              <a:spcAft>
                <a:spcPts val="0"/>
              </a:spcAft>
              <a:buClr>
                <a:schemeClr val="accent1">
                  <a:lumMod val="75000"/>
                </a:schemeClr>
              </a:buClr>
              <a:buNone/>
              <a:defRPr/>
            </a:pPr>
            <a:r>
              <a:rPr lang="nl-NL" sz="2600" dirty="0"/>
              <a:t>  ‘Ik wil mij Zelf kennen’</a:t>
            </a:r>
          </a:p>
          <a:p>
            <a:pPr fontAlgn="auto">
              <a:spcAft>
                <a:spcPts val="0"/>
              </a:spcAft>
              <a:buClr>
                <a:schemeClr val="accent1">
                  <a:lumMod val="75000"/>
                </a:schemeClr>
              </a:buClr>
              <a:defRPr/>
            </a:pPr>
            <a:r>
              <a:rPr lang="nl-NL" sz="2600" dirty="0"/>
              <a:t>Reis naar Onderwereld</a:t>
            </a:r>
          </a:p>
          <a:p>
            <a:pPr fontAlgn="auto">
              <a:spcAft>
                <a:spcPts val="0"/>
              </a:spcAft>
              <a:buClr>
                <a:schemeClr val="accent1">
                  <a:lumMod val="75000"/>
                </a:schemeClr>
              </a:buClr>
              <a:defRPr/>
            </a:pPr>
            <a:r>
              <a:rPr lang="nl-NL" sz="2600" dirty="0"/>
              <a:t>Weg openbaart zich</a:t>
            </a:r>
          </a:p>
          <a:p>
            <a:pPr fontAlgn="auto">
              <a:spcAft>
                <a:spcPts val="0"/>
              </a:spcAft>
              <a:buClr>
                <a:schemeClr val="accent1">
                  <a:lumMod val="75000"/>
                </a:schemeClr>
              </a:buClr>
              <a:defRPr/>
            </a:pPr>
            <a:r>
              <a:rPr lang="nl-NL" sz="2600" dirty="0"/>
              <a:t>Confrontatie met demonen</a:t>
            </a:r>
          </a:p>
          <a:p>
            <a:pPr fontAlgn="auto">
              <a:spcAft>
                <a:spcPts val="0"/>
              </a:spcAft>
              <a:buClr>
                <a:schemeClr val="accent1">
                  <a:lumMod val="75000"/>
                </a:schemeClr>
              </a:buClr>
              <a:defRPr/>
            </a:pPr>
            <a:r>
              <a:rPr lang="nl-NL" sz="2600" dirty="0"/>
              <a:t>‘De draak’ verslaan</a:t>
            </a:r>
          </a:p>
          <a:p>
            <a:pPr fontAlgn="auto">
              <a:spcAft>
                <a:spcPts val="0"/>
              </a:spcAft>
              <a:buClr>
                <a:schemeClr val="accent1">
                  <a:lumMod val="75000"/>
                </a:schemeClr>
              </a:buClr>
              <a:defRPr/>
            </a:pPr>
            <a:r>
              <a:rPr lang="nl-NL" sz="2600" dirty="0"/>
              <a:t>Behouden terugkeer</a:t>
            </a:r>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Stroomdiagram: Verbindingslijn 20">
            <a:extLst>
              <a:ext uri="{FF2B5EF4-FFF2-40B4-BE49-F238E27FC236}">
                <a16:creationId xmlns:a16="http://schemas.microsoft.com/office/drawing/2014/main" id="{9BFAEAB8-8A76-4A60-B03A-2195F22C8E4C}"/>
              </a:ext>
            </a:extLst>
          </p:cNvPr>
          <p:cNvSpPr/>
          <p:nvPr/>
        </p:nvSpPr>
        <p:spPr>
          <a:xfrm>
            <a:off x="6542314" y="1362641"/>
            <a:ext cx="4924425" cy="4840287"/>
          </a:xfrm>
          <a:prstGeom prst="flowChartConnector">
            <a:avLst/>
          </a:prstGeom>
          <a:gradFill>
            <a:gsLst>
              <a:gs pos="32000">
                <a:srgbClr val="92D050"/>
              </a:gs>
              <a:gs pos="34000">
                <a:srgbClr val="FF0000"/>
              </a:gs>
              <a:gs pos="2000">
                <a:schemeClr val="bg1"/>
              </a:gs>
              <a:gs pos="59638">
                <a:srgbClr val="FF0000"/>
              </a:gs>
              <a:gs pos="88000">
                <a:srgbClr val="0070C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p>
        </p:txBody>
      </p:sp>
      <p:sp>
        <p:nvSpPr>
          <p:cNvPr id="16" name="Explosie: 8 punten 15">
            <a:extLst>
              <a:ext uri="{FF2B5EF4-FFF2-40B4-BE49-F238E27FC236}">
                <a16:creationId xmlns:a16="http://schemas.microsoft.com/office/drawing/2014/main" id="{E34CECF4-F1A1-410A-849D-71748B844203}"/>
              </a:ext>
            </a:extLst>
          </p:cNvPr>
          <p:cNvSpPr/>
          <p:nvPr/>
        </p:nvSpPr>
        <p:spPr>
          <a:xfrm>
            <a:off x="7994083" y="4561114"/>
            <a:ext cx="355260" cy="27044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Explosie: 8 punten 17">
            <a:extLst>
              <a:ext uri="{FF2B5EF4-FFF2-40B4-BE49-F238E27FC236}">
                <a16:creationId xmlns:a16="http://schemas.microsoft.com/office/drawing/2014/main" id="{D8E68A9E-3E9F-4B2E-8C12-60429692472A}"/>
              </a:ext>
            </a:extLst>
          </p:cNvPr>
          <p:cNvSpPr/>
          <p:nvPr/>
        </p:nvSpPr>
        <p:spPr>
          <a:xfrm>
            <a:off x="9085452" y="4913148"/>
            <a:ext cx="355260" cy="27044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Explosie: 8 punten 16">
            <a:extLst>
              <a:ext uri="{FF2B5EF4-FFF2-40B4-BE49-F238E27FC236}">
                <a16:creationId xmlns:a16="http://schemas.microsoft.com/office/drawing/2014/main" id="{8CB2D4A9-7600-470B-BA8C-CB22C7AAD6E6}"/>
              </a:ext>
            </a:extLst>
          </p:cNvPr>
          <p:cNvSpPr/>
          <p:nvPr/>
        </p:nvSpPr>
        <p:spPr>
          <a:xfrm>
            <a:off x="9902389" y="4345206"/>
            <a:ext cx="355260" cy="27044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0C218D85-6520-4D93-87F7-A342819F4C5B}"/>
              </a:ext>
            </a:extLst>
          </p:cNvPr>
          <p:cNvSpPr txBox="1"/>
          <p:nvPr/>
        </p:nvSpPr>
        <p:spPr>
          <a:xfrm>
            <a:off x="8202386" y="3307440"/>
            <a:ext cx="1741714" cy="369332"/>
          </a:xfrm>
          <a:prstGeom prst="rect">
            <a:avLst/>
          </a:prstGeom>
          <a:noFill/>
        </p:spPr>
        <p:txBody>
          <a:bodyPr wrap="square" rtlCol="0">
            <a:spAutoFit/>
          </a:bodyPr>
          <a:lstStyle/>
          <a:p>
            <a:r>
              <a:rPr lang="nl-NL" dirty="0" err="1"/>
              <a:t>Overlevings</a:t>
            </a:r>
            <a:r>
              <a:rPr lang="nl-NL" dirty="0"/>
              <a:t> IK</a:t>
            </a:r>
          </a:p>
        </p:txBody>
      </p:sp>
      <p:sp>
        <p:nvSpPr>
          <p:cNvPr id="14" name="Tekstvak 13">
            <a:extLst>
              <a:ext uri="{FF2B5EF4-FFF2-40B4-BE49-F238E27FC236}">
                <a16:creationId xmlns:a16="http://schemas.microsoft.com/office/drawing/2014/main" id="{B72AC1BC-A0D1-4003-95BF-E7CABFD570D7}"/>
              </a:ext>
            </a:extLst>
          </p:cNvPr>
          <p:cNvSpPr txBox="1"/>
          <p:nvPr/>
        </p:nvSpPr>
        <p:spPr>
          <a:xfrm>
            <a:off x="8349343" y="4462234"/>
            <a:ext cx="1447800" cy="369332"/>
          </a:xfrm>
          <a:prstGeom prst="rect">
            <a:avLst/>
          </a:prstGeom>
          <a:noFill/>
        </p:spPr>
        <p:txBody>
          <a:bodyPr wrap="square" rtlCol="0">
            <a:spAutoFit/>
          </a:bodyPr>
          <a:lstStyle/>
          <a:p>
            <a:r>
              <a:rPr lang="nl-NL" dirty="0"/>
              <a:t>Gewond IK</a:t>
            </a:r>
          </a:p>
        </p:txBody>
      </p:sp>
      <p:sp>
        <p:nvSpPr>
          <p:cNvPr id="12" name="Tekstvak 11">
            <a:extLst>
              <a:ext uri="{FF2B5EF4-FFF2-40B4-BE49-F238E27FC236}">
                <a16:creationId xmlns:a16="http://schemas.microsoft.com/office/drawing/2014/main" id="{5C6153C8-F507-40AF-A71F-64DC9071B2A2}"/>
              </a:ext>
            </a:extLst>
          </p:cNvPr>
          <p:cNvSpPr txBox="1"/>
          <p:nvPr/>
        </p:nvSpPr>
        <p:spPr>
          <a:xfrm>
            <a:off x="8469086" y="2188029"/>
            <a:ext cx="1447800" cy="369332"/>
          </a:xfrm>
          <a:prstGeom prst="rect">
            <a:avLst/>
          </a:prstGeom>
          <a:noFill/>
        </p:spPr>
        <p:txBody>
          <a:bodyPr wrap="square" rtlCol="0">
            <a:spAutoFit/>
          </a:bodyPr>
          <a:lstStyle/>
          <a:p>
            <a:r>
              <a:rPr lang="nl-NL" dirty="0"/>
              <a:t>Gezond IK</a:t>
            </a:r>
          </a:p>
        </p:txBody>
      </p:sp>
      <p:sp>
        <p:nvSpPr>
          <p:cNvPr id="19" name="Vrije vorm: vorm 18">
            <a:extLst>
              <a:ext uri="{FF2B5EF4-FFF2-40B4-BE49-F238E27FC236}">
                <a16:creationId xmlns:a16="http://schemas.microsoft.com/office/drawing/2014/main" id="{DCAF48F8-3165-42D6-A15A-84BEDCD441E2}"/>
              </a:ext>
            </a:extLst>
          </p:cNvPr>
          <p:cNvSpPr/>
          <p:nvPr/>
        </p:nvSpPr>
        <p:spPr>
          <a:xfrm>
            <a:off x="6237514" y="2209800"/>
            <a:ext cx="1752600" cy="3004457"/>
          </a:xfrm>
          <a:custGeom>
            <a:avLst/>
            <a:gdLst>
              <a:gd name="connsiteX0" fmla="*/ 1164772 w 1752600"/>
              <a:gd name="connsiteY0" fmla="*/ 65314 h 3004457"/>
              <a:gd name="connsiteX1" fmla="*/ 1066800 w 1752600"/>
              <a:gd name="connsiteY1" fmla="*/ 10886 h 3004457"/>
              <a:gd name="connsiteX2" fmla="*/ 1034143 w 1752600"/>
              <a:gd name="connsiteY2" fmla="*/ 0 h 3004457"/>
              <a:gd name="connsiteX3" fmla="*/ 718457 w 1752600"/>
              <a:gd name="connsiteY3" fmla="*/ 10886 h 3004457"/>
              <a:gd name="connsiteX4" fmla="*/ 664029 w 1752600"/>
              <a:gd name="connsiteY4" fmla="*/ 32657 h 3004457"/>
              <a:gd name="connsiteX5" fmla="*/ 555172 w 1752600"/>
              <a:gd name="connsiteY5" fmla="*/ 87086 h 3004457"/>
              <a:gd name="connsiteX6" fmla="*/ 511629 w 1752600"/>
              <a:gd name="connsiteY6" fmla="*/ 108857 h 3004457"/>
              <a:gd name="connsiteX7" fmla="*/ 446315 w 1752600"/>
              <a:gd name="connsiteY7" fmla="*/ 130629 h 3004457"/>
              <a:gd name="connsiteX8" fmla="*/ 381000 w 1752600"/>
              <a:gd name="connsiteY8" fmla="*/ 195943 h 3004457"/>
              <a:gd name="connsiteX9" fmla="*/ 337457 w 1752600"/>
              <a:gd name="connsiteY9" fmla="*/ 239486 h 3004457"/>
              <a:gd name="connsiteX10" fmla="*/ 283029 w 1752600"/>
              <a:gd name="connsiteY10" fmla="*/ 272143 h 3004457"/>
              <a:gd name="connsiteX11" fmla="*/ 185057 w 1752600"/>
              <a:gd name="connsiteY11" fmla="*/ 359229 h 3004457"/>
              <a:gd name="connsiteX12" fmla="*/ 163286 w 1752600"/>
              <a:gd name="connsiteY12" fmla="*/ 391886 h 3004457"/>
              <a:gd name="connsiteX13" fmla="*/ 152400 w 1752600"/>
              <a:gd name="connsiteY13" fmla="*/ 424543 h 3004457"/>
              <a:gd name="connsiteX14" fmla="*/ 119743 w 1752600"/>
              <a:gd name="connsiteY14" fmla="*/ 468086 h 3004457"/>
              <a:gd name="connsiteX15" fmla="*/ 87086 w 1752600"/>
              <a:gd name="connsiteY15" fmla="*/ 544286 h 3004457"/>
              <a:gd name="connsiteX16" fmla="*/ 65315 w 1752600"/>
              <a:gd name="connsiteY16" fmla="*/ 587829 h 3004457"/>
              <a:gd name="connsiteX17" fmla="*/ 54429 w 1752600"/>
              <a:gd name="connsiteY17" fmla="*/ 674914 h 3004457"/>
              <a:gd name="connsiteX18" fmla="*/ 32657 w 1752600"/>
              <a:gd name="connsiteY18" fmla="*/ 718457 h 3004457"/>
              <a:gd name="connsiteX19" fmla="*/ 21772 w 1752600"/>
              <a:gd name="connsiteY19" fmla="*/ 794657 h 3004457"/>
              <a:gd name="connsiteX20" fmla="*/ 0 w 1752600"/>
              <a:gd name="connsiteY20" fmla="*/ 968829 h 3004457"/>
              <a:gd name="connsiteX21" fmla="*/ 21772 w 1752600"/>
              <a:gd name="connsiteY21" fmla="*/ 1937657 h 3004457"/>
              <a:gd name="connsiteX22" fmla="*/ 43543 w 1752600"/>
              <a:gd name="connsiteY22" fmla="*/ 2068286 h 3004457"/>
              <a:gd name="connsiteX23" fmla="*/ 87086 w 1752600"/>
              <a:gd name="connsiteY23" fmla="*/ 2177143 h 3004457"/>
              <a:gd name="connsiteX24" fmla="*/ 119743 w 1752600"/>
              <a:gd name="connsiteY24" fmla="*/ 2286000 h 3004457"/>
              <a:gd name="connsiteX25" fmla="*/ 185057 w 1752600"/>
              <a:gd name="connsiteY25" fmla="*/ 2373086 h 3004457"/>
              <a:gd name="connsiteX26" fmla="*/ 228600 w 1752600"/>
              <a:gd name="connsiteY26" fmla="*/ 2438400 h 3004457"/>
              <a:gd name="connsiteX27" fmla="*/ 272143 w 1752600"/>
              <a:gd name="connsiteY27" fmla="*/ 2536371 h 3004457"/>
              <a:gd name="connsiteX28" fmla="*/ 315686 w 1752600"/>
              <a:gd name="connsiteY28" fmla="*/ 2579914 h 3004457"/>
              <a:gd name="connsiteX29" fmla="*/ 348343 w 1752600"/>
              <a:gd name="connsiteY29" fmla="*/ 2634343 h 3004457"/>
              <a:gd name="connsiteX30" fmla="*/ 381000 w 1752600"/>
              <a:gd name="connsiteY30" fmla="*/ 2677886 h 3004457"/>
              <a:gd name="connsiteX31" fmla="*/ 391886 w 1752600"/>
              <a:gd name="connsiteY31" fmla="*/ 2721429 h 3004457"/>
              <a:gd name="connsiteX32" fmla="*/ 468086 w 1752600"/>
              <a:gd name="connsiteY32" fmla="*/ 2797629 h 3004457"/>
              <a:gd name="connsiteX33" fmla="*/ 500743 w 1752600"/>
              <a:gd name="connsiteY33" fmla="*/ 2841171 h 3004457"/>
              <a:gd name="connsiteX34" fmla="*/ 522515 w 1752600"/>
              <a:gd name="connsiteY34" fmla="*/ 2862943 h 3004457"/>
              <a:gd name="connsiteX35" fmla="*/ 555172 w 1752600"/>
              <a:gd name="connsiteY35" fmla="*/ 2917371 h 3004457"/>
              <a:gd name="connsiteX36" fmla="*/ 587829 w 1752600"/>
              <a:gd name="connsiteY36" fmla="*/ 2928257 h 3004457"/>
              <a:gd name="connsiteX37" fmla="*/ 664029 w 1752600"/>
              <a:gd name="connsiteY37" fmla="*/ 2950029 h 3004457"/>
              <a:gd name="connsiteX38" fmla="*/ 696686 w 1752600"/>
              <a:gd name="connsiteY38" fmla="*/ 2971800 h 3004457"/>
              <a:gd name="connsiteX39" fmla="*/ 903515 w 1752600"/>
              <a:gd name="connsiteY39" fmla="*/ 3004457 h 3004457"/>
              <a:gd name="connsiteX40" fmla="*/ 1262743 w 1752600"/>
              <a:gd name="connsiteY40" fmla="*/ 2993571 h 3004457"/>
              <a:gd name="connsiteX41" fmla="*/ 1371600 w 1752600"/>
              <a:gd name="connsiteY41" fmla="*/ 2939143 h 3004457"/>
              <a:gd name="connsiteX42" fmla="*/ 1404257 w 1752600"/>
              <a:gd name="connsiteY42" fmla="*/ 2906486 h 3004457"/>
              <a:gd name="connsiteX43" fmla="*/ 1469572 w 1752600"/>
              <a:gd name="connsiteY43" fmla="*/ 2862943 h 3004457"/>
              <a:gd name="connsiteX44" fmla="*/ 1513115 w 1752600"/>
              <a:gd name="connsiteY44" fmla="*/ 2830286 h 3004457"/>
              <a:gd name="connsiteX45" fmla="*/ 1534886 w 1752600"/>
              <a:gd name="connsiteY45" fmla="*/ 2797629 h 3004457"/>
              <a:gd name="connsiteX46" fmla="*/ 1578429 w 1752600"/>
              <a:gd name="connsiteY46" fmla="*/ 2754086 h 3004457"/>
              <a:gd name="connsiteX47" fmla="*/ 1632857 w 1752600"/>
              <a:gd name="connsiteY47" fmla="*/ 2699657 h 3004457"/>
              <a:gd name="connsiteX48" fmla="*/ 1665515 w 1752600"/>
              <a:gd name="connsiteY48" fmla="*/ 2667000 h 3004457"/>
              <a:gd name="connsiteX49" fmla="*/ 1698172 w 1752600"/>
              <a:gd name="connsiteY49" fmla="*/ 2634343 h 3004457"/>
              <a:gd name="connsiteX50" fmla="*/ 1719943 w 1752600"/>
              <a:gd name="connsiteY50" fmla="*/ 2590800 h 3004457"/>
              <a:gd name="connsiteX51" fmla="*/ 1730829 w 1752600"/>
              <a:gd name="connsiteY51" fmla="*/ 2558143 h 3004457"/>
              <a:gd name="connsiteX52" fmla="*/ 1752600 w 1752600"/>
              <a:gd name="connsiteY52" fmla="*/ 2558143 h 300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752600" h="3004457">
                <a:moveTo>
                  <a:pt x="1164772" y="65314"/>
                </a:moveTo>
                <a:cubicBezTo>
                  <a:pt x="1130361" y="44668"/>
                  <a:pt x="1103242" y="26504"/>
                  <a:pt x="1066800" y="10886"/>
                </a:cubicBezTo>
                <a:cubicBezTo>
                  <a:pt x="1056253" y="6366"/>
                  <a:pt x="1045029" y="3629"/>
                  <a:pt x="1034143" y="0"/>
                </a:cubicBezTo>
                <a:cubicBezTo>
                  <a:pt x="928914" y="3629"/>
                  <a:pt x="823341" y="1632"/>
                  <a:pt x="718457" y="10886"/>
                </a:cubicBezTo>
                <a:cubicBezTo>
                  <a:pt x="698992" y="12603"/>
                  <a:pt x="681736" y="24394"/>
                  <a:pt x="664029" y="32657"/>
                </a:cubicBezTo>
                <a:cubicBezTo>
                  <a:pt x="627266" y="49813"/>
                  <a:pt x="591458" y="68943"/>
                  <a:pt x="555172" y="87086"/>
                </a:cubicBezTo>
                <a:cubicBezTo>
                  <a:pt x="540658" y="94343"/>
                  <a:pt x="527024" y="103725"/>
                  <a:pt x="511629" y="108857"/>
                </a:cubicBezTo>
                <a:lnTo>
                  <a:pt x="446315" y="130629"/>
                </a:lnTo>
                <a:cubicBezTo>
                  <a:pt x="379316" y="219956"/>
                  <a:pt x="447855" y="138638"/>
                  <a:pt x="381000" y="195943"/>
                </a:cubicBezTo>
                <a:cubicBezTo>
                  <a:pt x="365415" y="209301"/>
                  <a:pt x="353660" y="226884"/>
                  <a:pt x="337457" y="239486"/>
                </a:cubicBezTo>
                <a:cubicBezTo>
                  <a:pt x="320756" y="252476"/>
                  <a:pt x="300633" y="260407"/>
                  <a:pt x="283029" y="272143"/>
                </a:cubicBezTo>
                <a:cubicBezTo>
                  <a:pt x="253901" y="291561"/>
                  <a:pt x="202899" y="332465"/>
                  <a:pt x="185057" y="359229"/>
                </a:cubicBezTo>
                <a:cubicBezTo>
                  <a:pt x="177800" y="370115"/>
                  <a:pt x="169137" y="380184"/>
                  <a:pt x="163286" y="391886"/>
                </a:cubicBezTo>
                <a:cubicBezTo>
                  <a:pt x="158154" y="402149"/>
                  <a:pt x="158093" y="414580"/>
                  <a:pt x="152400" y="424543"/>
                </a:cubicBezTo>
                <a:cubicBezTo>
                  <a:pt x="143399" y="440295"/>
                  <a:pt x="129359" y="452701"/>
                  <a:pt x="119743" y="468086"/>
                </a:cubicBezTo>
                <a:cubicBezTo>
                  <a:pt x="86925" y="520595"/>
                  <a:pt x="107286" y="497152"/>
                  <a:pt x="87086" y="544286"/>
                </a:cubicBezTo>
                <a:cubicBezTo>
                  <a:pt x="80694" y="559201"/>
                  <a:pt x="72572" y="573315"/>
                  <a:pt x="65315" y="587829"/>
                </a:cubicBezTo>
                <a:cubicBezTo>
                  <a:pt x="61686" y="616857"/>
                  <a:pt x="61524" y="646533"/>
                  <a:pt x="54429" y="674914"/>
                </a:cubicBezTo>
                <a:cubicBezTo>
                  <a:pt x="50493" y="690657"/>
                  <a:pt x="36927" y="702801"/>
                  <a:pt x="32657" y="718457"/>
                </a:cubicBezTo>
                <a:cubicBezTo>
                  <a:pt x="25906" y="743211"/>
                  <a:pt x="25091" y="769215"/>
                  <a:pt x="21772" y="794657"/>
                </a:cubicBezTo>
                <a:cubicBezTo>
                  <a:pt x="14205" y="852675"/>
                  <a:pt x="7257" y="910772"/>
                  <a:pt x="0" y="968829"/>
                </a:cubicBezTo>
                <a:cubicBezTo>
                  <a:pt x="7257" y="1291772"/>
                  <a:pt x="11786" y="1614787"/>
                  <a:pt x="21772" y="1937657"/>
                </a:cubicBezTo>
                <a:cubicBezTo>
                  <a:pt x="22587" y="1964007"/>
                  <a:pt x="31660" y="2035015"/>
                  <a:pt x="43543" y="2068286"/>
                </a:cubicBezTo>
                <a:cubicBezTo>
                  <a:pt x="56687" y="2105090"/>
                  <a:pt x="77607" y="2139229"/>
                  <a:pt x="87086" y="2177143"/>
                </a:cubicBezTo>
                <a:cubicBezTo>
                  <a:pt x="95859" y="2212232"/>
                  <a:pt x="105021" y="2253611"/>
                  <a:pt x="119743" y="2286000"/>
                </a:cubicBezTo>
                <a:cubicBezTo>
                  <a:pt x="157101" y="2368189"/>
                  <a:pt x="139781" y="2314874"/>
                  <a:pt x="185057" y="2373086"/>
                </a:cubicBezTo>
                <a:cubicBezTo>
                  <a:pt x="201121" y="2393740"/>
                  <a:pt x="214086" y="2416629"/>
                  <a:pt x="228600" y="2438400"/>
                </a:cubicBezTo>
                <a:cubicBezTo>
                  <a:pt x="240613" y="2486449"/>
                  <a:pt x="237452" y="2491769"/>
                  <a:pt x="272143" y="2536371"/>
                </a:cubicBezTo>
                <a:cubicBezTo>
                  <a:pt x="284745" y="2552574"/>
                  <a:pt x="303084" y="2563711"/>
                  <a:pt x="315686" y="2579914"/>
                </a:cubicBezTo>
                <a:cubicBezTo>
                  <a:pt x="328676" y="2596615"/>
                  <a:pt x="336607" y="2616738"/>
                  <a:pt x="348343" y="2634343"/>
                </a:cubicBezTo>
                <a:cubicBezTo>
                  <a:pt x="358407" y="2649439"/>
                  <a:pt x="370114" y="2663372"/>
                  <a:pt x="381000" y="2677886"/>
                </a:cubicBezTo>
                <a:cubicBezTo>
                  <a:pt x="384629" y="2692400"/>
                  <a:pt x="383086" y="2709329"/>
                  <a:pt x="391886" y="2721429"/>
                </a:cubicBezTo>
                <a:cubicBezTo>
                  <a:pt x="413014" y="2750480"/>
                  <a:pt x="446533" y="2768892"/>
                  <a:pt x="468086" y="2797629"/>
                </a:cubicBezTo>
                <a:cubicBezTo>
                  <a:pt x="478972" y="2812143"/>
                  <a:pt x="489128" y="2827234"/>
                  <a:pt x="500743" y="2841171"/>
                </a:cubicBezTo>
                <a:cubicBezTo>
                  <a:pt x="507314" y="2849056"/>
                  <a:pt x="516549" y="2854591"/>
                  <a:pt x="522515" y="2862943"/>
                </a:cubicBezTo>
                <a:cubicBezTo>
                  <a:pt x="534813" y="2880160"/>
                  <a:pt x="540211" y="2902410"/>
                  <a:pt x="555172" y="2917371"/>
                </a:cubicBezTo>
                <a:cubicBezTo>
                  <a:pt x="563286" y="2925485"/>
                  <a:pt x="576838" y="2924960"/>
                  <a:pt x="587829" y="2928257"/>
                </a:cubicBezTo>
                <a:cubicBezTo>
                  <a:pt x="613131" y="2935848"/>
                  <a:pt x="638629" y="2942772"/>
                  <a:pt x="664029" y="2950029"/>
                </a:cubicBezTo>
                <a:cubicBezTo>
                  <a:pt x="674915" y="2957286"/>
                  <a:pt x="684731" y="2966487"/>
                  <a:pt x="696686" y="2971800"/>
                </a:cubicBezTo>
                <a:cubicBezTo>
                  <a:pt x="773568" y="3005969"/>
                  <a:pt x="807801" y="2997094"/>
                  <a:pt x="903515" y="3004457"/>
                </a:cubicBezTo>
                <a:cubicBezTo>
                  <a:pt x="1023258" y="3000828"/>
                  <a:pt x="1143298" y="3002759"/>
                  <a:pt x="1262743" y="2993571"/>
                </a:cubicBezTo>
                <a:cubicBezTo>
                  <a:pt x="1307395" y="2990136"/>
                  <a:pt x="1339640" y="2966537"/>
                  <a:pt x="1371600" y="2939143"/>
                </a:cubicBezTo>
                <a:cubicBezTo>
                  <a:pt x="1383289" y="2929124"/>
                  <a:pt x="1392105" y="2915937"/>
                  <a:pt x="1404257" y="2906486"/>
                </a:cubicBezTo>
                <a:cubicBezTo>
                  <a:pt x="1424911" y="2890422"/>
                  <a:pt x="1448136" y="2877948"/>
                  <a:pt x="1469572" y="2862943"/>
                </a:cubicBezTo>
                <a:cubicBezTo>
                  <a:pt x="1484435" y="2852539"/>
                  <a:pt x="1498601" y="2841172"/>
                  <a:pt x="1513115" y="2830286"/>
                </a:cubicBezTo>
                <a:cubicBezTo>
                  <a:pt x="1520372" y="2819400"/>
                  <a:pt x="1526372" y="2807562"/>
                  <a:pt x="1534886" y="2797629"/>
                </a:cubicBezTo>
                <a:cubicBezTo>
                  <a:pt x="1548244" y="2782044"/>
                  <a:pt x="1563915" y="2768600"/>
                  <a:pt x="1578429" y="2754086"/>
                </a:cubicBezTo>
                <a:lnTo>
                  <a:pt x="1632857" y="2699657"/>
                </a:lnTo>
                <a:lnTo>
                  <a:pt x="1665515" y="2667000"/>
                </a:lnTo>
                <a:lnTo>
                  <a:pt x="1698172" y="2634343"/>
                </a:lnTo>
                <a:cubicBezTo>
                  <a:pt x="1705429" y="2619829"/>
                  <a:pt x="1713551" y="2605715"/>
                  <a:pt x="1719943" y="2590800"/>
                </a:cubicBezTo>
                <a:cubicBezTo>
                  <a:pt x="1724463" y="2580253"/>
                  <a:pt x="1722715" y="2566257"/>
                  <a:pt x="1730829" y="2558143"/>
                </a:cubicBezTo>
                <a:cubicBezTo>
                  <a:pt x="1735960" y="2553012"/>
                  <a:pt x="1745343" y="2558143"/>
                  <a:pt x="1752600" y="2558143"/>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Vrije vorm: vorm 19">
            <a:extLst>
              <a:ext uri="{FF2B5EF4-FFF2-40B4-BE49-F238E27FC236}">
                <a16:creationId xmlns:a16="http://schemas.microsoft.com/office/drawing/2014/main" id="{8A284CE4-0929-4CD3-A673-96DDD1A1791B}"/>
              </a:ext>
            </a:extLst>
          </p:cNvPr>
          <p:cNvSpPr/>
          <p:nvPr/>
        </p:nvSpPr>
        <p:spPr>
          <a:xfrm>
            <a:off x="10123714" y="2286000"/>
            <a:ext cx="1742344" cy="2993571"/>
          </a:xfrm>
          <a:custGeom>
            <a:avLst/>
            <a:gdLst>
              <a:gd name="connsiteX0" fmla="*/ 598715 w 1742344"/>
              <a:gd name="connsiteY0" fmla="*/ 43543 h 2993571"/>
              <a:gd name="connsiteX1" fmla="*/ 925286 w 1742344"/>
              <a:gd name="connsiteY1" fmla="*/ 0 h 2993571"/>
              <a:gd name="connsiteX2" fmla="*/ 1240972 w 1742344"/>
              <a:gd name="connsiteY2" fmla="*/ 10886 h 2993571"/>
              <a:gd name="connsiteX3" fmla="*/ 1328057 w 1742344"/>
              <a:gd name="connsiteY3" fmla="*/ 65314 h 2993571"/>
              <a:gd name="connsiteX4" fmla="*/ 1393372 w 1742344"/>
              <a:gd name="connsiteY4" fmla="*/ 108857 h 2993571"/>
              <a:gd name="connsiteX5" fmla="*/ 1415143 w 1742344"/>
              <a:gd name="connsiteY5" fmla="*/ 130629 h 2993571"/>
              <a:gd name="connsiteX6" fmla="*/ 1436915 w 1742344"/>
              <a:gd name="connsiteY6" fmla="*/ 163286 h 2993571"/>
              <a:gd name="connsiteX7" fmla="*/ 1480457 w 1742344"/>
              <a:gd name="connsiteY7" fmla="*/ 185057 h 2993571"/>
              <a:gd name="connsiteX8" fmla="*/ 1502229 w 1742344"/>
              <a:gd name="connsiteY8" fmla="*/ 217714 h 2993571"/>
              <a:gd name="connsiteX9" fmla="*/ 1524000 w 1742344"/>
              <a:gd name="connsiteY9" fmla="*/ 261257 h 2993571"/>
              <a:gd name="connsiteX10" fmla="*/ 1545772 w 1742344"/>
              <a:gd name="connsiteY10" fmla="*/ 283029 h 2993571"/>
              <a:gd name="connsiteX11" fmla="*/ 1567543 w 1742344"/>
              <a:gd name="connsiteY11" fmla="*/ 337457 h 2993571"/>
              <a:gd name="connsiteX12" fmla="*/ 1611086 w 1742344"/>
              <a:gd name="connsiteY12" fmla="*/ 435429 h 2993571"/>
              <a:gd name="connsiteX13" fmla="*/ 1632857 w 1742344"/>
              <a:gd name="connsiteY13" fmla="*/ 511629 h 2993571"/>
              <a:gd name="connsiteX14" fmla="*/ 1643743 w 1742344"/>
              <a:gd name="connsiteY14" fmla="*/ 620486 h 2993571"/>
              <a:gd name="connsiteX15" fmla="*/ 1654629 w 1742344"/>
              <a:gd name="connsiteY15" fmla="*/ 653143 h 2993571"/>
              <a:gd name="connsiteX16" fmla="*/ 1676400 w 1742344"/>
              <a:gd name="connsiteY16" fmla="*/ 740229 h 2993571"/>
              <a:gd name="connsiteX17" fmla="*/ 1687286 w 1742344"/>
              <a:gd name="connsiteY17" fmla="*/ 783771 h 2993571"/>
              <a:gd name="connsiteX18" fmla="*/ 1698172 w 1742344"/>
              <a:gd name="connsiteY18" fmla="*/ 838200 h 2993571"/>
              <a:gd name="connsiteX19" fmla="*/ 1719943 w 1742344"/>
              <a:gd name="connsiteY19" fmla="*/ 881743 h 2993571"/>
              <a:gd name="connsiteX20" fmla="*/ 1719943 w 1742344"/>
              <a:gd name="connsiteY20" fmla="*/ 1741714 h 2993571"/>
              <a:gd name="connsiteX21" fmla="*/ 1698172 w 1742344"/>
              <a:gd name="connsiteY21" fmla="*/ 1807029 h 2993571"/>
              <a:gd name="connsiteX22" fmla="*/ 1676400 w 1742344"/>
              <a:gd name="connsiteY22" fmla="*/ 1926771 h 2993571"/>
              <a:gd name="connsiteX23" fmla="*/ 1654629 w 1742344"/>
              <a:gd name="connsiteY23" fmla="*/ 1992086 h 2993571"/>
              <a:gd name="connsiteX24" fmla="*/ 1632857 w 1742344"/>
              <a:gd name="connsiteY24" fmla="*/ 2024743 h 2993571"/>
              <a:gd name="connsiteX25" fmla="*/ 1621972 w 1742344"/>
              <a:gd name="connsiteY25" fmla="*/ 2068286 h 2993571"/>
              <a:gd name="connsiteX26" fmla="*/ 1567543 w 1742344"/>
              <a:gd name="connsiteY26" fmla="*/ 2155371 h 2993571"/>
              <a:gd name="connsiteX27" fmla="*/ 1556657 w 1742344"/>
              <a:gd name="connsiteY27" fmla="*/ 2188029 h 2993571"/>
              <a:gd name="connsiteX28" fmla="*/ 1534886 w 1742344"/>
              <a:gd name="connsiteY28" fmla="*/ 2231571 h 2993571"/>
              <a:gd name="connsiteX29" fmla="*/ 1524000 w 1742344"/>
              <a:gd name="connsiteY29" fmla="*/ 2275114 h 2993571"/>
              <a:gd name="connsiteX30" fmla="*/ 1502229 w 1742344"/>
              <a:gd name="connsiteY30" fmla="*/ 2329543 h 2993571"/>
              <a:gd name="connsiteX31" fmla="*/ 1491343 w 1742344"/>
              <a:gd name="connsiteY31" fmla="*/ 2362200 h 2993571"/>
              <a:gd name="connsiteX32" fmla="*/ 1436915 w 1742344"/>
              <a:gd name="connsiteY32" fmla="*/ 2438400 h 2993571"/>
              <a:gd name="connsiteX33" fmla="*/ 1426029 w 1742344"/>
              <a:gd name="connsiteY33" fmla="*/ 2471057 h 2993571"/>
              <a:gd name="connsiteX34" fmla="*/ 1404257 w 1742344"/>
              <a:gd name="connsiteY34" fmla="*/ 2514600 h 2993571"/>
              <a:gd name="connsiteX35" fmla="*/ 1393372 w 1742344"/>
              <a:gd name="connsiteY35" fmla="*/ 2547257 h 2993571"/>
              <a:gd name="connsiteX36" fmla="*/ 1338943 w 1742344"/>
              <a:gd name="connsiteY36" fmla="*/ 2601686 h 2993571"/>
              <a:gd name="connsiteX37" fmla="*/ 1262743 w 1742344"/>
              <a:gd name="connsiteY37" fmla="*/ 2699657 h 2993571"/>
              <a:gd name="connsiteX38" fmla="*/ 1251857 w 1742344"/>
              <a:gd name="connsiteY38" fmla="*/ 2732314 h 2993571"/>
              <a:gd name="connsiteX39" fmla="*/ 1197429 w 1742344"/>
              <a:gd name="connsiteY39" fmla="*/ 2786743 h 2993571"/>
              <a:gd name="connsiteX40" fmla="*/ 1121229 w 1742344"/>
              <a:gd name="connsiteY40" fmla="*/ 2862943 h 2993571"/>
              <a:gd name="connsiteX41" fmla="*/ 1088572 w 1742344"/>
              <a:gd name="connsiteY41" fmla="*/ 2895600 h 2993571"/>
              <a:gd name="connsiteX42" fmla="*/ 1012372 w 1742344"/>
              <a:gd name="connsiteY42" fmla="*/ 2906486 h 2993571"/>
              <a:gd name="connsiteX43" fmla="*/ 936172 w 1742344"/>
              <a:gd name="connsiteY43" fmla="*/ 2960914 h 2993571"/>
              <a:gd name="connsiteX44" fmla="*/ 881743 w 1742344"/>
              <a:gd name="connsiteY44" fmla="*/ 2993571 h 2993571"/>
              <a:gd name="connsiteX45" fmla="*/ 587829 w 1742344"/>
              <a:gd name="connsiteY45" fmla="*/ 2982686 h 2993571"/>
              <a:gd name="connsiteX46" fmla="*/ 544286 w 1742344"/>
              <a:gd name="connsiteY46" fmla="*/ 2971800 h 2993571"/>
              <a:gd name="connsiteX47" fmla="*/ 522515 w 1742344"/>
              <a:gd name="connsiteY47" fmla="*/ 2939143 h 2993571"/>
              <a:gd name="connsiteX48" fmla="*/ 457200 w 1742344"/>
              <a:gd name="connsiteY48" fmla="*/ 2895600 h 2993571"/>
              <a:gd name="connsiteX49" fmla="*/ 424543 w 1742344"/>
              <a:gd name="connsiteY49" fmla="*/ 2873829 h 2993571"/>
              <a:gd name="connsiteX50" fmla="*/ 391886 w 1742344"/>
              <a:gd name="connsiteY50" fmla="*/ 2852057 h 2993571"/>
              <a:gd name="connsiteX51" fmla="*/ 337457 w 1742344"/>
              <a:gd name="connsiteY51" fmla="*/ 2786743 h 2993571"/>
              <a:gd name="connsiteX52" fmla="*/ 293915 w 1742344"/>
              <a:gd name="connsiteY52" fmla="*/ 2775857 h 2993571"/>
              <a:gd name="connsiteX53" fmla="*/ 228600 w 1742344"/>
              <a:gd name="connsiteY53" fmla="*/ 2710543 h 2993571"/>
              <a:gd name="connsiteX54" fmla="*/ 206829 w 1742344"/>
              <a:gd name="connsiteY54" fmla="*/ 2688771 h 2993571"/>
              <a:gd name="connsiteX55" fmla="*/ 185057 w 1742344"/>
              <a:gd name="connsiteY55" fmla="*/ 2667000 h 2993571"/>
              <a:gd name="connsiteX56" fmla="*/ 141515 w 1742344"/>
              <a:gd name="connsiteY56" fmla="*/ 2612571 h 2993571"/>
              <a:gd name="connsiteX57" fmla="*/ 97972 w 1742344"/>
              <a:gd name="connsiteY57" fmla="*/ 2514600 h 2993571"/>
              <a:gd name="connsiteX58" fmla="*/ 54429 w 1742344"/>
              <a:gd name="connsiteY58" fmla="*/ 2460171 h 2993571"/>
              <a:gd name="connsiteX59" fmla="*/ 10886 w 1742344"/>
              <a:gd name="connsiteY59" fmla="*/ 2383971 h 2993571"/>
              <a:gd name="connsiteX60" fmla="*/ 0 w 1742344"/>
              <a:gd name="connsiteY60" fmla="*/ 2340429 h 299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742344" h="2993571">
                <a:moveTo>
                  <a:pt x="598715" y="43543"/>
                </a:moveTo>
                <a:cubicBezTo>
                  <a:pt x="712644" y="23438"/>
                  <a:pt x="810230" y="0"/>
                  <a:pt x="925286" y="0"/>
                </a:cubicBezTo>
                <a:cubicBezTo>
                  <a:pt x="1030577" y="0"/>
                  <a:pt x="1135743" y="7257"/>
                  <a:pt x="1240972" y="10886"/>
                </a:cubicBezTo>
                <a:cubicBezTo>
                  <a:pt x="1285578" y="33188"/>
                  <a:pt x="1288488" y="31397"/>
                  <a:pt x="1328057" y="65314"/>
                </a:cubicBezTo>
                <a:cubicBezTo>
                  <a:pt x="1379947" y="109791"/>
                  <a:pt x="1337824" y="90340"/>
                  <a:pt x="1393372" y="108857"/>
                </a:cubicBezTo>
                <a:cubicBezTo>
                  <a:pt x="1400629" y="116114"/>
                  <a:pt x="1408732" y="122615"/>
                  <a:pt x="1415143" y="130629"/>
                </a:cubicBezTo>
                <a:cubicBezTo>
                  <a:pt x="1423316" y="140845"/>
                  <a:pt x="1426864" y="154910"/>
                  <a:pt x="1436915" y="163286"/>
                </a:cubicBezTo>
                <a:cubicBezTo>
                  <a:pt x="1449381" y="173674"/>
                  <a:pt x="1465943" y="177800"/>
                  <a:pt x="1480457" y="185057"/>
                </a:cubicBezTo>
                <a:cubicBezTo>
                  <a:pt x="1487714" y="195943"/>
                  <a:pt x="1495738" y="206355"/>
                  <a:pt x="1502229" y="217714"/>
                </a:cubicBezTo>
                <a:cubicBezTo>
                  <a:pt x="1510280" y="231803"/>
                  <a:pt x="1514999" y="247755"/>
                  <a:pt x="1524000" y="261257"/>
                </a:cubicBezTo>
                <a:cubicBezTo>
                  <a:pt x="1529693" y="269797"/>
                  <a:pt x="1538515" y="275772"/>
                  <a:pt x="1545772" y="283029"/>
                </a:cubicBezTo>
                <a:cubicBezTo>
                  <a:pt x="1553029" y="301172"/>
                  <a:pt x="1559607" y="319601"/>
                  <a:pt x="1567543" y="337457"/>
                </a:cubicBezTo>
                <a:cubicBezTo>
                  <a:pt x="1592836" y="394366"/>
                  <a:pt x="1589571" y="370884"/>
                  <a:pt x="1611086" y="435429"/>
                </a:cubicBezTo>
                <a:cubicBezTo>
                  <a:pt x="1619439" y="460490"/>
                  <a:pt x="1625600" y="486229"/>
                  <a:pt x="1632857" y="511629"/>
                </a:cubicBezTo>
                <a:cubicBezTo>
                  <a:pt x="1636486" y="547915"/>
                  <a:pt x="1638198" y="584443"/>
                  <a:pt x="1643743" y="620486"/>
                </a:cubicBezTo>
                <a:cubicBezTo>
                  <a:pt x="1645488" y="631827"/>
                  <a:pt x="1651610" y="642073"/>
                  <a:pt x="1654629" y="653143"/>
                </a:cubicBezTo>
                <a:cubicBezTo>
                  <a:pt x="1662502" y="682011"/>
                  <a:pt x="1669143" y="711200"/>
                  <a:pt x="1676400" y="740229"/>
                </a:cubicBezTo>
                <a:cubicBezTo>
                  <a:pt x="1680029" y="754743"/>
                  <a:pt x="1684352" y="769101"/>
                  <a:pt x="1687286" y="783771"/>
                </a:cubicBezTo>
                <a:cubicBezTo>
                  <a:pt x="1690915" y="801914"/>
                  <a:pt x="1692321" y="820647"/>
                  <a:pt x="1698172" y="838200"/>
                </a:cubicBezTo>
                <a:cubicBezTo>
                  <a:pt x="1703304" y="853595"/>
                  <a:pt x="1712686" y="867229"/>
                  <a:pt x="1719943" y="881743"/>
                </a:cubicBezTo>
                <a:cubicBezTo>
                  <a:pt x="1753655" y="1218858"/>
                  <a:pt x="1745706" y="1097624"/>
                  <a:pt x="1719943" y="1741714"/>
                </a:cubicBezTo>
                <a:cubicBezTo>
                  <a:pt x="1719026" y="1764645"/>
                  <a:pt x="1705429" y="1785257"/>
                  <a:pt x="1698172" y="1807029"/>
                </a:cubicBezTo>
                <a:cubicBezTo>
                  <a:pt x="1690504" y="1860704"/>
                  <a:pt x="1690399" y="1880107"/>
                  <a:pt x="1676400" y="1926771"/>
                </a:cubicBezTo>
                <a:cubicBezTo>
                  <a:pt x="1669806" y="1948752"/>
                  <a:pt x="1667359" y="1972991"/>
                  <a:pt x="1654629" y="1992086"/>
                </a:cubicBezTo>
                <a:lnTo>
                  <a:pt x="1632857" y="2024743"/>
                </a:lnTo>
                <a:cubicBezTo>
                  <a:pt x="1629229" y="2039257"/>
                  <a:pt x="1627225" y="2054278"/>
                  <a:pt x="1621972" y="2068286"/>
                </a:cubicBezTo>
                <a:cubicBezTo>
                  <a:pt x="1607030" y="2108131"/>
                  <a:pt x="1593229" y="2121123"/>
                  <a:pt x="1567543" y="2155371"/>
                </a:cubicBezTo>
                <a:cubicBezTo>
                  <a:pt x="1563914" y="2166257"/>
                  <a:pt x="1561177" y="2177482"/>
                  <a:pt x="1556657" y="2188029"/>
                </a:cubicBezTo>
                <a:cubicBezTo>
                  <a:pt x="1550265" y="2202944"/>
                  <a:pt x="1540584" y="2216377"/>
                  <a:pt x="1534886" y="2231571"/>
                </a:cubicBezTo>
                <a:cubicBezTo>
                  <a:pt x="1529633" y="2245579"/>
                  <a:pt x="1528731" y="2260921"/>
                  <a:pt x="1524000" y="2275114"/>
                </a:cubicBezTo>
                <a:cubicBezTo>
                  <a:pt x="1517821" y="2293652"/>
                  <a:pt x="1509090" y="2311247"/>
                  <a:pt x="1502229" y="2329543"/>
                </a:cubicBezTo>
                <a:cubicBezTo>
                  <a:pt x="1498200" y="2340287"/>
                  <a:pt x="1497036" y="2352237"/>
                  <a:pt x="1491343" y="2362200"/>
                </a:cubicBezTo>
                <a:cubicBezTo>
                  <a:pt x="1471618" y="2396719"/>
                  <a:pt x="1453764" y="2404702"/>
                  <a:pt x="1436915" y="2438400"/>
                </a:cubicBezTo>
                <a:cubicBezTo>
                  <a:pt x="1431783" y="2448663"/>
                  <a:pt x="1430549" y="2460510"/>
                  <a:pt x="1426029" y="2471057"/>
                </a:cubicBezTo>
                <a:cubicBezTo>
                  <a:pt x="1419636" y="2485972"/>
                  <a:pt x="1410649" y="2499684"/>
                  <a:pt x="1404257" y="2514600"/>
                </a:cubicBezTo>
                <a:cubicBezTo>
                  <a:pt x="1399737" y="2525147"/>
                  <a:pt x="1400257" y="2538077"/>
                  <a:pt x="1393372" y="2547257"/>
                </a:cubicBezTo>
                <a:cubicBezTo>
                  <a:pt x="1377977" y="2567784"/>
                  <a:pt x="1352144" y="2579684"/>
                  <a:pt x="1338943" y="2601686"/>
                </a:cubicBezTo>
                <a:cubicBezTo>
                  <a:pt x="1295725" y="2673715"/>
                  <a:pt x="1321247" y="2641153"/>
                  <a:pt x="1262743" y="2699657"/>
                </a:cubicBezTo>
                <a:cubicBezTo>
                  <a:pt x="1259114" y="2710543"/>
                  <a:pt x="1258742" y="2723134"/>
                  <a:pt x="1251857" y="2732314"/>
                </a:cubicBezTo>
                <a:cubicBezTo>
                  <a:pt x="1236462" y="2752840"/>
                  <a:pt x="1215572" y="2768600"/>
                  <a:pt x="1197429" y="2786743"/>
                </a:cubicBezTo>
                <a:lnTo>
                  <a:pt x="1121229" y="2862943"/>
                </a:lnTo>
                <a:cubicBezTo>
                  <a:pt x="1110343" y="2873829"/>
                  <a:pt x="1103812" y="2893423"/>
                  <a:pt x="1088572" y="2895600"/>
                </a:cubicBezTo>
                <a:lnTo>
                  <a:pt x="1012372" y="2906486"/>
                </a:lnTo>
                <a:cubicBezTo>
                  <a:pt x="898544" y="3020314"/>
                  <a:pt x="1023057" y="2908784"/>
                  <a:pt x="936172" y="2960914"/>
                </a:cubicBezTo>
                <a:cubicBezTo>
                  <a:pt x="861459" y="3005741"/>
                  <a:pt x="974253" y="2962736"/>
                  <a:pt x="881743" y="2993571"/>
                </a:cubicBezTo>
                <a:cubicBezTo>
                  <a:pt x="783772" y="2989943"/>
                  <a:pt x="685664" y="2988998"/>
                  <a:pt x="587829" y="2982686"/>
                </a:cubicBezTo>
                <a:cubicBezTo>
                  <a:pt x="572899" y="2981723"/>
                  <a:pt x="556734" y="2980099"/>
                  <a:pt x="544286" y="2971800"/>
                </a:cubicBezTo>
                <a:cubicBezTo>
                  <a:pt x="533400" y="2964543"/>
                  <a:pt x="532361" y="2947758"/>
                  <a:pt x="522515" y="2939143"/>
                </a:cubicBezTo>
                <a:cubicBezTo>
                  <a:pt x="502823" y="2921912"/>
                  <a:pt x="478972" y="2910114"/>
                  <a:pt x="457200" y="2895600"/>
                </a:cubicBezTo>
                <a:lnTo>
                  <a:pt x="424543" y="2873829"/>
                </a:lnTo>
                <a:lnTo>
                  <a:pt x="391886" y="2852057"/>
                </a:lnTo>
                <a:cubicBezTo>
                  <a:pt x="378012" y="2831245"/>
                  <a:pt x="360025" y="2799639"/>
                  <a:pt x="337457" y="2786743"/>
                </a:cubicBezTo>
                <a:cubicBezTo>
                  <a:pt x="324467" y="2779320"/>
                  <a:pt x="308429" y="2779486"/>
                  <a:pt x="293915" y="2775857"/>
                </a:cubicBezTo>
                <a:lnTo>
                  <a:pt x="228600" y="2710543"/>
                </a:lnTo>
                <a:lnTo>
                  <a:pt x="206829" y="2688771"/>
                </a:lnTo>
                <a:cubicBezTo>
                  <a:pt x="199572" y="2681514"/>
                  <a:pt x="190750" y="2675540"/>
                  <a:pt x="185057" y="2667000"/>
                </a:cubicBezTo>
                <a:cubicBezTo>
                  <a:pt x="157593" y="2625803"/>
                  <a:pt x="172537" y="2643594"/>
                  <a:pt x="141515" y="2612571"/>
                </a:cubicBezTo>
                <a:cubicBezTo>
                  <a:pt x="132089" y="2589006"/>
                  <a:pt x="113224" y="2537478"/>
                  <a:pt x="97972" y="2514600"/>
                </a:cubicBezTo>
                <a:cubicBezTo>
                  <a:pt x="57466" y="2453842"/>
                  <a:pt x="93980" y="2539275"/>
                  <a:pt x="54429" y="2460171"/>
                </a:cubicBezTo>
                <a:cubicBezTo>
                  <a:pt x="12874" y="2377060"/>
                  <a:pt x="89848" y="2489254"/>
                  <a:pt x="10886" y="2383971"/>
                </a:cubicBezTo>
                <a:lnTo>
                  <a:pt x="0" y="2340429"/>
                </a:ln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5346739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troomdiagram: Verbindingslijn 18">
            <a:extLst>
              <a:ext uri="{FF2B5EF4-FFF2-40B4-BE49-F238E27FC236}">
                <a16:creationId xmlns:a16="http://schemas.microsoft.com/office/drawing/2014/main" id="{C7B5B3CE-5BA3-49EC-AF52-E36123CAB62C}"/>
              </a:ext>
            </a:extLst>
          </p:cNvPr>
          <p:cNvSpPr/>
          <p:nvPr/>
        </p:nvSpPr>
        <p:spPr>
          <a:xfrm>
            <a:off x="6560000" y="1425178"/>
            <a:ext cx="4418681" cy="4133856"/>
          </a:xfrm>
          <a:prstGeom prst="flowChartConnector">
            <a:avLst/>
          </a:prstGeom>
          <a:gradFill>
            <a:gsLst>
              <a:gs pos="32000">
                <a:srgbClr val="92D050"/>
              </a:gs>
              <a:gs pos="34000">
                <a:srgbClr val="FF0000"/>
              </a:gs>
              <a:gs pos="2000">
                <a:schemeClr val="bg1"/>
              </a:gs>
              <a:gs pos="59638">
                <a:srgbClr val="FF0000"/>
              </a:gs>
              <a:gs pos="88000">
                <a:srgbClr val="0070C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p>
        </p:txBody>
      </p:sp>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1199197" y="733425"/>
            <a:ext cx="10731546"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OF DOOR EEN CRISIS</a:t>
            </a:r>
            <a:endParaRPr lang="nl-NL" sz="2600" dirty="0"/>
          </a:p>
          <a:p>
            <a:pPr marL="0" indent="0" fontAlgn="auto">
              <a:spcAft>
                <a:spcPts val="0"/>
              </a:spcAft>
              <a:buClr>
                <a:schemeClr val="accent1">
                  <a:lumMod val="75000"/>
                </a:schemeClr>
              </a:buClr>
              <a:buNone/>
              <a:defRPr/>
            </a:pPr>
            <a:endParaRPr lang="nl-NL" sz="2600" dirty="0"/>
          </a:p>
          <a:p>
            <a:pPr fontAlgn="auto">
              <a:spcAft>
                <a:spcPts val="0"/>
              </a:spcAft>
              <a:buClr>
                <a:schemeClr val="accent1">
                  <a:lumMod val="75000"/>
                </a:schemeClr>
              </a:buClr>
              <a:defRPr/>
            </a:pPr>
            <a:r>
              <a:rPr lang="nl-NL" sz="2600" dirty="0" err="1"/>
              <a:t>Overlevings</a:t>
            </a:r>
            <a:r>
              <a:rPr lang="nl-NL" sz="2600" dirty="0"/>
              <a:t> IK crasht</a:t>
            </a:r>
          </a:p>
          <a:p>
            <a:pPr fontAlgn="auto">
              <a:spcAft>
                <a:spcPts val="0"/>
              </a:spcAft>
              <a:buClr>
                <a:schemeClr val="accent1">
                  <a:lumMod val="75000"/>
                </a:schemeClr>
              </a:buClr>
              <a:defRPr/>
            </a:pPr>
            <a:r>
              <a:rPr lang="nl-NL" sz="2600" dirty="0"/>
              <a:t>Tsunami Angst/Pijn</a:t>
            </a:r>
          </a:p>
          <a:p>
            <a:pPr fontAlgn="auto">
              <a:spcAft>
                <a:spcPts val="0"/>
              </a:spcAft>
              <a:buClr>
                <a:schemeClr val="accent1">
                  <a:lumMod val="75000"/>
                </a:schemeClr>
              </a:buClr>
              <a:defRPr/>
            </a:pPr>
            <a:r>
              <a:rPr lang="nl-NL" sz="2600" dirty="0"/>
              <a:t>Crisis</a:t>
            </a:r>
          </a:p>
          <a:p>
            <a:pPr fontAlgn="auto">
              <a:spcAft>
                <a:spcPts val="0"/>
              </a:spcAft>
              <a:buClr>
                <a:schemeClr val="accent1">
                  <a:lumMod val="75000"/>
                </a:schemeClr>
              </a:buClr>
              <a:defRPr/>
            </a:pPr>
            <a:r>
              <a:rPr lang="nl-NL" sz="2600" dirty="0"/>
              <a:t>Potentiële kans</a:t>
            </a:r>
          </a:p>
          <a:p>
            <a:pPr fontAlgn="auto">
              <a:spcAft>
                <a:spcPts val="0"/>
              </a:spcAft>
              <a:buClr>
                <a:schemeClr val="accent1">
                  <a:lumMod val="75000"/>
                </a:schemeClr>
              </a:buClr>
              <a:defRPr/>
            </a:pPr>
            <a:r>
              <a:rPr lang="nl-NL" sz="2600" dirty="0"/>
              <a:t>Gezonde omgeving</a:t>
            </a:r>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Tekstvak 11">
            <a:extLst>
              <a:ext uri="{FF2B5EF4-FFF2-40B4-BE49-F238E27FC236}">
                <a16:creationId xmlns:a16="http://schemas.microsoft.com/office/drawing/2014/main" id="{5C6153C8-F507-40AF-A71F-64DC9071B2A2}"/>
              </a:ext>
            </a:extLst>
          </p:cNvPr>
          <p:cNvSpPr txBox="1"/>
          <p:nvPr/>
        </p:nvSpPr>
        <p:spPr>
          <a:xfrm>
            <a:off x="8286324" y="2028565"/>
            <a:ext cx="1447800" cy="369332"/>
          </a:xfrm>
          <a:prstGeom prst="rect">
            <a:avLst/>
          </a:prstGeom>
          <a:noFill/>
        </p:spPr>
        <p:txBody>
          <a:bodyPr wrap="square" rtlCol="0">
            <a:spAutoFit/>
          </a:bodyPr>
          <a:lstStyle/>
          <a:p>
            <a:r>
              <a:rPr lang="nl-NL" dirty="0">
                <a:solidFill>
                  <a:schemeClr val="bg1"/>
                </a:solidFill>
              </a:rPr>
              <a:t>Gezond IK</a:t>
            </a:r>
          </a:p>
        </p:txBody>
      </p:sp>
      <p:sp>
        <p:nvSpPr>
          <p:cNvPr id="14" name="Tekstvak 13">
            <a:extLst>
              <a:ext uri="{FF2B5EF4-FFF2-40B4-BE49-F238E27FC236}">
                <a16:creationId xmlns:a16="http://schemas.microsoft.com/office/drawing/2014/main" id="{B72AC1BC-A0D1-4003-95BF-E7CABFD570D7}"/>
              </a:ext>
            </a:extLst>
          </p:cNvPr>
          <p:cNvSpPr txBox="1"/>
          <p:nvPr/>
        </p:nvSpPr>
        <p:spPr>
          <a:xfrm>
            <a:off x="8094890" y="4998637"/>
            <a:ext cx="1447800" cy="369332"/>
          </a:xfrm>
          <a:prstGeom prst="rect">
            <a:avLst/>
          </a:prstGeom>
          <a:noFill/>
        </p:spPr>
        <p:txBody>
          <a:bodyPr wrap="square" rtlCol="0">
            <a:spAutoFit/>
          </a:bodyPr>
          <a:lstStyle/>
          <a:p>
            <a:r>
              <a:rPr lang="nl-NL" dirty="0">
                <a:solidFill>
                  <a:schemeClr val="bg1"/>
                </a:solidFill>
              </a:rPr>
              <a:t>Gewond IK</a:t>
            </a:r>
          </a:p>
        </p:txBody>
      </p:sp>
      <p:sp>
        <p:nvSpPr>
          <p:cNvPr id="5" name="Vrije vorm: vorm 4">
            <a:extLst>
              <a:ext uri="{FF2B5EF4-FFF2-40B4-BE49-F238E27FC236}">
                <a16:creationId xmlns:a16="http://schemas.microsoft.com/office/drawing/2014/main" id="{877990BA-8D38-448E-82DF-03D85A1E0387}"/>
              </a:ext>
            </a:extLst>
          </p:cNvPr>
          <p:cNvSpPr/>
          <p:nvPr/>
        </p:nvSpPr>
        <p:spPr>
          <a:xfrm>
            <a:off x="8157486" y="2372695"/>
            <a:ext cx="189641" cy="2286000"/>
          </a:xfrm>
          <a:custGeom>
            <a:avLst/>
            <a:gdLst>
              <a:gd name="connsiteX0" fmla="*/ 37222 w 189641"/>
              <a:gd name="connsiteY0" fmla="*/ 2286000 h 2286000"/>
              <a:gd name="connsiteX1" fmla="*/ 37222 w 189641"/>
              <a:gd name="connsiteY1" fmla="*/ 1012372 h 2286000"/>
              <a:gd name="connsiteX2" fmla="*/ 15451 w 189641"/>
              <a:gd name="connsiteY2" fmla="*/ 990600 h 2286000"/>
              <a:gd name="connsiteX3" fmla="*/ 37222 w 189641"/>
              <a:gd name="connsiteY3" fmla="*/ 500743 h 2286000"/>
              <a:gd name="connsiteX4" fmla="*/ 102536 w 189641"/>
              <a:gd name="connsiteY4" fmla="*/ 348343 h 2286000"/>
              <a:gd name="connsiteX5" fmla="*/ 124308 w 189641"/>
              <a:gd name="connsiteY5" fmla="*/ 272143 h 2286000"/>
              <a:gd name="connsiteX6" fmla="*/ 146079 w 189641"/>
              <a:gd name="connsiteY6" fmla="*/ 152400 h 2286000"/>
              <a:gd name="connsiteX7" fmla="*/ 189622 w 189641"/>
              <a:gd name="connsiteY7"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641" h="2286000">
                <a:moveTo>
                  <a:pt x="37222" y="2286000"/>
                </a:moveTo>
                <a:cubicBezTo>
                  <a:pt x="51193" y="1769089"/>
                  <a:pt x="60073" y="1636958"/>
                  <a:pt x="37222" y="1012372"/>
                </a:cubicBezTo>
                <a:cubicBezTo>
                  <a:pt x="36847" y="1002116"/>
                  <a:pt x="22708" y="997857"/>
                  <a:pt x="15451" y="990600"/>
                </a:cubicBezTo>
                <a:cubicBezTo>
                  <a:pt x="-3996" y="796139"/>
                  <a:pt x="-12961" y="773963"/>
                  <a:pt x="37222" y="500743"/>
                </a:cubicBezTo>
                <a:cubicBezTo>
                  <a:pt x="47206" y="446384"/>
                  <a:pt x="87352" y="401485"/>
                  <a:pt x="102536" y="348343"/>
                </a:cubicBezTo>
                <a:cubicBezTo>
                  <a:pt x="109793" y="322943"/>
                  <a:pt x="118577" y="297930"/>
                  <a:pt x="124308" y="272143"/>
                </a:cubicBezTo>
                <a:cubicBezTo>
                  <a:pt x="133109" y="232540"/>
                  <a:pt x="135839" y="191655"/>
                  <a:pt x="146079" y="152400"/>
                </a:cubicBezTo>
                <a:cubicBezTo>
                  <a:pt x="191917" y="-23313"/>
                  <a:pt x="189622" y="73710"/>
                  <a:pt x="189622"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7" name="Vrije vorm: vorm 6">
            <a:extLst>
              <a:ext uri="{FF2B5EF4-FFF2-40B4-BE49-F238E27FC236}">
                <a16:creationId xmlns:a16="http://schemas.microsoft.com/office/drawing/2014/main" id="{46519F83-0450-4A56-BC1F-05AFD9419674}"/>
              </a:ext>
            </a:extLst>
          </p:cNvPr>
          <p:cNvSpPr/>
          <p:nvPr/>
        </p:nvSpPr>
        <p:spPr>
          <a:xfrm>
            <a:off x="9002486" y="2536371"/>
            <a:ext cx="283028" cy="2383972"/>
          </a:xfrm>
          <a:custGeom>
            <a:avLst/>
            <a:gdLst>
              <a:gd name="connsiteX0" fmla="*/ 283028 w 283028"/>
              <a:gd name="connsiteY0" fmla="*/ 2383972 h 2383972"/>
              <a:gd name="connsiteX1" fmla="*/ 261257 w 283028"/>
              <a:gd name="connsiteY1" fmla="*/ 2253343 h 2383972"/>
              <a:gd name="connsiteX2" fmla="*/ 250371 w 283028"/>
              <a:gd name="connsiteY2" fmla="*/ 2122715 h 2383972"/>
              <a:gd name="connsiteX3" fmla="*/ 228600 w 283028"/>
              <a:gd name="connsiteY3" fmla="*/ 2100943 h 2383972"/>
              <a:gd name="connsiteX4" fmla="*/ 185057 w 283028"/>
              <a:gd name="connsiteY4" fmla="*/ 2035629 h 2383972"/>
              <a:gd name="connsiteX5" fmla="*/ 174171 w 283028"/>
              <a:gd name="connsiteY5" fmla="*/ 1992086 h 2383972"/>
              <a:gd name="connsiteX6" fmla="*/ 141514 w 283028"/>
              <a:gd name="connsiteY6" fmla="*/ 1905000 h 2383972"/>
              <a:gd name="connsiteX7" fmla="*/ 130628 w 283028"/>
              <a:gd name="connsiteY7" fmla="*/ 1850572 h 2383972"/>
              <a:gd name="connsiteX8" fmla="*/ 119743 w 283028"/>
              <a:gd name="connsiteY8" fmla="*/ 1774372 h 2383972"/>
              <a:gd name="connsiteX9" fmla="*/ 97971 w 283028"/>
              <a:gd name="connsiteY9" fmla="*/ 1741715 h 2383972"/>
              <a:gd name="connsiteX10" fmla="*/ 65314 w 283028"/>
              <a:gd name="connsiteY10" fmla="*/ 1632858 h 2383972"/>
              <a:gd name="connsiteX11" fmla="*/ 10885 w 283028"/>
              <a:gd name="connsiteY11" fmla="*/ 1447800 h 2383972"/>
              <a:gd name="connsiteX12" fmla="*/ 0 w 283028"/>
              <a:gd name="connsiteY12" fmla="*/ 1262743 h 2383972"/>
              <a:gd name="connsiteX13" fmla="*/ 32657 w 283028"/>
              <a:gd name="connsiteY13" fmla="*/ 892629 h 2383972"/>
              <a:gd name="connsiteX14" fmla="*/ 43543 w 283028"/>
              <a:gd name="connsiteY14" fmla="*/ 794658 h 2383972"/>
              <a:gd name="connsiteX15" fmla="*/ 76200 w 283028"/>
              <a:gd name="connsiteY15" fmla="*/ 674915 h 2383972"/>
              <a:gd name="connsiteX16" fmla="*/ 87085 w 283028"/>
              <a:gd name="connsiteY16" fmla="*/ 566058 h 2383972"/>
              <a:gd name="connsiteX17" fmla="*/ 108857 w 283028"/>
              <a:gd name="connsiteY17" fmla="*/ 446315 h 2383972"/>
              <a:gd name="connsiteX18" fmla="*/ 119743 w 283028"/>
              <a:gd name="connsiteY18" fmla="*/ 413658 h 2383972"/>
              <a:gd name="connsiteX19" fmla="*/ 141514 w 283028"/>
              <a:gd name="connsiteY19" fmla="*/ 391886 h 2383972"/>
              <a:gd name="connsiteX20" fmla="*/ 119743 w 283028"/>
              <a:gd name="connsiteY20" fmla="*/ 0 h 238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3028" h="2383972">
                <a:moveTo>
                  <a:pt x="283028" y="2383972"/>
                </a:moveTo>
                <a:cubicBezTo>
                  <a:pt x="275771" y="2340429"/>
                  <a:pt x="264923" y="2297334"/>
                  <a:pt x="261257" y="2253343"/>
                </a:cubicBezTo>
                <a:cubicBezTo>
                  <a:pt x="257628" y="2209800"/>
                  <a:pt x="259526" y="2165439"/>
                  <a:pt x="250371" y="2122715"/>
                </a:cubicBezTo>
                <a:cubicBezTo>
                  <a:pt x="248221" y="2112680"/>
                  <a:pt x="234758" y="2109154"/>
                  <a:pt x="228600" y="2100943"/>
                </a:cubicBezTo>
                <a:cubicBezTo>
                  <a:pt x="212901" y="2080010"/>
                  <a:pt x="185057" y="2035629"/>
                  <a:pt x="185057" y="2035629"/>
                </a:cubicBezTo>
                <a:cubicBezTo>
                  <a:pt x="181428" y="2021115"/>
                  <a:pt x="179424" y="2006094"/>
                  <a:pt x="174171" y="1992086"/>
                </a:cubicBezTo>
                <a:cubicBezTo>
                  <a:pt x="139744" y="1900279"/>
                  <a:pt x="161836" y="1996446"/>
                  <a:pt x="141514" y="1905000"/>
                </a:cubicBezTo>
                <a:cubicBezTo>
                  <a:pt x="137500" y="1886939"/>
                  <a:pt x="133670" y="1868822"/>
                  <a:pt x="130628" y="1850572"/>
                </a:cubicBezTo>
                <a:cubicBezTo>
                  <a:pt x="126410" y="1825263"/>
                  <a:pt x="127116" y="1798948"/>
                  <a:pt x="119743" y="1774372"/>
                </a:cubicBezTo>
                <a:cubicBezTo>
                  <a:pt x="115984" y="1761841"/>
                  <a:pt x="105228" y="1752601"/>
                  <a:pt x="97971" y="1741715"/>
                </a:cubicBezTo>
                <a:cubicBezTo>
                  <a:pt x="76822" y="1614820"/>
                  <a:pt x="102540" y="1729647"/>
                  <a:pt x="65314" y="1632858"/>
                </a:cubicBezTo>
                <a:cubicBezTo>
                  <a:pt x="35230" y="1554639"/>
                  <a:pt x="30545" y="1526437"/>
                  <a:pt x="10885" y="1447800"/>
                </a:cubicBezTo>
                <a:cubicBezTo>
                  <a:pt x="7257" y="1386114"/>
                  <a:pt x="0" y="1324535"/>
                  <a:pt x="0" y="1262743"/>
                </a:cubicBezTo>
                <a:cubicBezTo>
                  <a:pt x="0" y="1006191"/>
                  <a:pt x="4868" y="1087149"/>
                  <a:pt x="32657" y="892629"/>
                </a:cubicBezTo>
                <a:cubicBezTo>
                  <a:pt x="37304" y="860101"/>
                  <a:pt x="37099" y="826878"/>
                  <a:pt x="43543" y="794658"/>
                </a:cubicBezTo>
                <a:cubicBezTo>
                  <a:pt x="51657" y="754089"/>
                  <a:pt x="65314" y="714829"/>
                  <a:pt x="76200" y="674915"/>
                </a:cubicBezTo>
                <a:cubicBezTo>
                  <a:pt x="79828" y="638629"/>
                  <a:pt x="81928" y="602158"/>
                  <a:pt x="87085" y="566058"/>
                </a:cubicBezTo>
                <a:cubicBezTo>
                  <a:pt x="92822" y="525897"/>
                  <a:pt x="100356" y="485983"/>
                  <a:pt x="108857" y="446315"/>
                </a:cubicBezTo>
                <a:cubicBezTo>
                  <a:pt x="111261" y="435095"/>
                  <a:pt x="113839" y="423497"/>
                  <a:pt x="119743" y="413658"/>
                </a:cubicBezTo>
                <a:cubicBezTo>
                  <a:pt x="125023" y="404857"/>
                  <a:pt x="134257" y="399143"/>
                  <a:pt x="141514" y="391886"/>
                </a:cubicBezTo>
                <a:cubicBezTo>
                  <a:pt x="130481" y="5757"/>
                  <a:pt x="220463" y="100729"/>
                  <a:pt x="119743"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8" name="Vrije vorm: vorm 7">
            <a:extLst>
              <a:ext uri="{FF2B5EF4-FFF2-40B4-BE49-F238E27FC236}">
                <a16:creationId xmlns:a16="http://schemas.microsoft.com/office/drawing/2014/main" id="{914EC7C8-17C2-4159-B3B7-9055C94E3F98}"/>
              </a:ext>
            </a:extLst>
          </p:cNvPr>
          <p:cNvSpPr/>
          <p:nvPr/>
        </p:nvSpPr>
        <p:spPr>
          <a:xfrm>
            <a:off x="9313568" y="2362237"/>
            <a:ext cx="772886" cy="2079171"/>
          </a:xfrm>
          <a:custGeom>
            <a:avLst/>
            <a:gdLst>
              <a:gd name="connsiteX0" fmla="*/ 772886 w 772886"/>
              <a:gd name="connsiteY0" fmla="*/ 2079171 h 2079171"/>
              <a:gd name="connsiteX1" fmla="*/ 751115 w 772886"/>
              <a:gd name="connsiteY1" fmla="*/ 1719942 h 2079171"/>
              <a:gd name="connsiteX2" fmla="*/ 740229 w 772886"/>
              <a:gd name="connsiteY2" fmla="*/ 1393371 h 2079171"/>
              <a:gd name="connsiteX3" fmla="*/ 718458 w 772886"/>
              <a:gd name="connsiteY3" fmla="*/ 1306285 h 2079171"/>
              <a:gd name="connsiteX4" fmla="*/ 664029 w 772886"/>
              <a:gd name="connsiteY4" fmla="*/ 1132114 h 2079171"/>
              <a:gd name="connsiteX5" fmla="*/ 642258 w 772886"/>
              <a:gd name="connsiteY5" fmla="*/ 957942 h 2079171"/>
              <a:gd name="connsiteX6" fmla="*/ 631372 w 772886"/>
              <a:gd name="connsiteY6" fmla="*/ 881742 h 2079171"/>
              <a:gd name="connsiteX7" fmla="*/ 609600 w 772886"/>
              <a:gd name="connsiteY7" fmla="*/ 827314 h 2079171"/>
              <a:gd name="connsiteX8" fmla="*/ 576943 w 772886"/>
              <a:gd name="connsiteY8" fmla="*/ 729342 h 2079171"/>
              <a:gd name="connsiteX9" fmla="*/ 544286 w 772886"/>
              <a:gd name="connsiteY9" fmla="*/ 642257 h 2079171"/>
              <a:gd name="connsiteX10" fmla="*/ 522515 w 772886"/>
              <a:gd name="connsiteY10" fmla="*/ 609600 h 2079171"/>
              <a:gd name="connsiteX11" fmla="*/ 511629 w 772886"/>
              <a:gd name="connsiteY11" fmla="*/ 576942 h 2079171"/>
              <a:gd name="connsiteX12" fmla="*/ 457200 w 772886"/>
              <a:gd name="connsiteY12" fmla="*/ 511628 h 2079171"/>
              <a:gd name="connsiteX13" fmla="*/ 435429 w 772886"/>
              <a:gd name="connsiteY13" fmla="*/ 435428 h 2079171"/>
              <a:gd name="connsiteX14" fmla="*/ 402772 w 772886"/>
              <a:gd name="connsiteY14" fmla="*/ 391885 h 2079171"/>
              <a:gd name="connsiteX15" fmla="*/ 359229 w 772886"/>
              <a:gd name="connsiteY15" fmla="*/ 326571 h 2079171"/>
              <a:gd name="connsiteX16" fmla="*/ 348343 w 772886"/>
              <a:gd name="connsiteY16" fmla="*/ 283028 h 2079171"/>
              <a:gd name="connsiteX17" fmla="*/ 250372 w 772886"/>
              <a:gd name="connsiteY17" fmla="*/ 217714 h 2079171"/>
              <a:gd name="connsiteX18" fmla="*/ 195943 w 772886"/>
              <a:gd name="connsiteY18" fmla="*/ 163285 h 2079171"/>
              <a:gd name="connsiteX19" fmla="*/ 130629 w 772886"/>
              <a:gd name="connsiteY19" fmla="*/ 87085 h 2079171"/>
              <a:gd name="connsiteX20" fmla="*/ 97972 w 772886"/>
              <a:gd name="connsiteY20" fmla="*/ 65314 h 2079171"/>
              <a:gd name="connsiteX21" fmla="*/ 43543 w 772886"/>
              <a:gd name="connsiteY21" fmla="*/ 21771 h 2079171"/>
              <a:gd name="connsiteX22" fmla="*/ 0 w 772886"/>
              <a:gd name="connsiteY22" fmla="*/ 0 h 207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886" h="2079171">
                <a:moveTo>
                  <a:pt x="772886" y="2079171"/>
                </a:moveTo>
                <a:cubicBezTo>
                  <a:pt x="765629" y="1959428"/>
                  <a:pt x="756821" y="1839769"/>
                  <a:pt x="751115" y="1719942"/>
                </a:cubicBezTo>
                <a:cubicBezTo>
                  <a:pt x="745934" y="1611148"/>
                  <a:pt x="748801" y="1501951"/>
                  <a:pt x="740229" y="1393371"/>
                </a:cubicBezTo>
                <a:cubicBezTo>
                  <a:pt x="737874" y="1363542"/>
                  <a:pt x="727056" y="1334945"/>
                  <a:pt x="718458" y="1306285"/>
                </a:cubicBezTo>
                <a:cubicBezTo>
                  <a:pt x="646041" y="1064893"/>
                  <a:pt x="693917" y="1251663"/>
                  <a:pt x="664029" y="1132114"/>
                </a:cubicBezTo>
                <a:cubicBezTo>
                  <a:pt x="643348" y="904632"/>
                  <a:pt x="664751" y="1092903"/>
                  <a:pt x="642258" y="957942"/>
                </a:cubicBezTo>
                <a:cubicBezTo>
                  <a:pt x="638040" y="932633"/>
                  <a:pt x="637595" y="906634"/>
                  <a:pt x="631372" y="881742"/>
                </a:cubicBezTo>
                <a:cubicBezTo>
                  <a:pt x="626633" y="862785"/>
                  <a:pt x="616278" y="845678"/>
                  <a:pt x="609600" y="827314"/>
                </a:cubicBezTo>
                <a:cubicBezTo>
                  <a:pt x="597836" y="794963"/>
                  <a:pt x="587828" y="761999"/>
                  <a:pt x="576943" y="729342"/>
                </a:cubicBezTo>
                <a:cubicBezTo>
                  <a:pt x="567519" y="701070"/>
                  <a:pt x="557309" y="668302"/>
                  <a:pt x="544286" y="642257"/>
                </a:cubicBezTo>
                <a:cubicBezTo>
                  <a:pt x="538435" y="630555"/>
                  <a:pt x="528366" y="621302"/>
                  <a:pt x="522515" y="609600"/>
                </a:cubicBezTo>
                <a:cubicBezTo>
                  <a:pt x="517383" y="599337"/>
                  <a:pt x="517322" y="586905"/>
                  <a:pt x="511629" y="576942"/>
                </a:cubicBezTo>
                <a:cubicBezTo>
                  <a:pt x="494379" y="546754"/>
                  <a:pt x="479601" y="534029"/>
                  <a:pt x="457200" y="511628"/>
                </a:cubicBezTo>
                <a:cubicBezTo>
                  <a:pt x="454842" y="502197"/>
                  <a:pt x="442372" y="447578"/>
                  <a:pt x="435429" y="435428"/>
                </a:cubicBezTo>
                <a:cubicBezTo>
                  <a:pt x="426428" y="419676"/>
                  <a:pt x="413176" y="406748"/>
                  <a:pt x="402772" y="391885"/>
                </a:cubicBezTo>
                <a:cubicBezTo>
                  <a:pt x="387767" y="370449"/>
                  <a:pt x="359229" y="326571"/>
                  <a:pt x="359229" y="326571"/>
                </a:cubicBezTo>
                <a:cubicBezTo>
                  <a:pt x="355600" y="312057"/>
                  <a:pt x="357039" y="295202"/>
                  <a:pt x="348343" y="283028"/>
                </a:cubicBezTo>
                <a:cubicBezTo>
                  <a:pt x="333379" y="262078"/>
                  <a:pt x="267291" y="231249"/>
                  <a:pt x="250372" y="217714"/>
                </a:cubicBezTo>
                <a:cubicBezTo>
                  <a:pt x="230336" y="201685"/>
                  <a:pt x="210175" y="184634"/>
                  <a:pt x="195943" y="163285"/>
                </a:cubicBezTo>
                <a:cubicBezTo>
                  <a:pt x="170264" y="124765"/>
                  <a:pt x="171691" y="122281"/>
                  <a:pt x="130629" y="87085"/>
                </a:cubicBezTo>
                <a:cubicBezTo>
                  <a:pt x="120696" y="78571"/>
                  <a:pt x="108188" y="73487"/>
                  <a:pt x="97972" y="65314"/>
                </a:cubicBezTo>
                <a:cubicBezTo>
                  <a:pt x="53270" y="29553"/>
                  <a:pt x="102176" y="55275"/>
                  <a:pt x="43543" y="21771"/>
                </a:cubicBezTo>
                <a:cubicBezTo>
                  <a:pt x="29454" y="13720"/>
                  <a:pt x="0" y="0"/>
                  <a:pt x="0"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nl-NL" dirty="0"/>
          </a:p>
        </p:txBody>
      </p:sp>
      <p:sp>
        <p:nvSpPr>
          <p:cNvPr id="16" name="Explosie: 8 punten 15">
            <a:extLst>
              <a:ext uri="{FF2B5EF4-FFF2-40B4-BE49-F238E27FC236}">
                <a16:creationId xmlns:a16="http://schemas.microsoft.com/office/drawing/2014/main" id="{E34CECF4-F1A1-410A-849D-71748B844203}"/>
              </a:ext>
            </a:extLst>
          </p:cNvPr>
          <p:cNvSpPr/>
          <p:nvPr/>
        </p:nvSpPr>
        <p:spPr>
          <a:xfrm>
            <a:off x="7994083" y="4561114"/>
            <a:ext cx="355260" cy="27044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Explosie: 8 punten 17">
            <a:extLst>
              <a:ext uri="{FF2B5EF4-FFF2-40B4-BE49-F238E27FC236}">
                <a16:creationId xmlns:a16="http://schemas.microsoft.com/office/drawing/2014/main" id="{D8E68A9E-3E9F-4B2E-8C12-60429692472A}"/>
              </a:ext>
            </a:extLst>
          </p:cNvPr>
          <p:cNvSpPr/>
          <p:nvPr/>
        </p:nvSpPr>
        <p:spPr>
          <a:xfrm>
            <a:off x="9107884" y="4789285"/>
            <a:ext cx="355260" cy="27044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Explosie: 8 punten 16">
            <a:extLst>
              <a:ext uri="{FF2B5EF4-FFF2-40B4-BE49-F238E27FC236}">
                <a16:creationId xmlns:a16="http://schemas.microsoft.com/office/drawing/2014/main" id="{8CB2D4A9-7600-470B-BA8C-CB22C7AAD6E6}"/>
              </a:ext>
            </a:extLst>
          </p:cNvPr>
          <p:cNvSpPr/>
          <p:nvPr/>
        </p:nvSpPr>
        <p:spPr>
          <a:xfrm>
            <a:off x="9902389" y="4345206"/>
            <a:ext cx="355260" cy="27044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0C218D85-6520-4D93-87F7-A342819F4C5B}"/>
              </a:ext>
            </a:extLst>
          </p:cNvPr>
          <p:cNvSpPr txBox="1"/>
          <p:nvPr/>
        </p:nvSpPr>
        <p:spPr>
          <a:xfrm>
            <a:off x="8055429" y="3401822"/>
            <a:ext cx="1741714" cy="369332"/>
          </a:xfrm>
          <a:prstGeom prst="rect">
            <a:avLst/>
          </a:prstGeom>
          <a:noFill/>
        </p:spPr>
        <p:txBody>
          <a:bodyPr wrap="square" rtlCol="0">
            <a:spAutoFit/>
          </a:bodyPr>
          <a:lstStyle/>
          <a:p>
            <a:r>
              <a:rPr lang="nl-NL" dirty="0" err="1">
                <a:solidFill>
                  <a:schemeClr val="bg1"/>
                </a:solidFill>
              </a:rPr>
              <a:t>Overlevings</a:t>
            </a:r>
            <a:r>
              <a:rPr lang="nl-NL" dirty="0">
                <a:solidFill>
                  <a:schemeClr val="bg1"/>
                </a:solidFill>
              </a:rPr>
              <a:t> IK</a:t>
            </a:r>
          </a:p>
        </p:txBody>
      </p:sp>
    </p:spTree>
    <p:extLst>
      <p:ext uri="{BB962C8B-B14F-4D97-AF65-F5344CB8AC3E}">
        <p14:creationId xmlns:p14="http://schemas.microsoft.com/office/powerpoint/2010/main" val="100385236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Universele liefde 02; De taak van de man(nelijke energie) - Nuria Steeman  In Licht &amp; Kracht">
            <a:extLst>
              <a:ext uri="{FF2B5EF4-FFF2-40B4-BE49-F238E27FC236}">
                <a16:creationId xmlns:a16="http://schemas.microsoft.com/office/drawing/2014/main" id="{AC442163-99C1-4DFC-B365-7970E900B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53" b="17647"/>
          <a:stretch>
            <a:fillRect/>
          </a:stretch>
        </p:blipFill>
        <p:spPr bwMode="auto">
          <a:xfrm>
            <a:off x="-952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B12955F9-5D1D-4CFA-BD3B-02063DC769D0}"/>
              </a:ext>
            </a:extLst>
          </p:cNvPr>
          <p:cNvSpPr>
            <a:spLocks noGrp="1"/>
          </p:cNvSpPr>
          <p:nvPr>
            <p:ph type="ctrTitle"/>
          </p:nvPr>
        </p:nvSpPr>
        <p:spPr>
          <a:xfrm>
            <a:off x="2006600" y="2200275"/>
            <a:ext cx="8178800" cy="1987550"/>
          </a:xfrm>
          <a:effectLst>
            <a:outerShdw blurRad="50800" dist="38100" dir="2700000" algn="tl" rotWithShape="0">
              <a:prstClr val="black">
                <a:alpha val="40000"/>
              </a:prstClr>
            </a:outerShdw>
          </a:effectLst>
        </p:spPr>
        <p:txBody>
          <a:bodyPr>
            <a:normAutofit/>
          </a:bodyPr>
          <a:lstStyle/>
          <a:p>
            <a:pPr algn="ctr" fontAlgn="auto">
              <a:spcAft>
                <a:spcPts val="0"/>
              </a:spcAft>
              <a:defRPr/>
            </a:pPr>
            <a:r>
              <a:rPr lang="nl-NL" dirty="0">
                <a:solidFill>
                  <a:schemeClr val="bg1"/>
                </a:solidFill>
              </a:rPr>
              <a:t>Oer-wil</a:t>
            </a:r>
          </a:p>
        </p:txBody>
      </p:sp>
      <p:sp>
        <p:nvSpPr>
          <p:cNvPr id="3" name="Ondertitel 2">
            <a:extLst>
              <a:ext uri="{FF2B5EF4-FFF2-40B4-BE49-F238E27FC236}">
                <a16:creationId xmlns:a16="http://schemas.microsoft.com/office/drawing/2014/main" id="{6C5B6065-3C70-4FC9-BF36-BFDB18401F19}"/>
              </a:ext>
            </a:extLst>
          </p:cNvPr>
          <p:cNvSpPr>
            <a:spLocks noGrp="1"/>
          </p:cNvSpPr>
          <p:nvPr>
            <p:ph type="subTitle" idx="1"/>
          </p:nvPr>
        </p:nvSpPr>
        <p:spPr>
          <a:xfrm>
            <a:off x="277813" y="6183313"/>
            <a:ext cx="5541962" cy="757237"/>
          </a:xfrm>
          <a:effectLst>
            <a:outerShdw blurRad="50800" dist="38100" dir="2700000" algn="tl" rotWithShape="0">
              <a:prstClr val="black">
                <a:alpha val="40000"/>
              </a:prstClr>
            </a:outerShdw>
          </a:effectLst>
        </p:spPr>
        <p:txBody>
          <a:bodyPr rtlCol="0"/>
          <a:lstStyle/>
          <a:p>
            <a:pPr fontAlgn="auto">
              <a:spcAft>
                <a:spcPts val="0"/>
              </a:spcAft>
              <a:buClr>
                <a:schemeClr val="accent1">
                  <a:lumMod val="75000"/>
                </a:schemeClr>
              </a:buClr>
              <a:defRPr/>
            </a:pPr>
            <a:r>
              <a:rPr lang="nl-NL" sz="3600" dirty="0">
                <a:solidFill>
                  <a:schemeClr val="bg1"/>
                </a:solidFill>
              </a:rPr>
              <a:t>Trauma van de Identiteit</a:t>
            </a:r>
          </a:p>
        </p:txBody>
      </p:sp>
      <p:sp>
        <p:nvSpPr>
          <p:cNvPr id="11" name="Ondertitel 2">
            <a:extLst>
              <a:ext uri="{FF2B5EF4-FFF2-40B4-BE49-F238E27FC236}">
                <a16:creationId xmlns:a16="http://schemas.microsoft.com/office/drawing/2014/main" id="{E24ABCA6-48FC-4643-8E26-D1CEC433D701}"/>
              </a:ext>
            </a:extLst>
          </p:cNvPr>
          <p:cNvSpPr txBox="1">
            <a:spLocks/>
          </p:cNvSpPr>
          <p:nvPr/>
        </p:nvSpPr>
        <p:spPr>
          <a:xfrm>
            <a:off x="544513" y="111125"/>
            <a:ext cx="4360862" cy="906463"/>
          </a:xfrm>
          <a:prstGeom prst="rect">
            <a:avLst/>
          </a:prstGeom>
        </p:spPr>
        <p:txBody>
          <a:bodyPr lIns="68580" tIns="34290" rIns="68580" bIns="3429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dirty="0">
                <a:solidFill>
                  <a:prstClr val="white"/>
                </a:solidFill>
              </a:rPr>
              <a:t>Trauma van de Liefde </a:t>
            </a:r>
          </a:p>
        </p:txBody>
      </p:sp>
      <p:sp>
        <p:nvSpPr>
          <p:cNvPr id="4" name="Ovaal 3">
            <a:extLst>
              <a:ext uri="{FF2B5EF4-FFF2-40B4-BE49-F238E27FC236}">
                <a16:creationId xmlns:a16="http://schemas.microsoft.com/office/drawing/2014/main" id="{C03DA590-1F6C-444D-987B-68945C8E7812}"/>
              </a:ext>
            </a:extLst>
          </p:cNvPr>
          <p:cNvSpPr/>
          <p:nvPr/>
        </p:nvSpPr>
        <p:spPr>
          <a:xfrm>
            <a:off x="1622425" y="4240213"/>
            <a:ext cx="3946525" cy="1873250"/>
          </a:xfrm>
          <a:prstGeom prst="ellipse">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  (Be)grijpende wil</a:t>
            </a:r>
          </a:p>
          <a:p>
            <a:pPr algn="ctr" eaLnBrk="1" fontAlgn="auto" hangingPunct="1">
              <a:spcBef>
                <a:spcPts val="0"/>
              </a:spcBef>
              <a:spcAft>
                <a:spcPts val="0"/>
              </a:spcAft>
              <a:defRPr/>
            </a:pPr>
            <a:r>
              <a:rPr lang="nl-NL" sz="1350" dirty="0">
                <a:solidFill>
                  <a:prstClr val="white"/>
                </a:solidFill>
              </a:rPr>
              <a:t>Afkeer: irrationaliteit, emotie</a:t>
            </a:r>
          </a:p>
          <a:p>
            <a:pPr algn="ctr" eaLnBrk="1" fontAlgn="auto" hangingPunct="1">
              <a:spcBef>
                <a:spcPts val="0"/>
              </a:spcBef>
              <a:spcAft>
                <a:spcPts val="0"/>
              </a:spcAft>
              <a:defRPr/>
            </a:pPr>
            <a:r>
              <a:rPr lang="nl-NL" sz="1350" dirty="0">
                <a:solidFill>
                  <a:prstClr val="white"/>
                </a:solidFill>
              </a:rPr>
              <a:t>Verlangen: kennis</a:t>
            </a:r>
          </a:p>
        </p:txBody>
      </p:sp>
      <p:sp>
        <p:nvSpPr>
          <p:cNvPr id="6" name="Ovaal 5">
            <a:extLst>
              <a:ext uri="{FF2B5EF4-FFF2-40B4-BE49-F238E27FC236}">
                <a16:creationId xmlns:a16="http://schemas.microsoft.com/office/drawing/2014/main" id="{8FD1D8C6-C0D0-4DDA-ACFD-0E7D3FFDAABA}"/>
              </a:ext>
            </a:extLst>
          </p:cNvPr>
          <p:cNvSpPr/>
          <p:nvPr/>
        </p:nvSpPr>
        <p:spPr>
          <a:xfrm>
            <a:off x="1182349" y="1618854"/>
            <a:ext cx="3303588" cy="1720850"/>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Dominante Wil</a:t>
            </a:r>
          </a:p>
          <a:p>
            <a:pPr algn="ctr" eaLnBrk="1" fontAlgn="auto" hangingPunct="1">
              <a:spcBef>
                <a:spcPts val="0"/>
              </a:spcBef>
              <a:spcAft>
                <a:spcPts val="0"/>
              </a:spcAft>
              <a:defRPr/>
            </a:pPr>
            <a:r>
              <a:rPr lang="nl-NL" sz="1350" dirty="0">
                <a:solidFill>
                  <a:prstClr val="white"/>
                </a:solidFill>
              </a:rPr>
              <a:t>Afkeer: machteloosheid</a:t>
            </a:r>
          </a:p>
          <a:p>
            <a:pPr algn="ctr" eaLnBrk="1" fontAlgn="auto" hangingPunct="1">
              <a:spcBef>
                <a:spcPts val="0"/>
              </a:spcBef>
              <a:spcAft>
                <a:spcPts val="0"/>
              </a:spcAft>
              <a:defRPr/>
            </a:pPr>
            <a:r>
              <a:rPr lang="nl-NL" sz="1350" dirty="0">
                <a:solidFill>
                  <a:prstClr val="white"/>
                </a:solidFill>
              </a:rPr>
              <a:t>Verlangen: macht</a:t>
            </a:r>
          </a:p>
        </p:txBody>
      </p:sp>
      <p:sp>
        <p:nvSpPr>
          <p:cNvPr id="7" name="Ovaal 6">
            <a:extLst>
              <a:ext uri="{FF2B5EF4-FFF2-40B4-BE49-F238E27FC236}">
                <a16:creationId xmlns:a16="http://schemas.microsoft.com/office/drawing/2014/main" id="{D5FDAAD8-C08D-490B-A88C-4A0A82849531}"/>
              </a:ext>
            </a:extLst>
          </p:cNvPr>
          <p:cNvSpPr/>
          <p:nvPr/>
        </p:nvSpPr>
        <p:spPr>
          <a:xfrm>
            <a:off x="7970838" y="1968500"/>
            <a:ext cx="3186112" cy="1992313"/>
          </a:xfrm>
          <a:prstGeom prst="ellipse">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Avontuurlijke Wil</a:t>
            </a:r>
          </a:p>
          <a:p>
            <a:pPr algn="ctr" eaLnBrk="1" fontAlgn="auto" hangingPunct="1">
              <a:spcBef>
                <a:spcPts val="0"/>
              </a:spcBef>
              <a:spcAft>
                <a:spcPts val="0"/>
              </a:spcAft>
              <a:defRPr/>
            </a:pPr>
            <a:r>
              <a:rPr lang="nl-NL" sz="1350" dirty="0">
                <a:solidFill>
                  <a:prstClr val="white"/>
                </a:solidFill>
              </a:rPr>
              <a:t>Afkeer: verveling</a:t>
            </a:r>
          </a:p>
          <a:p>
            <a:pPr algn="ctr" eaLnBrk="1" fontAlgn="auto" hangingPunct="1">
              <a:spcBef>
                <a:spcPts val="0"/>
              </a:spcBef>
              <a:spcAft>
                <a:spcPts val="0"/>
              </a:spcAft>
              <a:defRPr/>
            </a:pPr>
            <a:r>
              <a:rPr lang="nl-NL" sz="1350" dirty="0">
                <a:solidFill>
                  <a:prstClr val="white"/>
                </a:solidFill>
              </a:rPr>
              <a:t>Verlangen: spanning</a:t>
            </a:r>
          </a:p>
        </p:txBody>
      </p:sp>
      <p:sp>
        <p:nvSpPr>
          <p:cNvPr id="9" name="Ovaal 8">
            <a:extLst>
              <a:ext uri="{FF2B5EF4-FFF2-40B4-BE49-F238E27FC236}">
                <a16:creationId xmlns:a16="http://schemas.microsoft.com/office/drawing/2014/main" id="{E1DB7E75-463E-47C2-AF2D-132C72739289}"/>
              </a:ext>
            </a:extLst>
          </p:cNvPr>
          <p:cNvSpPr/>
          <p:nvPr/>
        </p:nvSpPr>
        <p:spPr>
          <a:xfrm>
            <a:off x="7116763" y="3713163"/>
            <a:ext cx="4308475" cy="1892300"/>
          </a:xfrm>
          <a:prstGeom prst="ellipse">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Competitieve Wil</a:t>
            </a:r>
          </a:p>
          <a:p>
            <a:pPr algn="ctr" eaLnBrk="1" fontAlgn="auto" hangingPunct="1">
              <a:spcBef>
                <a:spcPts val="0"/>
              </a:spcBef>
              <a:spcAft>
                <a:spcPts val="0"/>
              </a:spcAft>
              <a:defRPr/>
            </a:pPr>
            <a:r>
              <a:rPr lang="nl-NL" sz="1350" dirty="0">
                <a:solidFill>
                  <a:prstClr val="white"/>
                </a:solidFill>
              </a:rPr>
              <a:t>Afkeer: falen, mislukken</a:t>
            </a:r>
          </a:p>
          <a:p>
            <a:pPr algn="ctr" eaLnBrk="1" fontAlgn="auto" hangingPunct="1">
              <a:spcBef>
                <a:spcPts val="0"/>
              </a:spcBef>
              <a:spcAft>
                <a:spcPts val="0"/>
              </a:spcAft>
              <a:defRPr/>
            </a:pPr>
            <a:r>
              <a:rPr lang="nl-NL" sz="1350" dirty="0">
                <a:solidFill>
                  <a:prstClr val="white"/>
                </a:solidFill>
              </a:rPr>
              <a:t>Verlangen: succes</a:t>
            </a:r>
          </a:p>
        </p:txBody>
      </p:sp>
      <p:sp>
        <p:nvSpPr>
          <p:cNvPr id="13" name="Ovaal 12">
            <a:extLst>
              <a:ext uri="{FF2B5EF4-FFF2-40B4-BE49-F238E27FC236}">
                <a16:creationId xmlns:a16="http://schemas.microsoft.com/office/drawing/2014/main" id="{71982D66-061B-4F9D-815D-61F532AD2C12}"/>
              </a:ext>
            </a:extLst>
          </p:cNvPr>
          <p:cNvSpPr/>
          <p:nvPr/>
        </p:nvSpPr>
        <p:spPr>
          <a:xfrm>
            <a:off x="647700" y="2978150"/>
            <a:ext cx="3206750" cy="1809750"/>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Afgeleide Wil:</a:t>
            </a:r>
          </a:p>
          <a:p>
            <a:pPr algn="ctr" eaLnBrk="1" fontAlgn="auto" hangingPunct="1">
              <a:spcBef>
                <a:spcPts val="0"/>
              </a:spcBef>
              <a:spcAft>
                <a:spcPts val="0"/>
              </a:spcAft>
              <a:defRPr/>
            </a:pPr>
            <a:r>
              <a:rPr lang="nl-NL" sz="1350" dirty="0">
                <a:solidFill>
                  <a:prstClr val="white"/>
                </a:solidFill>
              </a:rPr>
              <a:t>Afkeer: afkeuring</a:t>
            </a:r>
          </a:p>
          <a:p>
            <a:pPr algn="ctr" eaLnBrk="1" fontAlgn="auto" hangingPunct="1">
              <a:spcBef>
                <a:spcPts val="0"/>
              </a:spcBef>
              <a:spcAft>
                <a:spcPts val="0"/>
              </a:spcAft>
              <a:defRPr/>
            </a:pPr>
            <a:r>
              <a:rPr lang="nl-NL" sz="1350" dirty="0">
                <a:solidFill>
                  <a:prstClr val="white"/>
                </a:solidFill>
              </a:rPr>
              <a:t>Verlangen: goedkeuring</a:t>
            </a:r>
          </a:p>
        </p:txBody>
      </p:sp>
      <p:sp>
        <p:nvSpPr>
          <p:cNvPr id="15" name="Ovaal 14">
            <a:extLst>
              <a:ext uri="{FF2B5EF4-FFF2-40B4-BE49-F238E27FC236}">
                <a16:creationId xmlns:a16="http://schemas.microsoft.com/office/drawing/2014/main" id="{5FE2B68B-C8B9-472A-8861-3EC4BD9F558B}"/>
              </a:ext>
            </a:extLst>
          </p:cNvPr>
          <p:cNvSpPr/>
          <p:nvPr/>
        </p:nvSpPr>
        <p:spPr>
          <a:xfrm>
            <a:off x="4850834" y="4234657"/>
            <a:ext cx="3452813" cy="1862137"/>
          </a:xfrm>
          <a:prstGeom prst="ellipse">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 Ontketende Wil:</a:t>
            </a:r>
          </a:p>
          <a:p>
            <a:pPr algn="ctr" eaLnBrk="1" fontAlgn="auto" hangingPunct="1">
              <a:spcBef>
                <a:spcPts val="0"/>
              </a:spcBef>
              <a:spcAft>
                <a:spcPts val="0"/>
              </a:spcAft>
              <a:defRPr/>
            </a:pPr>
            <a:r>
              <a:rPr lang="nl-NL" sz="1350" dirty="0">
                <a:solidFill>
                  <a:prstClr val="white"/>
                </a:solidFill>
              </a:rPr>
              <a:t>Afkeer: grenzeloosheid</a:t>
            </a:r>
          </a:p>
          <a:p>
            <a:pPr algn="ctr" eaLnBrk="1" fontAlgn="auto" hangingPunct="1">
              <a:spcBef>
                <a:spcPts val="0"/>
              </a:spcBef>
              <a:spcAft>
                <a:spcPts val="0"/>
              </a:spcAft>
              <a:defRPr/>
            </a:pPr>
            <a:r>
              <a:rPr lang="nl-NL" sz="1350" dirty="0">
                <a:solidFill>
                  <a:prstClr val="white"/>
                </a:solidFill>
              </a:rPr>
              <a:t>Verlangen: privacy</a:t>
            </a:r>
          </a:p>
        </p:txBody>
      </p:sp>
      <p:sp>
        <p:nvSpPr>
          <p:cNvPr id="17" name="Ovaal 16">
            <a:extLst>
              <a:ext uri="{FF2B5EF4-FFF2-40B4-BE49-F238E27FC236}">
                <a16:creationId xmlns:a16="http://schemas.microsoft.com/office/drawing/2014/main" id="{0AAF4DAE-90C6-4B28-BA8F-1723E97C6D0B}"/>
              </a:ext>
            </a:extLst>
          </p:cNvPr>
          <p:cNvSpPr/>
          <p:nvPr/>
        </p:nvSpPr>
        <p:spPr>
          <a:xfrm>
            <a:off x="2981325" y="617538"/>
            <a:ext cx="3246438" cy="1989137"/>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Symbiotische Wil</a:t>
            </a:r>
          </a:p>
          <a:p>
            <a:pPr algn="ctr" eaLnBrk="1" fontAlgn="auto" hangingPunct="1">
              <a:spcBef>
                <a:spcPts val="0"/>
              </a:spcBef>
              <a:spcAft>
                <a:spcPts val="0"/>
              </a:spcAft>
              <a:defRPr/>
            </a:pPr>
            <a:r>
              <a:rPr lang="nl-NL" sz="1350" dirty="0">
                <a:solidFill>
                  <a:prstClr val="white"/>
                </a:solidFill>
              </a:rPr>
              <a:t>Afkeer: isolatie</a:t>
            </a:r>
          </a:p>
          <a:p>
            <a:pPr algn="ctr" eaLnBrk="1" fontAlgn="auto" hangingPunct="1">
              <a:spcBef>
                <a:spcPts val="0"/>
              </a:spcBef>
              <a:spcAft>
                <a:spcPts val="0"/>
              </a:spcAft>
              <a:defRPr/>
            </a:pPr>
            <a:r>
              <a:rPr lang="nl-NL" sz="1350" dirty="0">
                <a:solidFill>
                  <a:prstClr val="white"/>
                </a:solidFill>
              </a:rPr>
              <a:t>Verlangen: samensmelting</a:t>
            </a:r>
          </a:p>
        </p:txBody>
      </p:sp>
      <p:sp>
        <p:nvSpPr>
          <p:cNvPr id="19" name="Ovaal 18">
            <a:extLst>
              <a:ext uri="{FF2B5EF4-FFF2-40B4-BE49-F238E27FC236}">
                <a16:creationId xmlns:a16="http://schemas.microsoft.com/office/drawing/2014/main" id="{13E6AE1C-566A-44B0-ABB2-34EC80E6157C}"/>
              </a:ext>
            </a:extLst>
          </p:cNvPr>
          <p:cNvSpPr/>
          <p:nvPr/>
        </p:nvSpPr>
        <p:spPr>
          <a:xfrm>
            <a:off x="5702300" y="725488"/>
            <a:ext cx="4008438" cy="1958975"/>
          </a:xfrm>
          <a:prstGeom prst="ellipse">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sz="1500" dirty="0">
                <a:solidFill>
                  <a:prstClr val="black">
                    <a:lumMod val="75000"/>
                    <a:lumOff val="25000"/>
                  </a:prstClr>
                </a:solidFill>
              </a:rPr>
              <a:t>Controlerende Wil</a:t>
            </a:r>
          </a:p>
          <a:p>
            <a:pPr algn="ctr" eaLnBrk="1" fontAlgn="auto" hangingPunct="1">
              <a:spcBef>
                <a:spcPts val="0"/>
              </a:spcBef>
              <a:spcAft>
                <a:spcPts val="0"/>
              </a:spcAft>
              <a:defRPr/>
            </a:pPr>
            <a:r>
              <a:rPr lang="nl-NL" sz="1350" dirty="0">
                <a:solidFill>
                  <a:prstClr val="white"/>
                </a:solidFill>
              </a:rPr>
              <a:t>Afkeer: controleverlies</a:t>
            </a:r>
          </a:p>
          <a:p>
            <a:pPr algn="ctr" eaLnBrk="1" fontAlgn="auto" hangingPunct="1">
              <a:spcBef>
                <a:spcPts val="0"/>
              </a:spcBef>
              <a:spcAft>
                <a:spcPts val="0"/>
              </a:spcAft>
              <a:defRPr/>
            </a:pPr>
            <a:r>
              <a:rPr lang="nl-NL" sz="1350" dirty="0">
                <a:solidFill>
                  <a:prstClr val="white"/>
                </a:solidFill>
              </a:rPr>
              <a:t>Verlangen: controle</a:t>
            </a:r>
          </a:p>
        </p:txBody>
      </p:sp>
      <p:sp>
        <p:nvSpPr>
          <p:cNvPr id="25" name="Ondertitel 2">
            <a:extLst>
              <a:ext uri="{FF2B5EF4-FFF2-40B4-BE49-F238E27FC236}">
                <a16:creationId xmlns:a16="http://schemas.microsoft.com/office/drawing/2014/main" id="{0DE46316-976A-4A0F-8FDF-6CF1F21C8079}"/>
              </a:ext>
            </a:extLst>
          </p:cNvPr>
          <p:cNvSpPr txBox="1">
            <a:spLocks/>
          </p:cNvSpPr>
          <p:nvPr/>
        </p:nvSpPr>
        <p:spPr>
          <a:xfrm>
            <a:off x="6808788" y="36513"/>
            <a:ext cx="5383212" cy="906462"/>
          </a:xfrm>
          <a:prstGeom prst="rect">
            <a:avLst/>
          </a:prstGeom>
        </p:spPr>
        <p:txBody>
          <a:bodyPr lIns="68580" tIns="34290" rIns="68580" bIns="3429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dirty="0">
                <a:solidFill>
                  <a:prstClr val="white"/>
                </a:solidFill>
              </a:rPr>
              <a:t>Trauma van de Seksualiteit </a:t>
            </a:r>
          </a:p>
        </p:txBody>
      </p:sp>
      <p:sp>
        <p:nvSpPr>
          <p:cNvPr id="33807" name="Ondertitel 2">
            <a:extLst>
              <a:ext uri="{FF2B5EF4-FFF2-40B4-BE49-F238E27FC236}">
                <a16:creationId xmlns:a16="http://schemas.microsoft.com/office/drawing/2014/main" id="{6BDCAE76-47D5-4791-92B7-07D8BE64089A}"/>
              </a:ext>
            </a:extLst>
          </p:cNvPr>
          <p:cNvSpPr txBox="1">
            <a:spLocks noChangeArrowheads="1"/>
          </p:cNvSpPr>
          <p:nvPr/>
        </p:nvSpPr>
        <p:spPr bwMode="auto">
          <a:xfrm>
            <a:off x="6203950" y="6215063"/>
            <a:ext cx="6107113"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dirty="0">
                <a:solidFill>
                  <a:srgbClr val="FFFFFF"/>
                </a:solidFill>
              </a:rPr>
              <a:t>Trauma van het Daderschap </a:t>
            </a:r>
          </a:p>
        </p:txBody>
      </p:sp>
      <p:sp>
        <p:nvSpPr>
          <p:cNvPr id="33808" name="Ondertitel 2">
            <a:extLst>
              <a:ext uri="{FF2B5EF4-FFF2-40B4-BE49-F238E27FC236}">
                <a16:creationId xmlns:a16="http://schemas.microsoft.com/office/drawing/2014/main" id="{B301F4A9-CF45-4F66-A5F4-ACF4A9D01D4B}"/>
              </a:ext>
            </a:extLst>
          </p:cNvPr>
          <p:cNvSpPr txBox="1">
            <a:spLocks noChangeArrowheads="1"/>
          </p:cNvSpPr>
          <p:nvPr/>
        </p:nvSpPr>
        <p:spPr bwMode="auto">
          <a:xfrm>
            <a:off x="1087438" y="5738813"/>
            <a:ext cx="301783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dirty="0">
                <a:solidFill>
                  <a:srgbClr val="FFFFFF"/>
                </a:solidFill>
              </a:rPr>
              <a:t>Angst</a:t>
            </a:r>
          </a:p>
        </p:txBody>
      </p:sp>
      <p:sp>
        <p:nvSpPr>
          <p:cNvPr id="33809" name="Ondertitel 2">
            <a:extLst>
              <a:ext uri="{FF2B5EF4-FFF2-40B4-BE49-F238E27FC236}">
                <a16:creationId xmlns:a16="http://schemas.microsoft.com/office/drawing/2014/main" id="{39B667D3-E620-401D-8844-908A7EA1ADD7}"/>
              </a:ext>
            </a:extLst>
          </p:cNvPr>
          <p:cNvSpPr txBox="1">
            <a:spLocks noChangeArrowheads="1"/>
          </p:cNvSpPr>
          <p:nvPr/>
        </p:nvSpPr>
        <p:spPr bwMode="auto">
          <a:xfrm>
            <a:off x="1744663" y="563563"/>
            <a:ext cx="301783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dirty="0">
                <a:solidFill>
                  <a:srgbClr val="FFFFFF"/>
                </a:solidFill>
              </a:rPr>
              <a:t>Pijn</a:t>
            </a:r>
          </a:p>
        </p:txBody>
      </p:sp>
      <p:sp>
        <p:nvSpPr>
          <p:cNvPr id="33811" name="Ondertitel 2">
            <a:extLst>
              <a:ext uri="{FF2B5EF4-FFF2-40B4-BE49-F238E27FC236}">
                <a16:creationId xmlns:a16="http://schemas.microsoft.com/office/drawing/2014/main" id="{A30AB716-5F6F-4F4C-82FD-6202F8055755}"/>
              </a:ext>
            </a:extLst>
          </p:cNvPr>
          <p:cNvSpPr txBox="1">
            <a:spLocks noChangeArrowheads="1"/>
          </p:cNvSpPr>
          <p:nvPr/>
        </p:nvSpPr>
        <p:spPr bwMode="auto">
          <a:xfrm>
            <a:off x="8104188" y="1397000"/>
            <a:ext cx="237331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endParaRPr lang="nl-NL" altLang="nl-NL" sz="3600">
              <a:solidFill>
                <a:srgbClr val="FFFFFF"/>
              </a:solidFill>
            </a:endParaRPr>
          </a:p>
        </p:txBody>
      </p:sp>
      <p:sp>
        <p:nvSpPr>
          <p:cNvPr id="33812" name="Ondertitel 2">
            <a:extLst>
              <a:ext uri="{FF2B5EF4-FFF2-40B4-BE49-F238E27FC236}">
                <a16:creationId xmlns:a16="http://schemas.microsoft.com/office/drawing/2014/main" id="{79DFAA77-9B26-4281-A66A-31FC1253CBC7}"/>
              </a:ext>
            </a:extLst>
          </p:cNvPr>
          <p:cNvSpPr txBox="1">
            <a:spLocks noChangeArrowheads="1"/>
          </p:cNvSpPr>
          <p:nvPr/>
        </p:nvSpPr>
        <p:spPr bwMode="auto">
          <a:xfrm>
            <a:off x="9110663" y="488950"/>
            <a:ext cx="4046537"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dirty="0">
                <a:solidFill>
                  <a:srgbClr val="FFFFFF"/>
                </a:solidFill>
              </a:rPr>
              <a:t>Schaamte</a:t>
            </a:r>
          </a:p>
        </p:txBody>
      </p:sp>
      <p:sp>
        <p:nvSpPr>
          <p:cNvPr id="41" name="Ondertitel 2">
            <a:extLst>
              <a:ext uri="{FF2B5EF4-FFF2-40B4-BE49-F238E27FC236}">
                <a16:creationId xmlns:a16="http://schemas.microsoft.com/office/drawing/2014/main" id="{F4A57AD2-31B5-4BF8-B261-4485F35BA417}"/>
              </a:ext>
            </a:extLst>
          </p:cNvPr>
          <p:cNvSpPr txBox="1">
            <a:spLocks/>
          </p:cNvSpPr>
          <p:nvPr/>
        </p:nvSpPr>
        <p:spPr>
          <a:xfrm>
            <a:off x="4940300" y="3582988"/>
            <a:ext cx="2676525" cy="906462"/>
          </a:xfrm>
          <a:prstGeom prst="rect">
            <a:avLst/>
          </a:prstGeom>
        </p:spPr>
        <p:txBody>
          <a:bodyPr lIns="68580" tIns="34290" rIns="68580" bIns="3429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nl-NL" sz="3600" dirty="0">
                <a:solidFill>
                  <a:prstClr val="white"/>
                </a:solidFill>
              </a:rPr>
              <a:t>OER-Trauma</a:t>
            </a:r>
          </a:p>
        </p:txBody>
      </p:sp>
      <p:sp>
        <p:nvSpPr>
          <p:cNvPr id="5" name="Ovaal 4">
            <a:extLst>
              <a:ext uri="{FF2B5EF4-FFF2-40B4-BE49-F238E27FC236}">
                <a16:creationId xmlns:a16="http://schemas.microsoft.com/office/drawing/2014/main" id="{5819029D-156F-497F-AB10-E547C8DDD26E}"/>
              </a:ext>
            </a:extLst>
          </p:cNvPr>
          <p:cNvSpPr/>
          <p:nvPr/>
        </p:nvSpPr>
        <p:spPr>
          <a:xfrm>
            <a:off x="3513593" y="2291557"/>
            <a:ext cx="5121275" cy="2341562"/>
          </a:xfrm>
          <a:prstGeom prst="ellipse">
            <a:avLst/>
          </a:prstGeom>
          <a:solidFill>
            <a:schemeClr val="accent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500" dirty="0">
              <a:solidFill>
                <a:prstClr val="black">
                  <a:lumMod val="75000"/>
                  <a:lumOff val="25000"/>
                </a:prstClr>
              </a:solidFill>
            </a:endParaRPr>
          </a:p>
          <a:p>
            <a:pPr algn="ctr" eaLnBrk="1" fontAlgn="auto" hangingPunct="1">
              <a:spcBef>
                <a:spcPts val="0"/>
              </a:spcBef>
              <a:spcAft>
                <a:spcPts val="0"/>
              </a:spcAft>
              <a:defRPr/>
            </a:pPr>
            <a:r>
              <a:rPr lang="nl-NL" sz="1500" dirty="0">
                <a:solidFill>
                  <a:prstClr val="black">
                    <a:lumMod val="75000"/>
                    <a:lumOff val="25000"/>
                  </a:prstClr>
                </a:solidFill>
              </a:rPr>
              <a:t>      Instinctieve</a:t>
            </a:r>
            <a:r>
              <a:rPr lang="nl-NL" sz="2400" dirty="0">
                <a:solidFill>
                  <a:prstClr val="black">
                    <a:lumMod val="75000"/>
                    <a:lumOff val="25000"/>
                  </a:prstClr>
                </a:solidFill>
              </a:rPr>
              <a:t> </a:t>
            </a:r>
            <a:r>
              <a:rPr lang="nl-NL" sz="1500" dirty="0">
                <a:solidFill>
                  <a:prstClr val="black">
                    <a:lumMod val="75000"/>
                    <a:lumOff val="25000"/>
                  </a:prstClr>
                </a:solidFill>
              </a:rPr>
              <a:t>Wil:</a:t>
            </a:r>
          </a:p>
          <a:p>
            <a:pPr algn="ctr" eaLnBrk="1" fontAlgn="auto" hangingPunct="1">
              <a:spcBef>
                <a:spcPts val="0"/>
              </a:spcBef>
              <a:spcAft>
                <a:spcPts val="0"/>
              </a:spcAft>
              <a:defRPr/>
            </a:pPr>
            <a:r>
              <a:rPr lang="nl-NL" sz="1350" dirty="0">
                <a:solidFill>
                  <a:prstClr val="white"/>
                </a:solidFill>
              </a:rPr>
              <a:t>Afkeer: onveiligheid, sterven, dood</a:t>
            </a:r>
          </a:p>
          <a:p>
            <a:pPr algn="ctr" eaLnBrk="1" fontAlgn="auto" hangingPunct="1">
              <a:spcBef>
                <a:spcPts val="0"/>
              </a:spcBef>
              <a:spcAft>
                <a:spcPts val="0"/>
              </a:spcAft>
              <a:defRPr/>
            </a:pPr>
            <a:r>
              <a:rPr lang="nl-NL" sz="1350" dirty="0">
                <a:solidFill>
                  <a:prstClr val="white"/>
                </a:solidFill>
              </a:rPr>
              <a:t>Verlangen: veiligheid, (voort)leven</a:t>
            </a:r>
          </a:p>
        </p:txBody>
      </p:sp>
      <p:sp>
        <p:nvSpPr>
          <p:cNvPr id="33815" name="Ondertitel 2">
            <a:extLst>
              <a:ext uri="{FF2B5EF4-FFF2-40B4-BE49-F238E27FC236}">
                <a16:creationId xmlns:a16="http://schemas.microsoft.com/office/drawing/2014/main" id="{CEC9C9AC-92CF-4696-9C90-6E3AA6DE11CB}"/>
              </a:ext>
            </a:extLst>
          </p:cNvPr>
          <p:cNvSpPr txBox="1">
            <a:spLocks noChangeArrowheads="1"/>
          </p:cNvSpPr>
          <p:nvPr/>
        </p:nvSpPr>
        <p:spPr bwMode="auto">
          <a:xfrm>
            <a:off x="8523288" y="5681663"/>
            <a:ext cx="301783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a:solidFill>
                  <a:srgbClr val="FFFFFF"/>
                </a:solidFill>
              </a:rPr>
              <a:t>Schuld </a:t>
            </a:r>
          </a:p>
        </p:txBody>
      </p:sp>
    </p:spTree>
    <p:extLst>
      <p:ext uri="{BB962C8B-B14F-4D97-AF65-F5344CB8AC3E}">
        <p14:creationId xmlns:p14="http://schemas.microsoft.com/office/powerpoint/2010/main" val="376193454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3815"/>
                                        </p:tgtEl>
                                      </p:cBhvr>
                                    </p:animEffect>
                                    <p:set>
                                      <p:cBhvr>
                                        <p:cTn id="47" dur="1" fill="hold">
                                          <p:stCondLst>
                                            <p:cond delay="499"/>
                                          </p:stCondLst>
                                        </p:cTn>
                                        <p:tgtEl>
                                          <p:spTgt spid="338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33807"/>
                                        </p:tgtEl>
                                      </p:cBhvr>
                                    </p:animEffect>
                                    <p:set>
                                      <p:cBhvr>
                                        <p:cTn id="52" dur="1" fill="hold">
                                          <p:stCondLst>
                                            <p:cond delay="499"/>
                                          </p:stCondLst>
                                        </p:cTn>
                                        <p:tgtEl>
                                          <p:spTgt spid="3380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33812"/>
                                        </p:tgtEl>
                                      </p:cBhvr>
                                    </p:animEffect>
                                    <p:set>
                                      <p:cBhvr>
                                        <p:cTn id="62" dur="1" fill="hold">
                                          <p:stCondLst>
                                            <p:cond delay="499"/>
                                          </p:stCondLst>
                                        </p:cTn>
                                        <p:tgtEl>
                                          <p:spTgt spid="338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3808"/>
                                        </p:tgtEl>
                                      </p:cBhvr>
                                    </p:animEffect>
                                    <p:set>
                                      <p:cBhvr>
                                        <p:cTn id="67" dur="1" fill="hold">
                                          <p:stCondLst>
                                            <p:cond delay="499"/>
                                          </p:stCondLst>
                                        </p:cTn>
                                        <p:tgtEl>
                                          <p:spTgt spid="3380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3">
                                            <p:txEl>
                                              <p:pRg st="0" end="0"/>
                                            </p:txEl>
                                          </p:spTgt>
                                        </p:tgtEl>
                                      </p:cBhvr>
                                    </p:animEffect>
                                    <p:set>
                                      <p:cBhvr>
                                        <p:cTn id="7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33809"/>
                                        </p:tgtEl>
                                      </p:cBhvr>
                                    </p:animEffect>
                                    <p:set>
                                      <p:cBhvr>
                                        <p:cTn id="82" dur="1" fill="hold">
                                          <p:stCondLst>
                                            <p:cond delay="499"/>
                                          </p:stCondLst>
                                        </p:cTn>
                                        <p:tgtEl>
                                          <p:spTgt spid="3380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4" grpId="0" animBg="1"/>
      <p:bldP spid="6" grpId="0" animBg="1"/>
      <p:bldP spid="7" grpId="0" animBg="1"/>
      <p:bldP spid="9" grpId="0" animBg="1"/>
      <p:bldP spid="13" grpId="0" animBg="1"/>
      <p:bldP spid="15" grpId="0" animBg="1"/>
      <p:bldP spid="17" grpId="0" animBg="1"/>
      <p:bldP spid="19" grpId="0" animBg="1"/>
      <p:bldP spid="25" grpId="0"/>
      <p:bldP spid="33807" grpId="0"/>
      <p:bldP spid="33808" grpId="0"/>
      <p:bldP spid="33809" grpId="0"/>
      <p:bldP spid="33812" grpId="0"/>
      <p:bldP spid="5" grpId="0" animBg="1"/>
      <p:bldP spid="338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1199197" y="733425"/>
            <a:ext cx="6257517"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DE SCHAT</a:t>
            </a:r>
            <a:endParaRPr lang="nl-NL" sz="2600" dirty="0"/>
          </a:p>
          <a:p>
            <a:pPr marL="0" indent="0" fontAlgn="auto">
              <a:spcAft>
                <a:spcPts val="0"/>
              </a:spcAft>
              <a:buClr>
                <a:schemeClr val="accent1">
                  <a:lumMod val="75000"/>
                </a:schemeClr>
              </a:buClr>
              <a:buNone/>
              <a:defRPr/>
            </a:pPr>
            <a:endParaRPr lang="nl-NL" sz="2600" dirty="0"/>
          </a:p>
          <a:p>
            <a:pPr fontAlgn="auto">
              <a:spcAft>
                <a:spcPts val="0"/>
              </a:spcAft>
              <a:buClr>
                <a:schemeClr val="accent1">
                  <a:lumMod val="75000"/>
                </a:schemeClr>
              </a:buClr>
              <a:defRPr/>
            </a:pPr>
            <a:r>
              <a:rPr lang="nl-NL" sz="2600" dirty="0" err="1"/>
              <a:t>Her-ontdekking</a:t>
            </a:r>
            <a:r>
              <a:rPr lang="nl-NL" sz="2600" dirty="0"/>
              <a:t> van het Ware Zelf</a:t>
            </a:r>
          </a:p>
          <a:p>
            <a:pPr fontAlgn="auto">
              <a:spcAft>
                <a:spcPts val="0"/>
              </a:spcAft>
              <a:buClr>
                <a:schemeClr val="accent1">
                  <a:lumMod val="75000"/>
                </a:schemeClr>
              </a:buClr>
              <a:defRPr/>
            </a:pPr>
            <a:r>
              <a:rPr lang="nl-NL" sz="2600" dirty="0"/>
              <a:t>Gezond Ik</a:t>
            </a:r>
          </a:p>
          <a:p>
            <a:pPr fontAlgn="auto">
              <a:spcAft>
                <a:spcPts val="0"/>
              </a:spcAft>
              <a:buClr>
                <a:schemeClr val="accent1">
                  <a:lumMod val="75000"/>
                </a:schemeClr>
              </a:buClr>
              <a:defRPr/>
            </a:pPr>
            <a:r>
              <a:rPr lang="nl-NL" sz="2600" dirty="0">
                <a:hlinkClick r:id="rId3" action="ppaction://hlinksldjump"/>
              </a:rPr>
              <a:t>Behoeften</a:t>
            </a:r>
            <a:endParaRPr lang="nl-NL" sz="2600" dirty="0"/>
          </a:p>
          <a:p>
            <a:pPr fontAlgn="auto">
              <a:spcAft>
                <a:spcPts val="0"/>
              </a:spcAft>
              <a:buClr>
                <a:schemeClr val="accent1">
                  <a:lumMod val="75000"/>
                </a:schemeClr>
              </a:buClr>
              <a:defRPr/>
            </a:pPr>
            <a:r>
              <a:rPr lang="nl-NL" sz="2600" dirty="0"/>
              <a:t>OER-Wil</a:t>
            </a:r>
          </a:p>
          <a:p>
            <a:pPr fontAlgn="auto">
              <a:spcAft>
                <a:spcPts val="0"/>
              </a:spcAft>
              <a:buClr>
                <a:schemeClr val="accent1">
                  <a:lumMod val="75000"/>
                </a:schemeClr>
              </a:buClr>
              <a:defRPr/>
            </a:pPr>
            <a:r>
              <a:rPr lang="nl-NL" sz="2600" dirty="0"/>
              <a:t>Weg van de Weerstand (My Way)</a:t>
            </a:r>
          </a:p>
          <a:p>
            <a:pPr fontAlgn="auto">
              <a:spcAft>
                <a:spcPts val="0"/>
              </a:spcAft>
              <a:buClr>
                <a:schemeClr val="accent1">
                  <a:lumMod val="75000"/>
                </a:schemeClr>
              </a:buClr>
              <a:defRPr/>
            </a:pPr>
            <a:r>
              <a:rPr lang="nl-NL" sz="2600" dirty="0"/>
              <a:t>Oer-Ouderschap</a:t>
            </a:r>
          </a:p>
          <a:p>
            <a:pPr fontAlgn="auto">
              <a:spcAft>
                <a:spcPts val="0"/>
              </a:spcAft>
              <a:buClr>
                <a:schemeClr val="accent1">
                  <a:lumMod val="75000"/>
                </a:schemeClr>
              </a:buClr>
              <a:defRPr/>
            </a:pPr>
            <a:endParaRPr lang="nl-NL" sz="2600"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8436" name="Picture 4" descr="Prometheus en het vuur van de mensheid - Volzin">
            <a:extLst>
              <a:ext uri="{FF2B5EF4-FFF2-40B4-BE49-F238E27FC236}">
                <a16:creationId xmlns:a16="http://schemas.microsoft.com/office/drawing/2014/main" id="{CFFA4420-741A-4D61-B68D-440644E8C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6135" y="3581400"/>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61950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Universele liefde 02; De taak van de man(nelijke energie) - Nuria Steeman  In Licht &amp; Kracht">
            <a:extLst>
              <a:ext uri="{FF2B5EF4-FFF2-40B4-BE49-F238E27FC236}">
                <a16:creationId xmlns:a16="http://schemas.microsoft.com/office/drawing/2014/main" id="{813D4EC2-168A-413A-9EA8-D8818FBB8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44" r="-2" b="17638"/>
          <a:stretch>
            <a:fillRect/>
          </a:stretch>
        </p:blipFill>
        <p:spPr bwMode="auto">
          <a:xfrm>
            <a:off x="0" y="0"/>
            <a:ext cx="12192000" cy="6973888"/>
          </a:xfrm>
          <a:prstGeom prst="rect">
            <a:avLst/>
          </a:prstGeom>
          <a:solidFill>
            <a:schemeClr val="accent1">
              <a:alpha val="7059"/>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A49328BF-16A3-4B58-A2B0-4998A945C076}"/>
              </a:ext>
            </a:extLst>
          </p:cNvPr>
          <p:cNvSpPr>
            <a:spLocks noGrp="1"/>
          </p:cNvSpPr>
          <p:nvPr>
            <p:ph type="ctrTitle"/>
          </p:nvPr>
        </p:nvSpPr>
        <p:spPr>
          <a:xfrm>
            <a:off x="2535238" y="2619693"/>
            <a:ext cx="6858000" cy="2297430"/>
          </a:xfrm>
        </p:spPr>
        <p:txBody>
          <a:bodyPr>
            <a:normAutofit/>
          </a:bodyPr>
          <a:lstStyle/>
          <a:p>
            <a:pPr algn="ctr" fontAlgn="auto">
              <a:spcAft>
                <a:spcPts val="0"/>
              </a:spcAft>
              <a:defRPr/>
            </a:pPr>
            <a:r>
              <a:rPr lang="nl-NL" dirty="0"/>
              <a:t>BEWUSTE </a:t>
            </a:r>
            <a:r>
              <a:rPr lang="nl-NL" dirty="0" err="1"/>
              <a:t>OerWiL</a:t>
            </a:r>
            <a:r>
              <a:rPr lang="nl-NL" dirty="0"/>
              <a:t> </a:t>
            </a:r>
          </a:p>
        </p:txBody>
      </p:sp>
      <p:sp>
        <p:nvSpPr>
          <p:cNvPr id="3" name="Ondertitel 2">
            <a:extLst>
              <a:ext uri="{FF2B5EF4-FFF2-40B4-BE49-F238E27FC236}">
                <a16:creationId xmlns:a16="http://schemas.microsoft.com/office/drawing/2014/main" id="{6636E599-B952-4E48-A74F-66CDAE479C6C}"/>
              </a:ext>
            </a:extLst>
          </p:cNvPr>
          <p:cNvSpPr>
            <a:spLocks noGrp="1" noChangeArrowheads="1"/>
          </p:cNvSpPr>
          <p:nvPr>
            <p:ph type="subTitle" idx="1"/>
          </p:nvPr>
        </p:nvSpPr>
        <p:spPr>
          <a:xfrm>
            <a:off x="2358775" y="4779011"/>
            <a:ext cx="6858000" cy="920750"/>
          </a:xfrm>
        </p:spPr>
        <p:txBody>
          <a:bodyPr/>
          <a:lstStyle/>
          <a:p>
            <a:pPr algn="ctr"/>
            <a:r>
              <a:rPr lang="nl-NL" altLang="nl-NL" sz="3600" dirty="0">
                <a:solidFill>
                  <a:schemeClr val="bg1"/>
                </a:solidFill>
              </a:rPr>
              <a:t>Accepterende wil:</a:t>
            </a:r>
          </a:p>
          <a:p>
            <a:pPr algn="ctr"/>
            <a:endParaRPr lang="nl-NL" altLang="nl-NL" sz="3600" dirty="0">
              <a:solidFill>
                <a:schemeClr val="bg1"/>
              </a:solidFill>
            </a:endParaRPr>
          </a:p>
        </p:txBody>
      </p:sp>
      <p:sp>
        <p:nvSpPr>
          <p:cNvPr id="11" name="Ondertitel 2">
            <a:extLst>
              <a:ext uri="{FF2B5EF4-FFF2-40B4-BE49-F238E27FC236}">
                <a16:creationId xmlns:a16="http://schemas.microsoft.com/office/drawing/2014/main" id="{B845B633-6D6B-47B8-854F-DC2762C23C9D}"/>
              </a:ext>
            </a:extLst>
          </p:cNvPr>
          <p:cNvSpPr txBox="1">
            <a:spLocks noChangeArrowheads="1"/>
          </p:cNvSpPr>
          <p:nvPr/>
        </p:nvSpPr>
        <p:spPr bwMode="auto">
          <a:xfrm>
            <a:off x="4237037" y="1714818"/>
            <a:ext cx="453548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Rockwell" panose="02060603020205020403" pitchFamily="18" charset="0"/>
              </a:defRPr>
            </a:lvl1pPr>
            <a:lvl2pPr>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Rockwell" panose="02060603020205020403" pitchFamily="18" charset="0"/>
              </a:defRPr>
            </a:lvl2pPr>
            <a:lvl3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3pPr>
            <a:lvl4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4pPr>
            <a:lvl5pPr>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5pPr>
            <a:lvl6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6pPr>
            <a:lvl7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7pPr>
            <a:lvl8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8pPr>
            <a:lvl9pPr fontAlgn="base">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Rockwell" panose="02060603020205020403" pitchFamily="18" charset="0"/>
              </a:defRPr>
            </a:lvl9pPr>
          </a:lstStyle>
          <a:p>
            <a:pPr eaLnBrk="1" hangingPunct="1">
              <a:spcBef>
                <a:spcPts val="1000"/>
              </a:spcBef>
              <a:buClrTx/>
              <a:buSzTx/>
              <a:buFont typeface="Arial" panose="020B0604020202020204" pitchFamily="34" charset="0"/>
              <a:buNone/>
            </a:pPr>
            <a:r>
              <a:rPr lang="nl-NL" altLang="nl-NL" sz="3600" dirty="0">
                <a:solidFill>
                  <a:srgbClr val="FFFFFF"/>
                </a:solidFill>
              </a:rPr>
              <a:t>Scheppende wil: Zelfverwezenlijking</a:t>
            </a:r>
          </a:p>
        </p:txBody>
      </p:sp>
    </p:spTree>
    <p:extLst>
      <p:ext uri="{BB962C8B-B14F-4D97-AF65-F5344CB8AC3E}">
        <p14:creationId xmlns:p14="http://schemas.microsoft.com/office/powerpoint/2010/main" val="4131180247"/>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DD4A9F-BD43-40D5-A866-4A6E6D13F632}"/>
              </a:ext>
            </a:extLst>
          </p:cNvPr>
          <p:cNvSpPr>
            <a:spLocks noGrp="1"/>
          </p:cNvSpPr>
          <p:nvPr>
            <p:ph idx="1"/>
          </p:nvPr>
        </p:nvSpPr>
        <p:spPr>
          <a:xfrm>
            <a:off x="1199197" y="733425"/>
            <a:ext cx="6257517" cy="5391150"/>
          </a:xfrm>
        </p:spPr>
        <p:txBody>
          <a:bodyPr rtlCol="0">
            <a:normAutofit/>
          </a:bodyPr>
          <a:lstStyle/>
          <a:p>
            <a:pPr marL="0" indent="0" fontAlgn="auto">
              <a:spcAft>
                <a:spcPts val="0"/>
              </a:spcAft>
              <a:buClr>
                <a:schemeClr val="accent1">
                  <a:lumMod val="75000"/>
                </a:schemeClr>
              </a:buClr>
              <a:buFont typeface="Wingdings" panose="05000000000000000000" pitchFamily="2" charset="2"/>
              <a:buNone/>
              <a:defRPr/>
            </a:pPr>
            <a:r>
              <a:rPr lang="nl-NL" sz="4800" dirty="0">
                <a:latin typeface="+mj-lt"/>
              </a:rPr>
              <a:t>OER-BEHOEFTEN</a:t>
            </a:r>
            <a:endParaRPr lang="nl-NL" sz="2600" dirty="0"/>
          </a:p>
          <a:p>
            <a:pPr marL="0" indent="0" fontAlgn="auto">
              <a:spcAft>
                <a:spcPts val="0"/>
              </a:spcAft>
              <a:buClr>
                <a:schemeClr val="accent1">
                  <a:lumMod val="75000"/>
                </a:schemeClr>
              </a:buClr>
              <a:buNone/>
              <a:defRPr/>
            </a:pPr>
            <a:endParaRPr lang="nl-NL" sz="2600" dirty="0"/>
          </a:p>
          <a:p>
            <a:pPr fontAlgn="auto">
              <a:spcAft>
                <a:spcPts val="0"/>
              </a:spcAft>
              <a:buClr>
                <a:schemeClr val="accent1">
                  <a:lumMod val="75000"/>
                </a:schemeClr>
              </a:buClr>
              <a:defRPr/>
            </a:pPr>
            <a:endParaRPr lang="nl-NL" sz="2600" dirty="0"/>
          </a:p>
        </p:txBody>
      </p:sp>
      <p:sp>
        <p:nvSpPr>
          <p:cNvPr id="2" name="AutoShape 2" descr="Hoe intergenerationeel trauma doorwerkt in generaties · Persona">
            <a:extLst>
              <a:ext uri="{FF2B5EF4-FFF2-40B4-BE49-F238E27FC236}">
                <a16:creationId xmlns:a16="http://schemas.microsoft.com/office/drawing/2014/main" id="{D9D82E8D-9759-4AE7-BA8A-1FF6329EB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aphicFrame>
        <p:nvGraphicFramePr>
          <p:cNvPr id="4" name="Tabel 4">
            <a:extLst>
              <a:ext uri="{FF2B5EF4-FFF2-40B4-BE49-F238E27FC236}">
                <a16:creationId xmlns:a16="http://schemas.microsoft.com/office/drawing/2014/main" id="{5733C5E7-78DF-4C55-A6DA-D2D80BC403BB}"/>
              </a:ext>
            </a:extLst>
          </p:cNvPr>
          <p:cNvGraphicFramePr>
            <a:graphicFrameLocks noGrp="1"/>
          </p:cNvGraphicFramePr>
          <p:nvPr>
            <p:extLst>
              <p:ext uri="{D42A27DB-BD31-4B8C-83A1-F6EECF244321}">
                <p14:modId xmlns:p14="http://schemas.microsoft.com/office/powerpoint/2010/main" val="2506809181"/>
              </p:ext>
            </p:extLst>
          </p:nvPr>
        </p:nvGraphicFramePr>
        <p:xfrm>
          <a:off x="593712" y="1862667"/>
          <a:ext cx="11004575" cy="3708400"/>
        </p:xfrm>
        <a:graphic>
          <a:graphicData uri="http://schemas.openxmlformats.org/drawingml/2006/table">
            <a:tbl>
              <a:tblPr firstRow="1" bandRow="1">
                <a:tableStyleId>{5C22544A-7EE6-4342-B048-85BDC9FD1C3A}</a:tableStyleId>
              </a:tblPr>
              <a:tblGrid>
                <a:gridCol w="2415747">
                  <a:extLst>
                    <a:ext uri="{9D8B030D-6E8A-4147-A177-3AD203B41FA5}">
                      <a16:colId xmlns:a16="http://schemas.microsoft.com/office/drawing/2014/main" val="1904155941"/>
                    </a:ext>
                  </a:extLst>
                </a:gridCol>
                <a:gridCol w="3124200">
                  <a:extLst>
                    <a:ext uri="{9D8B030D-6E8A-4147-A177-3AD203B41FA5}">
                      <a16:colId xmlns:a16="http://schemas.microsoft.com/office/drawing/2014/main" val="3416403681"/>
                    </a:ext>
                  </a:extLst>
                </a:gridCol>
                <a:gridCol w="2827461">
                  <a:extLst>
                    <a:ext uri="{9D8B030D-6E8A-4147-A177-3AD203B41FA5}">
                      <a16:colId xmlns:a16="http://schemas.microsoft.com/office/drawing/2014/main" val="251131964"/>
                    </a:ext>
                  </a:extLst>
                </a:gridCol>
                <a:gridCol w="2637167">
                  <a:extLst>
                    <a:ext uri="{9D8B030D-6E8A-4147-A177-3AD203B41FA5}">
                      <a16:colId xmlns:a16="http://schemas.microsoft.com/office/drawing/2014/main" val="2860272323"/>
                    </a:ext>
                  </a:extLst>
                </a:gridCol>
              </a:tblGrid>
              <a:tr h="370840">
                <a:tc>
                  <a:txBody>
                    <a:bodyPr/>
                    <a:lstStyle/>
                    <a:p>
                      <a:r>
                        <a:rPr lang="nl-NL" dirty="0"/>
                        <a:t>Trauma/Angst</a:t>
                      </a:r>
                    </a:p>
                  </a:txBody>
                  <a:tcPr>
                    <a:solidFill>
                      <a:srgbClr val="0070C0"/>
                    </a:solidFill>
                  </a:tcPr>
                </a:tc>
                <a:tc>
                  <a:txBody>
                    <a:bodyPr/>
                    <a:lstStyle/>
                    <a:p>
                      <a:r>
                        <a:rPr lang="nl-NL" dirty="0"/>
                        <a:t>Ontmantelde Wil</a:t>
                      </a:r>
                    </a:p>
                  </a:txBody>
                  <a:tcPr>
                    <a:solidFill>
                      <a:schemeClr val="accent2"/>
                    </a:solidFill>
                  </a:tcPr>
                </a:tc>
                <a:tc>
                  <a:txBody>
                    <a:bodyPr/>
                    <a:lstStyle/>
                    <a:p>
                      <a:r>
                        <a:rPr lang="nl-NL" dirty="0"/>
                        <a:t>Verlangen</a:t>
                      </a:r>
                    </a:p>
                  </a:txBody>
                  <a:tcPr>
                    <a:solidFill>
                      <a:schemeClr val="accent2"/>
                    </a:solidFill>
                  </a:tcPr>
                </a:tc>
                <a:tc>
                  <a:txBody>
                    <a:bodyPr/>
                    <a:lstStyle/>
                    <a:p>
                      <a:r>
                        <a:rPr lang="nl-NL" dirty="0"/>
                        <a:t>Behoefte</a:t>
                      </a:r>
                    </a:p>
                  </a:txBody>
                  <a:tcPr>
                    <a:solidFill>
                      <a:srgbClr val="00B050"/>
                    </a:solidFill>
                  </a:tcPr>
                </a:tc>
                <a:extLst>
                  <a:ext uri="{0D108BD9-81ED-4DB2-BD59-A6C34878D82A}">
                    <a16:rowId xmlns:a16="http://schemas.microsoft.com/office/drawing/2014/main" val="1797940003"/>
                  </a:ext>
                </a:extLst>
              </a:tr>
              <a:tr h="370840">
                <a:tc>
                  <a:txBody>
                    <a:bodyPr/>
                    <a:lstStyle/>
                    <a:p>
                      <a:r>
                        <a:rPr lang="nl-NL" dirty="0"/>
                        <a:t>Dood</a:t>
                      </a:r>
                    </a:p>
                  </a:txBody>
                  <a:tcPr>
                    <a:solidFill>
                      <a:srgbClr val="0070C0"/>
                    </a:solidFill>
                  </a:tcPr>
                </a:tc>
                <a:tc>
                  <a:txBody>
                    <a:bodyPr/>
                    <a:lstStyle/>
                    <a:p>
                      <a:r>
                        <a:rPr lang="nl-NL" sz="1800" dirty="0"/>
                        <a:t>Instinctieve Wil </a:t>
                      </a:r>
                    </a:p>
                  </a:txBody>
                  <a:tcPr marL="121706" marR="121706">
                    <a:solidFill>
                      <a:schemeClr val="accent2"/>
                    </a:solidFill>
                  </a:tcPr>
                </a:tc>
                <a:tc>
                  <a:txBody>
                    <a:bodyPr/>
                    <a:lstStyle/>
                    <a:p>
                      <a:r>
                        <a:rPr lang="nl-NL" sz="1800" dirty="0"/>
                        <a:t>(over)Leven </a:t>
                      </a:r>
                    </a:p>
                  </a:txBody>
                  <a:tcPr marL="121706" marR="121706">
                    <a:solidFill>
                      <a:schemeClr val="accent2"/>
                    </a:solidFill>
                  </a:tcPr>
                </a:tc>
                <a:tc>
                  <a:txBody>
                    <a:bodyPr/>
                    <a:lstStyle/>
                    <a:p>
                      <a:r>
                        <a:rPr lang="nl-NL" dirty="0"/>
                        <a:t>(Mogen) Zijn</a:t>
                      </a:r>
                    </a:p>
                  </a:txBody>
                  <a:tcPr>
                    <a:solidFill>
                      <a:srgbClr val="00B050"/>
                    </a:solidFill>
                  </a:tcPr>
                </a:tc>
                <a:extLst>
                  <a:ext uri="{0D108BD9-81ED-4DB2-BD59-A6C34878D82A}">
                    <a16:rowId xmlns:a16="http://schemas.microsoft.com/office/drawing/2014/main" val="1015232827"/>
                  </a:ext>
                </a:extLst>
              </a:tr>
              <a:tr h="370840">
                <a:tc>
                  <a:txBody>
                    <a:bodyPr/>
                    <a:lstStyle/>
                    <a:p>
                      <a:r>
                        <a:rPr lang="nl-NL" sz="1800" dirty="0"/>
                        <a:t>Niets hebben/weten</a:t>
                      </a:r>
                    </a:p>
                  </a:txBody>
                  <a:tcPr marL="121706" marR="121706">
                    <a:solidFill>
                      <a:srgbClr val="0070C0"/>
                    </a:solidFill>
                  </a:tcPr>
                </a:tc>
                <a:tc>
                  <a:txBody>
                    <a:bodyPr/>
                    <a:lstStyle/>
                    <a:p>
                      <a:r>
                        <a:rPr lang="nl-NL" sz="1800" dirty="0"/>
                        <a:t>(Be)Grijpende Wil </a:t>
                      </a:r>
                    </a:p>
                  </a:txBody>
                  <a:tcPr marL="121706" marR="121706">
                    <a:solidFill>
                      <a:schemeClr val="accent2"/>
                    </a:solidFill>
                  </a:tcPr>
                </a:tc>
                <a:tc>
                  <a:txBody>
                    <a:bodyPr/>
                    <a:lstStyle/>
                    <a:p>
                      <a:r>
                        <a:rPr lang="nl-NL" sz="1800" dirty="0"/>
                        <a:t>Hebben/Weten</a:t>
                      </a:r>
                    </a:p>
                  </a:txBody>
                  <a:tcPr marL="121706" marR="121706">
                    <a:solidFill>
                      <a:schemeClr val="accent2"/>
                    </a:solidFill>
                  </a:tcPr>
                </a:tc>
                <a:tc>
                  <a:txBody>
                    <a:bodyPr/>
                    <a:lstStyle/>
                    <a:p>
                      <a:r>
                        <a:rPr lang="nl-NL" dirty="0"/>
                        <a:t>(Eigen)Wijsheid (*)</a:t>
                      </a:r>
                    </a:p>
                  </a:txBody>
                  <a:tcPr>
                    <a:solidFill>
                      <a:srgbClr val="00B050"/>
                    </a:solidFill>
                  </a:tcPr>
                </a:tc>
                <a:extLst>
                  <a:ext uri="{0D108BD9-81ED-4DB2-BD59-A6C34878D82A}">
                    <a16:rowId xmlns:a16="http://schemas.microsoft.com/office/drawing/2014/main" val="439696915"/>
                  </a:ext>
                </a:extLst>
              </a:tr>
              <a:tr h="370840">
                <a:tc>
                  <a:txBody>
                    <a:bodyPr/>
                    <a:lstStyle/>
                    <a:p>
                      <a:r>
                        <a:rPr lang="nl-NL" sz="1800" dirty="0"/>
                        <a:t>Onzekerheid</a:t>
                      </a:r>
                    </a:p>
                  </a:txBody>
                  <a:tcPr marL="121706" marR="121706">
                    <a:solidFill>
                      <a:srgbClr val="0070C0"/>
                    </a:solidFill>
                  </a:tcPr>
                </a:tc>
                <a:tc>
                  <a:txBody>
                    <a:bodyPr/>
                    <a:lstStyle/>
                    <a:p>
                      <a:r>
                        <a:rPr lang="nl-NL" sz="1800" dirty="0"/>
                        <a:t>Controlerende Wil </a:t>
                      </a:r>
                    </a:p>
                  </a:txBody>
                  <a:tcPr marL="121706" marR="121706">
                    <a:solidFill>
                      <a:schemeClr val="accent2"/>
                    </a:solidFill>
                  </a:tcPr>
                </a:tc>
                <a:tc>
                  <a:txBody>
                    <a:bodyPr/>
                    <a:lstStyle/>
                    <a:p>
                      <a:r>
                        <a:rPr lang="nl-NL" sz="1800" dirty="0"/>
                        <a:t>Controle</a:t>
                      </a:r>
                    </a:p>
                  </a:txBody>
                  <a:tcPr marL="121706" marR="121706">
                    <a:solidFill>
                      <a:schemeClr val="accent2"/>
                    </a:solidFill>
                  </a:tcPr>
                </a:tc>
                <a:tc>
                  <a:txBody>
                    <a:bodyPr/>
                    <a:lstStyle/>
                    <a:p>
                      <a:r>
                        <a:rPr lang="nl-NL" dirty="0"/>
                        <a:t>(Zelf)Vertrouwen (*)</a:t>
                      </a:r>
                    </a:p>
                  </a:txBody>
                  <a:tcPr>
                    <a:solidFill>
                      <a:srgbClr val="00B050"/>
                    </a:solidFill>
                  </a:tcPr>
                </a:tc>
                <a:extLst>
                  <a:ext uri="{0D108BD9-81ED-4DB2-BD59-A6C34878D82A}">
                    <a16:rowId xmlns:a16="http://schemas.microsoft.com/office/drawing/2014/main" val="689704351"/>
                  </a:ext>
                </a:extLst>
              </a:tr>
              <a:tr h="370840">
                <a:tc>
                  <a:txBody>
                    <a:bodyPr/>
                    <a:lstStyle/>
                    <a:p>
                      <a:r>
                        <a:rPr lang="nl-NL" sz="1800" dirty="0"/>
                        <a:t>Afwijzing</a:t>
                      </a:r>
                    </a:p>
                  </a:txBody>
                  <a:tcPr marL="121706" marR="121706">
                    <a:solidFill>
                      <a:srgbClr val="0070C0"/>
                    </a:solidFill>
                  </a:tcPr>
                </a:tc>
                <a:tc>
                  <a:txBody>
                    <a:bodyPr/>
                    <a:lstStyle/>
                    <a:p>
                      <a:r>
                        <a:rPr lang="nl-NL" sz="1800" dirty="0"/>
                        <a:t>Afgeleide Wil </a:t>
                      </a:r>
                    </a:p>
                  </a:txBody>
                  <a:tcPr marL="121706" marR="121706">
                    <a:solidFill>
                      <a:schemeClr val="accent2"/>
                    </a:solidFill>
                  </a:tcPr>
                </a:tc>
                <a:tc>
                  <a:txBody>
                    <a:bodyPr/>
                    <a:lstStyle/>
                    <a:p>
                      <a:r>
                        <a:rPr lang="nl-NL" sz="1800" dirty="0"/>
                        <a:t>Goedkeuring</a:t>
                      </a:r>
                    </a:p>
                  </a:txBody>
                  <a:tcPr marL="121706" marR="121706">
                    <a:solidFill>
                      <a:schemeClr val="accent2"/>
                    </a:solidFill>
                  </a:tcPr>
                </a:tc>
                <a:tc>
                  <a:txBody>
                    <a:bodyPr/>
                    <a:lstStyle/>
                    <a:p>
                      <a:r>
                        <a:rPr lang="nl-NL" dirty="0" err="1"/>
                        <a:t>EigenWaarde</a:t>
                      </a:r>
                      <a:r>
                        <a:rPr lang="nl-NL" dirty="0"/>
                        <a:t> (*)</a:t>
                      </a:r>
                    </a:p>
                  </a:txBody>
                  <a:tcPr>
                    <a:solidFill>
                      <a:srgbClr val="00B050"/>
                    </a:solidFill>
                  </a:tcPr>
                </a:tc>
                <a:extLst>
                  <a:ext uri="{0D108BD9-81ED-4DB2-BD59-A6C34878D82A}">
                    <a16:rowId xmlns:a16="http://schemas.microsoft.com/office/drawing/2014/main" val="819808606"/>
                  </a:ext>
                </a:extLst>
              </a:tr>
              <a:tr h="370840">
                <a:tc>
                  <a:txBody>
                    <a:bodyPr/>
                    <a:lstStyle/>
                    <a:p>
                      <a:r>
                        <a:rPr lang="nl-NL" sz="1800" dirty="0"/>
                        <a:t>Verveling</a:t>
                      </a:r>
                    </a:p>
                  </a:txBody>
                  <a:tcPr marL="121706" marR="121706">
                    <a:solidFill>
                      <a:srgbClr val="0070C0"/>
                    </a:solidFill>
                  </a:tcPr>
                </a:tc>
                <a:tc>
                  <a:txBody>
                    <a:bodyPr/>
                    <a:lstStyle/>
                    <a:p>
                      <a:r>
                        <a:rPr lang="nl-NL" sz="1800" dirty="0"/>
                        <a:t>Avontuurlijke Wil </a:t>
                      </a:r>
                    </a:p>
                  </a:txBody>
                  <a:tcPr marL="121706" marR="121706">
                    <a:solidFill>
                      <a:schemeClr val="accent2"/>
                    </a:solidFill>
                  </a:tcPr>
                </a:tc>
                <a:tc>
                  <a:txBody>
                    <a:bodyPr/>
                    <a:lstStyle/>
                    <a:p>
                      <a:r>
                        <a:rPr lang="nl-NL" sz="1800" dirty="0"/>
                        <a:t>Prikkels</a:t>
                      </a:r>
                    </a:p>
                  </a:txBody>
                  <a:tcPr marL="121706" marR="121706">
                    <a:solidFill>
                      <a:schemeClr val="accent2"/>
                    </a:solidFill>
                  </a:tcPr>
                </a:tc>
                <a:tc>
                  <a:txBody>
                    <a:bodyPr/>
                    <a:lstStyle/>
                    <a:p>
                      <a:r>
                        <a:rPr lang="nl-NL" dirty="0"/>
                        <a:t>Authenticiteit (*)</a:t>
                      </a:r>
                    </a:p>
                  </a:txBody>
                  <a:tcPr>
                    <a:solidFill>
                      <a:srgbClr val="00B050"/>
                    </a:solidFill>
                  </a:tcPr>
                </a:tc>
                <a:extLst>
                  <a:ext uri="{0D108BD9-81ED-4DB2-BD59-A6C34878D82A}">
                    <a16:rowId xmlns:a16="http://schemas.microsoft.com/office/drawing/2014/main" val="2767055749"/>
                  </a:ext>
                </a:extLst>
              </a:tr>
              <a:tr h="370840">
                <a:tc>
                  <a:txBody>
                    <a:bodyPr/>
                    <a:lstStyle/>
                    <a:p>
                      <a:r>
                        <a:rPr lang="nl-NL" sz="1800" dirty="0"/>
                        <a:t>Grenzeloosheid</a:t>
                      </a:r>
                    </a:p>
                  </a:txBody>
                  <a:tcPr marL="121706" marR="121706">
                    <a:solidFill>
                      <a:srgbClr val="0070C0"/>
                    </a:solidFill>
                  </a:tcPr>
                </a:tc>
                <a:tc>
                  <a:txBody>
                    <a:bodyPr/>
                    <a:lstStyle/>
                    <a:p>
                      <a:r>
                        <a:rPr lang="nl-NL" sz="1800" dirty="0"/>
                        <a:t>Ontketende Wil </a:t>
                      </a:r>
                    </a:p>
                  </a:txBody>
                  <a:tcPr marL="121706" marR="121706">
                    <a:solidFill>
                      <a:schemeClr val="accent2"/>
                    </a:solidFill>
                  </a:tcPr>
                </a:tc>
                <a:tc>
                  <a:txBody>
                    <a:bodyPr/>
                    <a:lstStyle/>
                    <a:p>
                      <a:r>
                        <a:rPr lang="nl-NL" sz="1800" dirty="0"/>
                        <a:t>Privacy</a:t>
                      </a:r>
                    </a:p>
                  </a:txBody>
                  <a:tcPr marL="121706" marR="121706">
                    <a:solidFill>
                      <a:schemeClr val="accent2"/>
                    </a:solidFill>
                  </a:tcPr>
                </a:tc>
                <a:tc>
                  <a:txBody>
                    <a:bodyPr/>
                    <a:lstStyle/>
                    <a:p>
                      <a:r>
                        <a:rPr lang="nl-NL" dirty="0"/>
                        <a:t>Gezonde Grenzen (*)</a:t>
                      </a:r>
                    </a:p>
                  </a:txBody>
                  <a:tcPr>
                    <a:solidFill>
                      <a:srgbClr val="00B050"/>
                    </a:solidFill>
                  </a:tcPr>
                </a:tc>
                <a:extLst>
                  <a:ext uri="{0D108BD9-81ED-4DB2-BD59-A6C34878D82A}">
                    <a16:rowId xmlns:a16="http://schemas.microsoft.com/office/drawing/2014/main" val="1034496177"/>
                  </a:ext>
                </a:extLst>
              </a:tr>
              <a:tr h="370840">
                <a:tc>
                  <a:txBody>
                    <a:bodyPr/>
                    <a:lstStyle/>
                    <a:p>
                      <a:r>
                        <a:rPr lang="nl-NL" sz="1800" dirty="0"/>
                        <a:t>Machteloosheid</a:t>
                      </a:r>
                    </a:p>
                  </a:txBody>
                  <a:tcPr marL="121706" marR="121706">
                    <a:solidFill>
                      <a:srgbClr val="0070C0"/>
                    </a:solidFill>
                  </a:tcPr>
                </a:tc>
                <a:tc>
                  <a:txBody>
                    <a:bodyPr/>
                    <a:lstStyle/>
                    <a:p>
                      <a:r>
                        <a:rPr lang="nl-NL" sz="1800" dirty="0"/>
                        <a:t>Dominante Wil </a:t>
                      </a:r>
                    </a:p>
                  </a:txBody>
                  <a:tcPr marL="121706" marR="121706">
                    <a:solidFill>
                      <a:schemeClr val="accent2"/>
                    </a:solidFill>
                  </a:tcPr>
                </a:tc>
                <a:tc>
                  <a:txBody>
                    <a:bodyPr/>
                    <a:lstStyle/>
                    <a:p>
                      <a:r>
                        <a:rPr lang="nl-NL" sz="1800" dirty="0"/>
                        <a:t>Macht</a:t>
                      </a:r>
                    </a:p>
                  </a:txBody>
                  <a:tcPr marL="121706" marR="121706">
                    <a:solidFill>
                      <a:schemeClr val="accent2"/>
                    </a:solidFill>
                  </a:tcPr>
                </a:tc>
                <a:tc>
                  <a:txBody>
                    <a:bodyPr/>
                    <a:lstStyle/>
                    <a:p>
                      <a:r>
                        <a:rPr lang="nl-NL" dirty="0" err="1"/>
                        <a:t>BeKrachtiging</a:t>
                      </a:r>
                      <a:r>
                        <a:rPr lang="nl-NL" dirty="0"/>
                        <a:t> (*)</a:t>
                      </a:r>
                    </a:p>
                  </a:txBody>
                  <a:tcPr>
                    <a:solidFill>
                      <a:srgbClr val="00B050"/>
                    </a:solidFill>
                  </a:tcPr>
                </a:tc>
                <a:extLst>
                  <a:ext uri="{0D108BD9-81ED-4DB2-BD59-A6C34878D82A}">
                    <a16:rowId xmlns:a16="http://schemas.microsoft.com/office/drawing/2014/main" val="1935291454"/>
                  </a:ext>
                </a:extLst>
              </a:tr>
              <a:tr h="370840">
                <a:tc>
                  <a:txBody>
                    <a:bodyPr/>
                    <a:lstStyle/>
                    <a:p>
                      <a:r>
                        <a:rPr lang="nl-NL" sz="1800" dirty="0"/>
                        <a:t>Falen</a:t>
                      </a:r>
                    </a:p>
                  </a:txBody>
                  <a:tcPr marL="121706" marR="121706">
                    <a:solidFill>
                      <a:srgbClr val="0070C0"/>
                    </a:solidFill>
                  </a:tcPr>
                </a:tc>
                <a:tc>
                  <a:txBody>
                    <a:bodyPr/>
                    <a:lstStyle/>
                    <a:p>
                      <a:r>
                        <a:rPr lang="nl-NL" sz="1800" dirty="0"/>
                        <a:t>Competitieve Wil </a:t>
                      </a:r>
                    </a:p>
                  </a:txBody>
                  <a:tcPr marL="121706" marR="121706">
                    <a:solidFill>
                      <a:schemeClr val="accent2"/>
                    </a:solidFill>
                  </a:tcPr>
                </a:tc>
                <a:tc>
                  <a:txBody>
                    <a:bodyPr/>
                    <a:lstStyle/>
                    <a:p>
                      <a:r>
                        <a:rPr lang="nl-NL" sz="1800" dirty="0"/>
                        <a:t>Succes</a:t>
                      </a:r>
                    </a:p>
                  </a:txBody>
                  <a:tcPr marL="121706" marR="121706">
                    <a:solidFill>
                      <a:schemeClr val="accent2"/>
                    </a:solidFill>
                  </a:tcPr>
                </a:tc>
                <a:tc>
                  <a:txBody>
                    <a:bodyPr/>
                    <a:lstStyle/>
                    <a:p>
                      <a:r>
                        <a:rPr lang="nl-NL" dirty="0"/>
                        <a:t>(Zelf)Waardering (*)</a:t>
                      </a:r>
                    </a:p>
                  </a:txBody>
                  <a:tcPr>
                    <a:solidFill>
                      <a:srgbClr val="00B050"/>
                    </a:solidFill>
                  </a:tcPr>
                </a:tc>
                <a:extLst>
                  <a:ext uri="{0D108BD9-81ED-4DB2-BD59-A6C34878D82A}">
                    <a16:rowId xmlns:a16="http://schemas.microsoft.com/office/drawing/2014/main" val="1691514130"/>
                  </a:ext>
                </a:extLst>
              </a:tr>
              <a:tr h="370840">
                <a:tc>
                  <a:txBody>
                    <a:bodyPr/>
                    <a:lstStyle/>
                    <a:p>
                      <a:r>
                        <a:rPr lang="nl-NL" sz="1800" dirty="0"/>
                        <a:t>Eenzaamheid</a:t>
                      </a:r>
                    </a:p>
                  </a:txBody>
                  <a:tcPr marL="121706" marR="121706">
                    <a:solidFill>
                      <a:srgbClr val="0070C0"/>
                    </a:solidFill>
                  </a:tcPr>
                </a:tc>
                <a:tc>
                  <a:txBody>
                    <a:bodyPr/>
                    <a:lstStyle/>
                    <a:p>
                      <a:r>
                        <a:rPr lang="nl-NL" sz="1800" dirty="0"/>
                        <a:t>Symbiotische Wil </a:t>
                      </a:r>
                    </a:p>
                  </a:txBody>
                  <a:tcPr marL="121706" marR="121706">
                    <a:solidFill>
                      <a:schemeClr val="accent2"/>
                    </a:solidFill>
                  </a:tcPr>
                </a:tc>
                <a:tc>
                  <a:txBody>
                    <a:bodyPr/>
                    <a:lstStyle/>
                    <a:p>
                      <a:r>
                        <a:rPr lang="nl-NL" sz="1800" dirty="0"/>
                        <a:t>Contact</a:t>
                      </a:r>
                    </a:p>
                  </a:txBody>
                  <a:tcPr marL="121706" marR="121706">
                    <a:solidFill>
                      <a:schemeClr val="accent2"/>
                    </a:solidFill>
                  </a:tcPr>
                </a:tc>
                <a:tc>
                  <a:txBody>
                    <a:bodyPr/>
                    <a:lstStyle/>
                    <a:p>
                      <a:r>
                        <a:rPr lang="nl-NL" dirty="0"/>
                        <a:t>Intimiteit (*)</a:t>
                      </a:r>
                    </a:p>
                  </a:txBody>
                  <a:tcPr>
                    <a:solidFill>
                      <a:srgbClr val="00B050"/>
                    </a:solidFill>
                  </a:tcPr>
                </a:tc>
                <a:extLst>
                  <a:ext uri="{0D108BD9-81ED-4DB2-BD59-A6C34878D82A}">
                    <a16:rowId xmlns:a16="http://schemas.microsoft.com/office/drawing/2014/main" val="2856622331"/>
                  </a:ext>
                </a:extLst>
              </a:tr>
            </a:tbl>
          </a:graphicData>
        </a:graphic>
      </p:graphicFrame>
      <p:sp>
        <p:nvSpPr>
          <p:cNvPr id="5" name="Tekstvak 4">
            <a:extLst>
              <a:ext uri="{FF2B5EF4-FFF2-40B4-BE49-F238E27FC236}">
                <a16:creationId xmlns:a16="http://schemas.microsoft.com/office/drawing/2014/main" id="{ADB03D40-61D0-4FB0-9CAC-497EE9ADD864}"/>
              </a:ext>
            </a:extLst>
          </p:cNvPr>
          <p:cNvSpPr txBox="1"/>
          <p:nvPr/>
        </p:nvSpPr>
        <p:spPr>
          <a:xfrm>
            <a:off x="8469086" y="5755243"/>
            <a:ext cx="4680858" cy="369332"/>
          </a:xfrm>
          <a:prstGeom prst="rect">
            <a:avLst/>
          </a:prstGeom>
          <a:noFill/>
        </p:spPr>
        <p:txBody>
          <a:bodyPr wrap="square" rtlCol="0">
            <a:spAutoFit/>
          </a:bodyPr>
          <a:lstStyle/>
          <a:p>
            <a:r>
              <a:rPr lang="nl-NL" dirty="0"/>
              <a:t>    * Autonomie in Verbinding </a:t>
            </a:r>
          </a:p>
        </p:txBody>
      </p:sp>
    </p:spTree>
    <p:extLst>
      <p:ext uri="{BB962C8B-B14F-4D97-AF65-F5344CB8AC3E}">
        <p14:creationId xmlns:p14="http://schemas.microsoft.com/office/powerpoint/2010/main" val="90326808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79576" y="0"/>
            <a:ext cx="8229600" cy="1600200"/>
          </a:xfrm>
        </p:spPr>
        <p:txBody>
          <a:bodyPr/>
          <a:lstStyle/>
          <a:p>
            <a:r>
              <a:rPr lang="nl-NL" dirty="0"/>
              <a:t>  </a:t>
            </a:r>
            <a:r>
              <a:rPr lang="nl-NL" sz="3600" dirty="0" err="1"/>
              <a:t>Laplace’s</a:t>
            </a:r>
            <a:r>
              <a:rPr lang="nl-NL" sz="3600" dirty="0"/>
              <a:t> demon</a:t>
            </a:r>
            <a:r>
              <a:rPr lang="nl-NL" dirty="0"/>
              <a:t>	</a:t>
            </a:r>
          </a:p>
        </p:txBody>
      </p:sp>
      <p:sp>
        <p:nvSpPr>
          <p:cNvPr id="3" name="Tijdelijke aanduiding voor inhoud 2"/>
          <p:cNvSpPr>
            <a:spLocks noGrp="1"/>
          </p:cNvSpPr>
          <p:nvPr>
            <p:ph idx="1"/>
          </p:nvPr>
        </p:nvSpPr>
        <p:spPr>
          <a:xfrm>
            <a:off x="3215680" y="1660436"/>
            <a:ext cx="6048672" cy="4525963"/>
          </a:xfrm>
        </p:spPr>
        <p:txBody>
          <a:bodyPr>
            <a:normAutofit/>
          </a:bodyPr>
          <a:lstStyle/>
          <a:p>
            <a:pPr>
              <a:buNone/>
            </a:pPr>
            <a:r>
              <a:rPr lang="nl-NL" i="1" dirty="0"/>
              <a:t>	</a:t>
            </a:r>
          </a:p>
          <a:p>
            <a:pPr>
              <a:buNone/>
            </a:pPr>
            <a:r>
              <a:rPr lang="nl-NL" i="1" dirty="0"/>
              <a:t>  “Een intelligent wezen dat op een zeker moment alle krachten zou kennen die in de natuur werken (..) zou in een enkele formule de beweging van de grootste lichamen in het heelal en die van het kleinste atoom kunnen beschrijven: niets zou voor hem onzeker zijn en zowel de toekomst als het verleden zou hem bekend zijn.”  </a:t>
            </a:r>
          </a:p>
          <a:p>
            <a:pPr>
              <a:buNone/>
            </a:pPr>
            <a:r>
              <a:rPr lang="nl-NL" i="1" dirty="0"/>
              <a:t>	</a:t>
            </a:r>
            <a:endParaRPr lang="nl-NL" dirty="0"/>
          </a:p>
        </p:txBody>
      </p:sp>
      <p:pic>
        <p:nvPicPr>
          <p:cNvPr id="36866" name="Picture 2" descr="http://www.coasttocoastam.com/cimages/var/ezwebin_site/storage/images/coast-to-coast/repository/photos/pickover-images-antimatter/619849-1-eng-US/Pickover-Images-Antimatter.jpg"/>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a:stretch/>
        </p:blipFill>
        <p:spPr bwMode="auto">
          <a:xfrm>
            <a:off x="2567608" y="1779510"/>
            <a:ext cx="6912768" cy="455759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B71FB282-774F-47FD-BC1A-8CEF9D6CB07B}"/>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9632582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a:extLst>
              <a:ext uri="{FF2B5EF4-FFF2-40B4-BE49-F238E27FC236}">
                <a16:creationId xmlns:a16="http://schemas.microsoft.com/office/drawing/2014/main" id="{5591EAE8-7B45-4C15-890F-C79C14B27843}"/>
              </a:ext>
            </a:extLst>
          </p:cNvPr>
          <p:cNvSpPr>
            <a:spLocks noGrp="1" noChangeArrowheads="1"/>
          </p:cNvSpPr>
          <p:nvPr>
            <p:ph type="title"/>
          </p:nvPr>
        </p:nvSpPr>
        <p:spPr bwMode="auto"/>
        <p:txBody>
          <a:bodyPr wrap="square" numCol="1" anchorCtr="0" compatLnSpc="1">
            <a:prstTxWarp prst="textNoShape">
              <a:avLst/>
            </a:prstTxWarp>
          </a:bodyPr>
          <a:lstStyle/>
          <a:p>
            <a:pPr algn="ctr"/>
            <a:r>
              <a:rPr lang="nl-NL" altLang="nl-NL" sz="3600" dirty="0"/>
              <a:t>ONTWORTELDE/VALSE WIL: SURROGAAT voor ‘The REAL THING’</a:t>
            </a:r>
          </a:p>
        </p:txBody>
      </p:sp>
      <p:sp>
        <p:nvSpPr>
          <p:cNvPr id="3" name="Tijdelijke aanduiding voor inhoud 2">
            <a:extLst>
              <a:ext uri="{FF2B5EF4-FFF2-40B4-BE49-F238E27FC236}">
                <a16:creationId xmlns:a16="http://schemas.microsoft.com/office/drawing/2014/main" id="{4093DC30-41E7-4B3E-9060-D947FC9C3FA1}"/>
              </a:ext>
            </a:extLst>
          </p:cNvPr>
          <p:cNvSpPr>
            <a:spLocks noGrp="1"/>
          </p:cNvSpPr>
          <p:nvPr>
            <p:ph idx="1"/>
          </p:nvPr>
        </p:nvSpPr>
        <p:spPr>
          <a:xfrm>
            <a:off x="2063750" y="1557338"/>
            <a:ext cx="7642225" cy="4525962"/>
          </a:xfrm>
        </p:spPr>
        <p:txBody>
          <a:bodyPr rtlCol="0">
            <a:normAutofit fontScale="92500" lnSpcReduction="10000"/>
          </a:bodyPr>
          <a:lstStyle/>
          <a:p>
            <a:pPr fontAlgn="auto">
              <a:spcAft>
                <a:spcPts val="0"/>
              </a:spcAft>
              <a:defRPr/>
            </a:pPr>
            <a:endParaRPr lang="nl-NL" i="1" dirty="0"/>
          </a:p>
          <a:p>
            <a:pPr fontAlgn="auto">
              <a:spcAft>
                <a:spcPts val="0"/>
              </a:spcAft>
              <a:defRPr/>
            </a:pPr>
            <a:r>
              <a:rPr lang="nl-NL" i="1" dirty="0"/>
              <a:t>Trauma’s creëren primair Pijn &amp; Angst en secundair Schaamte &amp; Schuld</a:t>
            </a:r>
          </a:p>
          <a:p>
            <a:pPr fontAlgn="auto">
              <a:spcAft>
                <a:spcPts val="0"/>
              </a:spcAft>
              <a:defRPr/>
            </a:pPr>
            <a:r>
              <a:rPr lang="nl-NL" i="1" dirty="0"/>
              <a:t>Die het Ik niet wil ervaren &gt; Afkeer van pijn en negatieve emoties en verlangen naar harmonie</a:t>
            </a:r>
          </a:p>
          <a:p>
            <a:pPr fontAlgn="auto">
              <a:spcAft>
                <a:spcPts val="0"/>
              </a:spcAft>
              <a:defRPr/>
            </a:pPr>
            <a:r>
              <a:rPr lang="nl-NL" i="1" dirty="0"/>
              <a:t>Het Ik richt zich daarom naar Buiten (Objecten van Verlangen) </a:t>
            </a:r>
          </a:p>
          <a:p>
            <a:pPr fontAlgn="auto">
              <a:spcAft>
                <a:spcPts val="0"/>
              </a:spcAft>
              <a:defRPr/>
            </a:pPr>
            <a:r>
              <a:rPr lang="nl-NL" i="1" dirty="0"/>
              <a:t>En tapt daartoe uit de oorspronkelijke Levensenergie/</a:t>
            </a:r>
            <a:r>
              <a:rPr lang="nl-NL" i="1" dirty="0" err="1"/>
              <a:t>OerWil</a:t>
            </a:r>
            <a:endParaRPr lang="nl-NL" i="1" dirty="0"/>
          </a:p>
          <a:p>
            <a:pPr fontAlgn="auto">
              <a:spcAft>
                <a:spcPts val="0"/>
              </a:spcAft>
              <a:defRPr/>
            </a:pPr>
            <a:r>
              <a:rPr lang="nl-NL" i="1" dirty="0"/>
              <a:t>Die omgevormd wordt tot Ontwortelde (Valse) Wil teneinde de objecten van verlangen te verkrijgen</a:t>
            </a:r>
          </a:p>
          <a:p>
            <a:pPr fontAlgn="auto">
              <a:spcAft>
                <a:spcPts val="0"/>
              </a:spcAft>
              <a:defRPr/>
            </a:pPr>
            <a:r>
              <a:rPr lang="nl-NL" i="1" dirty="0"/>
              <a:t>Dit geeft kortstondige en oppervlakkige voldoening</a:t>
            </a:r>
          </a:p>
          <a:p>
            <a:pPr fontAlgn="auto">
              <a:spcAft>
                <a:spcPts val="0"/>
              </a:spcAft>
              <a:defRPr/>
            </a:pPr>
            <a:r>
              <a:rPr lang="nl-NL" i="1" dirty="0"/>
              <a:t>Maar op een dieper niveau blijft de pijn en angst aanwezig</a:t>
            </a:r>
          </a:p>
          <a:p>
            <a:pPr fontAlgn="auto">
              <a:spcAft>
                <a:spcPts val="0"/>
              </a:spcAft>
              <a:defRPr/>
            </a:pPr>
            <a:r>
              <a:rPr lang="nl-NL" i="1" dirty="0"/>
              <a:t>Ontwortelde </a:t>
            </a:r>
            <a:r>
              <a:rPr lang="nl-NL" i="1" dirty="0" err="1"/>
              <a:t>Wilfasen</a:t>
            </a:r>
            <a:r>
              <a:rPr lang="nl-NL" i="1" dirty="0"/>
              <a:t> zijn </a:t>
            </a:r>
            <a:r>
              <a:rPr lang="nl-NL" i="1" dirty="0" err="1"/>
              <a:t>re-actief</a:t>
            </a:r>
            <a:r>
              <a:rPr lang="nl-NL" i="1" dirty="0"/>
              <a:t> in plaats van creatief</a:t>
            </a:r>
          </a:p>
          <a:p>
            <a:pPr fontAlgn="auto">
              <a:spcAft>
                <a:spcPts val="0"/>
              </a:spcAft>
              <a:defRPr/>
            </a:pPr>
            <a:r>
              <a:rPr lang="nl-NL" i="1" dirty="0"/>
              <a:t>Ontwortelde </a:t>
            </a:r>
            <a:r>
              <a:rPr lang="nl-NL" i="1" dirty="0" err="1"/>
              <a:t>Wilfasen</a:t>
            </a:r>
            <a:r>
              <a:rPr lang="nl-NL" i="1" dirty="0"/>
              <a:t> zullen nooit werkelijke voldoening, vrede en geluk geven</a:t>
            </a:r>
          </a:p>
          <a:p>
            <a:pPr fontAlgn="auto">
              <a:spcAft>
                <a:spcPts val="0"/>
              </a:spcAft>
              <a:defRPr/>
            </a:pPr>
            <a:r>
              <a:rPr lang="nl-NL" i="1" dirty="0"/>
              <a:t>Integendeel: op de duur putten ze uit, en her-ensceneren ze de oorspronkelijke trauma’s</a:t>
            </a:r>
          </a:p>
          <a:p>
            <a:pPr marL="0" indent="0" fontAlgn="auto">
              <a:spcAft>
                <a:spcPts val="0"/>
              </a:spcAft>
              <a:buFont typeface="Arial" panose="020B0604020202020204" pitchFamily="34" charset="0"/>
              <a:buNone/>
              <a:defRPr/>
            </a:pPr>
            <a:endParaRPr lang="nl-NL"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94A068D2-341B-4D92-B474-621E1DA5BBFB}"/>
              </a:ext>
            </a:extLst>
          </p:cNvPr>
          <p:cNvSpPr>
            <a:spLocks noGrp="1" noChangeArrowheads="1"/>
          </p:cNvSpPr>
          <p:nvPr>
            <p:ph type="title"/>
          </p:nvPr>
        </p:nvSpPr>
        <p:spPr bwMode="auto"/>
        <p:txBody>
          <a:bodyPr wrap="square" numCol="1" anchorCtr="0" compatLnSpc="1">
            <a:prstTxWarp prst="textNoShape">
              <a:avLst/>
            </a:prstTxWarp>
          </a:bodyPr>
          <a:lstStyle/>
          <a:p>
            <a:r>
              <a:rPr lang="nl-NL" altLang="nl-NL" sz="3600" dirty="0"/>
              <a:t>VAN OER Wil NAAR Ontwortelde WIL</a:t>
            </a:r>
          </a:p>
        </p:txBody>
      </p:sp>
      <p:sp>
        <p:nvSpPr>
          <p:cNvPr id="3" name="Tijdelijke aanduiding voor inhoud 2">
            <a:extLst>
              <a:ext uri="{FF2B5EF4-FFF2-40B4-BE49-F238E27FC236}">
                <a16:creationId xmlns:a16="http://schemas.microsoft.com/office/drawing/2014/main" id="{F2BAA94C-95E7-4DEF-AABF-6E11F01A49FD}"/>
              </a:ext>
            </a:extLst>
          </p:cNvPr>
          <p:cNvSpPr>
            <a:spLocks noGrp="1"/>
          </p:cNvSpPr>
          <p:nvPr>
            <p:ph idx="1"/>
          </p:nvPr>
        </p:nvSpPr>
        <p:spPr>
          <a:xfrm>
            <a:off x="838200" y="1844365"/>
            <a:ext cx="7642225" cy="4525962"/>
          </a:xfrm>
        </p:spPr>
        <p:txBody>
          <a:bodyPr rtlCol="0">
            <a:normAutofit fontScale="47500" lnSpcReduction="20000"/>
          </a:bodyPr>
          <a:lstStyle/>
          <a:p>
            <a:pPr fontAlgn="auto">
              <a:spcAft>
                <a:spcPts val="0"/>
              </a:spcAft>
              <a:defRPr/>
            </a:pPr>
            <a:endParaRPr lang="nl-NL" i="1" dirty="0"/>
          </a:p>
          <a:p>
            <a:pPr fontAlgn="auto">
              <a:spcAft>
                <a:spcPts val="0"/>
              </a:spcAft>
              <a:defRPr/>
            </a:pPr>
            <a:r>
              <a:rPr lang="nl-NL" i="1" dirty="0" err="1"/>
              <a:t>OERTrauma</a:t>
            </a:r>
            <a:r>
              <a:rPr lang="nl-NL" i="1" dirty="0"/>
              <a:t>  &gt; (Gezonde) IK word bedreigd &gt; Instinctieve Wil (Rood)</a:t>
            </a:r>
          </a:p>
          <a:p>
            <a:pPr fontAlgn="auto">
              <a:spcAft>
                <a:spcPts val="0"/>
              </a:spcAft>
              <a:defRPr/>
            </a:pPr>
            <a:endParaRPr lang="nl-NL" i="1" dirty="0"/>
          </a:p>
          <a:p>
            <a:pPr fontAlgn="auto">
              <a:spcAft>
                <a:spcPts val="0"/>
              </a:spcAft>
              <a:defRPr/>
            </a:pPr>
            <a:r>
              <a:rPr lang="nl-NL" i="1" dirty="0"/>
              <a:t>Instinctieve Wil  &gt;  Vechten / Vluchten</a:t>
            </a:r>
          </a:p>
          <a:p>
            <a:pPr fontAlgn="auto">
              <a:spcAft>
                <a:spcPts val="0"/>
              </a:spcAft>
              <a:defRPr/>
            </a:pPr>
            <a:endParaRPr lang="nl-NL" i="1" dirty="0"/>
          </a:p>
          <a:p>
            <a:pPr fontAlgn="auto">
              <a:spcAft>
                <a:spcPts val="0"/>
              </a:spcAft>
              <a:defRPr/>
            </a:pPr>
            <a:r>
              <a:rPr lang="nl-NL" i="1" dirty="0"/>
              <a:t>Maar als Vechten of Vluchten niet lukt &gt; Bevriezen….(Blauw)</a:t>
            </a:r>
          </a:p>
          <a:p>
            <a:pPr fontAlgn="auto">
              <a:spcAft>
                <a:spcPts val="0"/>
              </a:spcAft>
              <a:defRPr/>
            </a:pPr>
            <a:endParaRPr lang="nl-NL" i="1" dirty="0"/>
          </a:p>
          <a:p>
            <a:pPr fontAlgn="auto">
              <a:spcAft>
                <a:spcPts val="0"/>
              </a:spcAft>
              <a:defRPr/>
            </a:pPr>
            <a:r>
              <a:rPr lang="nl-NL" i="1" dirty="0"/>
              <a:t>Door te Bevriezen overleven we de Angst (voor de dood). </a:t>
            </a:r>
          </a:p>
          <a:p>
            <a:pPr fontAlgn="auto">
              <a:spcAft>
                <a:spcPts val="0"/>
              </a:spcAft>
              <a:defRPr/>
            </a:pPr>
            <a:endParaRPr lang="nl-NL" i="1" dirty="0"/>
          </a:p>
          <a:p>
            <a:pPr fontAlgn="auto">
              <a:spcAft>
                <a:spcPts val="0"/>
              </a:spcAft>
              <a:defRPr/>
            </a:pPr>
            <a:r>
              <a:rPr lang="nl-NL" i="1" dirty="0"/>
              <a:t>We raken wel voor een deel ons heldere bewustzijn kwijt.. Ik ervaart zichzelf  als afgescheiden. De zichzelf repeterende traumacyclus start.::</a:t>
            </a:r>
          </a:p>
          <a:p>
            <a:pPr fontAlgn="auto">
              <a:spcAft>
                <a:spcPts val="0"/>
              </a:spcAft>
              <a:defRPr/>
            </a:pPr>
            <a:endParaRPr lang="nl-NL" i="1" dirty="0"/>
          </a:p>
          <a:p>
            <a:pPr fontAlgn="auto">
              <a:spcAft>
                <a:spcPts val="0"/>
              </a:spcAft>
              <a:defRPr/>
            </a:pPr>
            <a:r>
              <a:rPr lang="nl-NL" i="1" dirty="0"/>
              <a:t>Trauma van de Liefde (Ik word niet geliefd) &gt;  Begrijpende Wil en Symbiotische Wil</a:t>
            </a:r>
          </a:p>
          <a:p>
            <a:pPr fontAlgn="auto">
              <a:spcAft>
                <a:spcPts val="0"/>
              </a:spcAft>
              <a:defRPr/>
            </a:pPr>
            <a:endParaRPr lang="nl-NL" i="1" dirty="0"/>
          </a:p>
          <a:p>
            <a:pPr fontAlgn="auto">
              <a:spcAft>
                <a:spcPts val="0"/>
              </a:spcAft>
              <a:defRPr/>
            </a:pPr>
            <a:r>
              <a:rPr lang="nl-NL" i="1" dirty="0"/>
              <a:t>Trauma van de Identiteit (Ik mag niet zijn wie ik ben) &gt;  Afgeleide Wil en Ontketende Wil</a:t>
            </a:r>
          </a:p>
          <a:p>
            <a:pPr fontAlgn="auto">
              <a:spcAft>
                <a:spcPts val="0"/>
              </a:spcAft>
              <a:defRPr/>
            </a:pPr>
            <a:endParaRPr lang="nl-NL" i="1" dirty="0"/>
          </a:p>
          <a:p>
            <a:pPr fontAlgn="auto">
              <a:spcAft>
                <a:spcPts val="0"/>
              </a:spcAft>
              <a:defRPr/>
            </a:pPr>
            <a:r>
              <a:rPr lang="nl-NL" i="1" dirty="0"/>
              <a:t>Trauma van de Seksualiteit (Ik word verkracht,  of: Ik mag niet genieten )&gt;  Controlerende Wil  en Avontuurlijke Wil</a:t>
            </a:r>
          </a:p>
          <a:p>
            <a:pPr marL="0" indent="0" fontAlgn="auto">
              <a:spcAft>
                <a:spcPts val="0"/>
              </a:spcAft>
              <a:buFont typeface="Arial" panose="020B0604020202020204" pitchFamily="34" charset="0"/>
              <a:buNone/>
              <a:defRPr/>
            </a:pPr>
            <a:endParaRPr lang="nl-NL" i="1" dirty="0"/>
          </a:p>
          <a:p>
            <a:pPr fontAlgn="auto">
              <a:spcAft>
                <a:spcPts val="0"/>
              </a:spcAft>
              <a:defRPr/>
            </a:pPr>
            <a:r>
              <a:rPr lang="nl-NL" i="1" dirty="0"/>
              <a:t>Trauma van het Daderschap (Ik respecteer geen grenzen) &gt; Competitieve Wil en Dominante Wil</a:t>
            </a:r>
          </a:p>
          <a:p>
            <a:pPr fontAlgn="auto">
              <a:spcAft>
                <a:spcPts val="0"/>
              </a:spcAft>
              <a:defRPr/>
            </a:pPr>
            <a:endParaRPr lang="nl-NL" i="1" dirty="0"/>
          </a:p>
          <a:p>
            <a:pPr fontAlgn="auto">
              <a:spcAft>
                <a:spcPts val="0"/>
              </a:spcAft>
              <a:defRPr/>
            </a:pPr>
            <a:endParaRPr lang="nl-NL" i="1" dirty="0"/>
          </a:p>
          <a:p>
            <a:pPr fontAlgn="auto">
              <a:spcAft>
                <a:spcPts val="0"/>
              </a:spcAft>
              <a:defRPr/>
            </a:pPr>
            <a:endParaRPr lang="nl-NL" i="1" dirty="0"/>
          </a:p>
        </p:txBody>
      </p:sp>
      <p:pic>
        <p:nvPicPr>
          <p:cNvPr id="1026" name="Picture 2" descr="Leuke weetjes over de regenboog">
            <a:extLst>
              <a:ext uri="{FF2B5EF4-FFF2-40B4-BE49-F238E27FC236}">
                <a16:creationId xmlns:a16="http://schemas.microsoft.com/office/drawing/2014/main" id="{3BE4BA53-BB82-4519-B27F-C1FD81D5A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957" y="721429"/>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04A3C-14C9-4B3E-AFED-D79B7E11370F}"/>
              </a:ext>
            </a:extLst>
          </p:cNvPr>
          <p:cNvSpPr>
            <a:spLocks noGrp="1"/>
          </p:cNvSpPr>
          <p:nvPr>
            <p:ph type="title"/>
          </p:nvPr>
        </p:nvSpPr>
        <p:spPr/>
        <p:txBody>
          <a:bodyPr/>
          <a:lstStyle/>
          <a:p>
            <a:pPr algn="ctr" fontAlgn="auto">
              <a:spcAft>
                <a:spcPts val="0"/>
              </a:spcAft>
              <a:defRPr/>
            </a:pPr>
            <a:r>
              <a:rPr lang="nl-NL" sz="4050" dirty="0"/>
              <a:t>VALSE WILFASEN: Surrogaat voor ‘</a:t>
            </a:r>
            <a:r>
              <a:rPr lang="nl-NL" sz="4050" dirty="0" err="1"/>
              <a:t>the</a:t>
            </a:r>
            <a:r>
              <a:rPr lang="nl-NL" sz="4050" dirty="0"/>
              <a:t> REAL THING’ </a:t>
            </a:r>
          </a:p>
        </p:txBody>
      </p:sp>
      <p:sp>
        <p:nvSpPr>
          <p:cNvPr id="3" name="Tijdelijke aanduiding voor inhoud 2">
            <a:extLst>
              <a:ext uri="{FF2B5EF4-FFF2-40B4-BE49-F238E27FC236}">
                <a16:creationId xmlns:a16="http://schemas.microsoft.com/office/drawing/2014/main" id="{3BEDD30A-5086-4223-BFC6-EAD9C7493018}"/>
              </a:ext>
            </a:extLst>
          </p:cNvPr>
          <p:cNvSpPr>
            <a:spLocks noGrp="1"/>
          </p:cNvSpPr>
          <p:nvPr>
            <p:ph sz="half" idx="1"/>
          </p:nvPr>
        </p:nvSpPr>
        <p:spPr>
          <a:xfrm>
            <a:off x="2149475" y="2133600"/>
            <a:ext cx="3886200" cy="3187700"/>
          </a:xfrm>
        </p:spPr>
        <p:txBody>
          <a:bodyPr rtlCol="0">
            <a:normAutofit/>
          </a:bodyPr>
          <a:lstStyle/>
          <a:p>
            <a:pPr marL="0" indent="0" fontAlgn="auto">
              <a:spcAft>
                <a:spcPts val="0"/>
              </a:spcAft>
              <a:buFont typeface="Arial" panose="020B0604020202020204" pitchFamily="34" charset="0"/>
              <a:buNone/>
              <a:defRPr/>
            </a:pPr>
            <a:r>
              <a:rPr lang="nl-NL" dirty="0"/>
              <a:t>   </a:t>
            </a:r>
            <a:r>
              <a:rPr lang="nl-NL" dirty="0" err="1"/>
              <a:t>Externaliseren</a:t>
            </a:r>
            <a:r>
              <a:rPr lang="nl-NL" dirty="0"/>
              <a:t> van behoefte aan ‘Autonomie’</a:t>
            </a:r>
          </a:p>
          <a:p>
            <a:pPr marL="0" indent="0" fontAlgn="auto">
              <a:spcAft>
                <a:spcPts val="0"/>
              </a:spcAft>
              <a:buFont typeface="Arial" panose="020B0604020202020204" pitchFamily="34" charset="0"/>
              <a:buNone/>
              <a:defRPr/>
            </a:pPr>
            <a:r>
              <a:rPr lang="nl-NL" dirty="0"/>
              <a:t>   Wil            Verlangen             Trauma/Angst</a:t>
            </a:r>
          </a:p>
          <a:p>
            <a:pPr fontAlgn="auto">
              <a:spcAft>
                <a:spcPts val="0"/>
              </a:spcAft>
              <a:defRPr/>
            </a:pPr>
            <a:r>
              <a:rPr lang="nl-NL" dirty="0"/>
              <a:t>(Be)grijpend &gt;  kennis           &gt;  irrationaliteit</a:t>
            </a:r>
          </a:p>
          <a:p>
            <a:pPr fontAlgn="auto">
              <a:spcAft>
                <a:spcPts val="0"/>
              </a:spcAft>
              <a:defRPr/>
            </a:pPr>
            <a:r>
              <a:rPr lang="nl-NL" dirty="0"/>
              <a:t>Controlerend &gt; controle        &gt;   verandering</a:t>
            </a:r>
          </a:p>
          <a:p>
            <a:pPr fontAlgn="auto">
              <a:spcAft>
                <a:spcPts val="0"/>
              </a:spcAft>
              <a:defRPr/>
            </a:pPr>
            <a:r>
              <a:rPr lang="nl-NL" dirty="0" err="1"/>
              <a:t>Ont-ketend</a:t>
            </a:r>
            <a:r>
              <a:rPr lang="nl-NL" dirty="0"/>
              <a:t> &gt;   privacy         &gt;  verst(r)</a:t>
            </a:r>
            <a:r>
              <a:rPr lang="nl-NL" dirty="0" err="1"/>
              <a:t>ikking</a:t>
            </a:r>
            <a:r>
              <a:rPr lang="nl-NL" dirty="0"/>
              <a:t>        </a:t>
            </a:r>
          </a:p>
          <a:p>
            <a:pPr fontAlgn="auto">
              <a:spcAft>
                <a:spcPts val="0"/>
              </a:spcAft>
              <a:defRPr/>
            </a:pPr>
            <a:r>
              <a:rPr lang="nl-NL" dirty="0"/>
              <a:t>Competitief &gt;   prestaties        &gt; falen </a:t>
            </a:r>
          </a:p>
          <a:p>
            <a:pPr fontAlgn="auto">
              <a:spcAft>
                <a:spcPts val="0"/>
              </a:spcAft>
              <a:defRPr/>
            </a:pPr>
            <a:endParaRPr lang="nl-NL" dirty="0"/>
          </a:p>
          <a:p>
            <a:pPr fontAlgn="auto">
              <a:spcAft>
                <a:spcPts val="0"/>
              </a:spcAft>
              <a:defRPr/>
            </a:pPr>
            <a:endParaRPr lang="nl-NL" dirty="0"/>
          </a:p>
        </p:txBody>
      </p:sp>
      <p:sp>
        <p:nvSpPr>
          <p:cNvPr id="4" name="Tijdelijke aanduiding voor inhoud 3">
            <a:extLst>
              <a:ext uri="{FF2B5EF4-FFF2-40B4-BE49-F238E27FC236}">
                <a16:creationId xmlns:a16="http://schemas.microsoft.com/office/drawing/2014/main" id="{9682F619-FC23-4CF2-B4D5-F9DC09EF9670}"/>
              </a:ext>
            </a:extLst>
          </p:cNvPr>
          <p:cNvSpPr>
            <a:spLocks noGrp="1"/>
          </p:cNvSpPr>
          <p:nvPr>
            <p:ph sz="half" idx="2"/>
          </p:nvPr>
        </p:nvSpPr>
        <p:spPr>
          <a:xfrm>
            <a:off x="6553200" y="2138363"/>
            <a:ext cx="4319588" cy="3189287"/>
          </a:xfrm>
        </p:spPr>
        <p:txBody>
          <a:bodyPr rtlCol="0">
            <a:normAutofit/>
          </a:bodyPr>
          <a:lstStyle/>
          <a:p>
            <a:pPr marL="0" indent="0" fontAlgn="auto">
              <a:spcAft>
                <a:spcPts val="0"/>
              </a:spcAft>
              <a:buFont typeface="Arial" panose="020B0604020202020204" pitchFamily="34" charset="0"/>
              <a:buNone/>
              <a:defRPr/>
            </a:pPr>
            <a:r>
              <a:rPr lang="nl-NL" dirty="0"/>
              <a:t>    </a:t>
            </a:r>
            <a:r>
              <a:rPr lang="nl-NL" dirty="0" err="1"/>
              <a:t>Externaliseren</a:t>
            </a:r>
            <a:r>
              <a:rPr lang="nl-NL" dirty="0"/>
              <a:t> van behoefte aan ‘Verbinding’</a:t>
            </a:r>
          </a:p>
          <a:p>
            <a:pPr marL="0" indent="0" fontAlgn="auto">
              <a:spcAft>
                <a:spcPts val="0"/>
              </a:spcAft>
              <a:buFont typeface="Arial" panose="020B0604020202020204" pitchFamily="34" charset="0"/>
              <a:buNone/>
              <a:defRPr/>
            </a:pPr>
            <a:r>
              <a:rPr lang="nl-NL" dirty="0"/>
              <a:t>   Wil		 Verlangen	Trauma/Angst	</a:t>
            </a:r>
          </a:p>
          <a:p>
            <a:pPr fontAlgn="auto">
              <a:spcAft>
                <a:spcPts val="0"/>
              </a:spcAft>
              <a:defRPr/>
            </a:pPr>
            <a:r>
              <a:rPr lang="nl-NL" dirty="0"/>
              <a:t>Afgeleid &gt;        goedkeuring    &gt;    afkeuring </a:t>
            </a:r>
          </a:p>
          <a:p>
            <a:pPr fontAlgn="auto">
              <a:spcAft>
                <a:spcPts val="0"/>
              </a:spcAft>
              <a:defRPr/>
            </a:pPr>
            <a:r>
              <a:rPr lang="nl-NL" dirty="0"/>
              <a:t>Avontuurlijk &gt;   spanning       &gt;     verveling</a:t>
            </a:r>
          </a:p>
          <a:p>
            <a:pPr fontAlgn="auto">
              <a:spcAft>
                <a:spcPts val="0"/>
              </a:spcAft>
              <a:defRPr/>
            </a:pPr>
            <a:r>
              <a:rPr lang="nl-NL" dirty="0"/>
              <a:t>Dominant     &gt;   macht         &gt;     kwetsbaarheid</a:t>
            </a:r>
          </a:p>
          <a:p>
            <a:pPr fontAlgn="auto">
              <a:spcAft>
                <a:spcPts val="0"/>
              </a:spcAft>
              <a:defRPr/>
            </a:pPr>
            <a:r>
              <a:rPr lang="nl-NL" dirty="0"/>
              <a:t>Symbiotisch &gt;   samensmelting &gt;    isolatie</a:t>
            </a:r>
          </a:p>
          <a:p>
            <a:pPr marL="0" indent="0" fontAlgn="auto">
              <a:spcAft>
                <a:spcPts val="0"/>
              </a:spcAft>
              <a:buNone/>
              <a:defRPr/>
            </a:pPr>
            <a:endParaRPr lang="nl-NL" dirty="0"/>
          </a:p>
        </p:txBody>
      </p:sp>
      <p:sp>
        <p:nvSpPr>
          <p:cNvPr id="32773" name="Tekstvak 5">
            <a:extLst>
              <a:ext uri="{FF2B5EF4-FFF2-40B4-BE49-F238E27FC236}">
                <a16:creationId xmlns:a16="http://schemas.microsoft.com/office/drawing/2014/main" id="{A62D02C3-1439-4E32-87DC-24C4476CA38D}"/>
              </a:ext>
            </a:extLst>
          </p:cNvPr>
          <p:cNvSpPr txBox="1">
            <a:spLocks noChangeArrowheads="1"/>
          </p:cNvSpPr>
          <p:nvPr/>
        </p:nvSpPr>
        <p:spPr bwMode="auto">
          <a:xfrm>
            <a:off x="7608888" y="64928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endParaRPr lang="nl-NL" altLang="nl-NL">
              <a:solidFill>
                <a:srgbClr val="000000"/>
              </a:solidFill>
              <a:latin typeface="The Hand Bold"/>
            </a:endParaRPr>
          </a:p>
        </p:txBody>
      </p:sp>
      <p:sp>
        <p:nvSpPr>
          <p:cNvPr id="32774" name="Tekstvak 6">
            <a:extLst>
              <a:ext uri="{FF2B5EF4-FFF2-40B4-BE49-F238E27FC236}">
                <a16:creationId xmlns:a16="http://schemas.microsoft.com/office/drawing/2014/main" id="{C1B326C1-A8A2-46AC-9116-1C9905D2D80D}"/>
              </a:ext>
            </a:extLst>
          </p:cNvPr>
          <p:cNvSpPr txBox="1">
            <a:spLocks noChangeArrowheads="1"/>
          </p:cNvSpPr>
          <p:nvPr/>
        </p:nvSpPr>
        <p:spPr bwMode="auto">
          <a:xfrm>
            <a:off x="5638800" y="29718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fontAlgn="base">
              <a:spcBef>
                <a:spcPct val="0"/>
              </a:spcBef>
              <a:spcAft>
                <a:spcPct val="0"/>
              </a:spcAft>
              <a:defRPr>
                <a:solidFill>
                  <a:schemeClr val="tx1"/>
                </a:solidFill>
                <a:latin typeface="Rockwell" panose="02060603020205020403" pitchFamily="18" charset="0"/>
              </a:defRPr>
            </a:lvl6pPr>
            <a:lvl7pPr marL="2971800" indent="-228600" fontAlgn="base">
              <a:spcBef>
                <a:spcPct val="0"/>
              </a:spcBef>
              <a:spcAft>
                <a:spcPct val="0"/>
              </a:spcAft>
              <a:defRPr>
                <a:solidFill>
                  <a:schemeClr val="tx1"/>
                </a:solidFill>
                <a:latin typeface="Rockwell" panose="02060603020205020403" pitchFamily="18" charset="0"/>
              </a:defRPr>
            </a:lvl7pPr>
            <a:lvl8pPr marL="3429000" indent="-228600" fontAlgn="base">
              <a:spcBef>
                <a:spcPct val="0"/>
              </a:spcBef>
              <a:spcAft>
                <a:spcPct val="0"/>
              </a:spcAft>
              <a:defRPr>
                <a:solidFill>
                  <a:schemeClr val="tx1"/>
                </a:solidFill>
                <a:latin typeface="Rockwell" panose="02060603020205020403" pitchFamily="18" charset="0"/>
              </a:defRPr>
            </a:lvl8pPr>
            <a:lvl9pPr marL="3886200" indent="-228600" fontAlgn="base">
              <a:spcBef>
                <a:spcPct val="0"/>
              </a:spcBef>
              <a:spcAft>
                <a:spcPct val="0"/>
              </a:spcAft>
              <a:defRPr>
                <a:solidFill>
                  <a:schemeClr val="tx1"/>
                </a:solidFill>
                <a:latin typeface="Rockwell" panose="02060603020205020403" pitchFamily="18" charset="0"/>
              </a:defRPr>
            </a:lvl9pPr>
          </a:lstStyle>
          <a:p>
            <a:pPr eaLnBrk="1" hangingPunct="1"/>
            <a:endParaRPr lang="nl-NL" altLang="nl-NL">
              <a:solidFill>
                <a:srgbClr val="000000"/>
              </a:solidFill>
              <a:latin typeface="The Hand Bol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94A068D2-341B-4D92-B474-621E1DA5BBFB}"/>
              </a:ext>
            </a:extLst>
          </p:cNvPr>
          <p:cNvSpPr>
            <a:spLocks noGrp="1" noChangeArrowheads="1"/>
          </p:cNvSpPr>
          <p:nvPr>
            <p:ph type="title"/>
          </p:nvPr>
        </p:nvSpPr>
        <p:spPr bwMode="auto"/>
        <p:txBody>
          <a:bodyPr wrap="square" numCol="1" anchorCtr="0" compatLnSpc="1">
            <a:prstTxWarp prst="textNoShape">
              <a:avLst/>
            </a:prstTxWarp>
          </a:bodyPr>
          <a:lstStyle/>
          <a:p>
            <a:r>
              <a:rPr lang="nl-NL" altLang="nl-NL" sz="3600" dirty="0"/>
              <a:t>VAN ONTWORTELDE WIL NAAR OERWIL</a:t>
            </a:r>
          </a:p>
        </p:txBody>
      </p:sp>
      <p:sp>
        <p:nvSpPr>
          <p:cNvPr id="3" name="Tijdelijke aanduiding voor inhoud 2">
            <a:extLst>
              <a:ext uri="{FF2B5EF4-FFF2-40B4-BE49-F238E27FC236}">
                <a16:creationId xmlns:a16="http://schemas.microsoft.com/office/drawing/2014/main" id="{F2BAA94C-95E7-4DEF-AABF-6E11F01A49FD}"/>
              </a:ext>
            </a:extLst>
          </p:cNvPr>
          <p:cNvSpPr>
            <a:spLocks noGrp="1"/>
          </p:cNvSpPr>
          <p:nvPr>
            <p:ph idx="1"/>
          </p:nvPr>
        </p:nvSpPr>
        <p:spPr>
          <a:xfrm>
            <a:off x="838200" y="1844365"/>
            <a:ext cx="7642225" cy="4525962"/>
          </a:xfrm>
        </p:spPr>
        <p:txBody>
          <a:bodyPr rtlCol="0">
            <a:normAutofit/>
          </a:bodyPr>
          <a:lstStyle/>
          <a:p>
            <a:pPr fontAlgn="auto">
              <a:spcAft>
                <a:spcPts val="0"/>
              </a:spcAft>
              <a:defRPr/>
            </a:pPr>
            <a:endParaRPr lang="nl-NL" i="1" dirty="0"/>
          </a:p>
          <a:p>
            <a:pPr fontAlgn="auto">
              <a:spcAft>
                <a:spcPts val="0"/>
              </a:spcAft>
              <a:defRPr/>
            </a:pPr>
            <a:r>
              <a:rPr lang="nl-NL" i="1" dirty="0"/>
              <a:t>Emoties zijn ‘</a:t>
            </a:r>
            <a:r>
              <a:rPr lang="nl-NL" i="1" dirty="0" err="1"/>
              <a:t>Key</a:t>
            </a:r>
            <a:r>
              <a:rPr lang="nl-NL" i="1" dirty="0"/>
              <a:t>’</a:t>
            </a:r>
          </a:p>
          <a:p>
            <a:pPr fontAlgn="auto">
              <a:spcAft>
                <a:spcPts val="0"/>
              </a:spcAft>
              <a:defRPr/>
            </a:pPr>
            <a:r>
              <a:rPr lang="nl-NL" i="1" dirty="0"/>
              <a:t>Ontladen in plaats van Bevriezen</a:t>
            </a:r>
          </a:p>
          <a:p>
            <a:pPr fontAlgn="auto">
              <a:spcAft>
                <a:spcPts val="0"/>
              </a:spcAft>
              <a:defRPr/>
            </a:pPr>
            <a:r>
              <a:rPr lang="nl-NL" i="1" dirty="0"/>
              <a:t>Met Gezonde (Groene) Deel  &gt; Gewonde (Blauwe) Deel zien/voelen/accepteren/omarmen</a:t>
            </a:r>
          </a:p>
          <a:p>
            <a:pPr fontAlgn="auto">
              <a:spcAft>
                <a:spcPts val="0"/>
              </a:spcAft>
              <a:defRPr/>
            </a:pPr>
            <a:r>
              <a:rPr lang="nl-NL" i="1" dirty="0"/>
              <a:t>Innerlijk Werk</a:t>
            </a:r>
          </a:p>
          <a:p>
            <a:pPr fontAlgn="auto">
              <a:spcAft>
                <a:spcPts val="0"/>
              </a:spcAft>
              <a:defRPr/>
            </a:pPr>
            <a:r>
              <a:rPr lang="nl-NL" i="1" dirty="0"/>
              <a:t>‘</a:t>
            </a:r>
            <a:r>
              <a:rPr lang="nl-NL" i="1" dirty="0" err="1"/>
              <a:t>Vergroenen</a:t>
            </a:r>
            <a:r>
              <a:rPr lang="nl-NL" i="1" dirty="0"/>
              <a:t>’ begint met Intentie:  ‘Ik Wil Mijzelf Zijn’</a:t>
            </a:r>
          </a:p>
          <a:p>
            <a:pPr fontAlgn="auto">
              <a:spcAft>
                <a:spcPts val="0"/>
              </a:spcAft>
              <a:defRPr/>
            </a:pPr>
            <a:r>
              <a:rPr lang="nl-NL" i="1" dirty="0"/>
              <a:t>Dan helpt de Natuur een handje…. </a:t>
            </a:r>
          </a:p>
          <a:p>
            <a:pPr fontAlgn="auto">
              <a:spcAft>
                <a:spcPts val="0"/>
              </a:spcAft>
              <a:defRPr/>
            </a:pPr>
            <a:r>
              <a:rPr lang="nl-NL" i="1" dirty="0"/>
              <a:t>Terugvinden van de Schat</a:t>
            </a:r>
          </a:p>
          <a:p>
            <a:pPr fontAlgn="auto">
              <a:spcAft>
                <a:spcPts val="0"/>
              </a:spcAft>
              <a:defRPr/>
            </a:pPr>
            <a:endParaRPr lang="nl-NL" i="1" dirty="0"/>
          </a:p>
          <a:p>
            <a:pPr fontAlgn="auto">
              <a:spcAft>
                <a:spcPts val="0"/>
              </a:spcAft>
              <a:defRPr/>
            </a:pPr>
            <a:endParaRPr lang="nl-NL" i="1" dirty="0"/>
          </a:p>
          <a:p>
            <a:pPr fontAlgn="auto">
              <a:spcAft>
                <a:spcPts val="0"/>
              </a:spcAft>
              <a:defRPr/>
            </a:pPr>
            <a:endParaRPr lang="nl-NL" i="1" dirty="0"/>
          </a:p>
        </p:txBody>
      </p:sp>
      <p:pic>
        <p:nvPicPr>
          <p:cNvPr id="1026" name="Picture 2" descr="Leuke weetjes over de regenboog">
            <a:extLst>
              <a:ext uri="{FF2B5EF4-FFF2-40B4-BE49-F238E27FC236}">
                <a16:creationId xmlns:a16="http://schemas.microsoft.com/office/drawing/2014/main" id="{3BE4BA53-BB82-4519-B27F-C1FD81D5A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957" y="721429"/>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94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311E5C1-0DBA-4084-9515-F4A123151695}"/>
              </a:ext>
            </a:extLst>
          </p:cNvPr>
          <p:cNvSpPr txBox="1"/>
          <p:nvPr/>
        </p:nvSpPr>
        <p:spPr>
          <a:xfrm>
            <a:off x="4028439" y="5181600"/>
            <a:ext cx="4135120" cy="1138773"/>
          </a:xfrm>
          <a:prstGeom prst="rect">
            <a:avLst/>
          </a:prstGeom>
          <a:noFill/>
        </p:spPr>
        <p:txBody>
          <a:bodyPr wrap="square" rtlCol="0">
            <a:spAutoFit/>
          </a:bodyPr>
          <a:lstStyle/>
          <a:p>
            <a:pPr algn="ctr"/>
            <a:r>
              <a:rPr lang="nl-NL" sz="2400" b="1" dirty="0"/>
              <a:t>De Bevrijding van de Wil</a:t>
            </a:r>
          </a:p>
          <a:p>
            <a:pPr algn="ctr"/>
            <a:endParaRPr lang="nl-NL" sz="2400" dirty="0"/>
          </a:p>
          <a:p>
            <a:pPr algn="ctr"/>
            <a:r>
              <a:rPr lang="nl-NL" sz="2000" dirty="0"/>
              <a:t>18 januari 2022</a:t>
            </a:r>
          </a:p>
        </p:txBody>
      </p:sp>
      <p:pic>
        <p:nvPicPr>
          <p:cNvPr id="5" name="Afbeelding 4" descr="Afbeelding met boom, buiten, plant, bos&#10;&#10;Automatisch gegenereerde beschrijving">
            <a:extLst>
              <a:ext uri="{FF2B5EF4-FFF2-40B4-BE49-F238E27FC236}">
                <a16:creationId xmlns:a16="http://schemas.microsoft.com/office/drawing/2014/main" id="{BDAAD5F7-7CF4-4305-8A97-8BECA69A2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499" y="631190"/>
            <a:ext cx="5715000" cy="4292600"/>
          </a:xfrm>
          <a:prstGeom prst="rect">
            <a:avLst/>
          </a:prstGeom>
        </p:spPr>
      </p:pic>
    </p:spTree>
    <p:extLst>
      <p:ext uri="{BB962C8B-B14F-4D97-AF65-F5344CB8AC3E}">
        <p14:creationId xmlns:p14="http://schemas.microsoft.com/office/powerpoint/2010/main" val="17782027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p:txBody>
          <a:bodyPr/>
          <a:lstStyle/>
          <a:p>
            <a:r>
              <a:rPr lang="nl-NL" dirty="0"/>
              <a:t>Programma</a:t>
            </a:r>
          </a:p>
        </p:txBody>
      </p:sp>
      <p:sp>
        <p:nvSpPr>
          <p:cNvPr id="4" name="Tekstvak 3">
            <a:extLst>
              <a:ext uri="{FF2B5EF4-FFF2-40B4-BE49-F238E27FC236}">
                <a16:creationId xmlns:a16="http://schemas.microsoft.com/office/drawing/2014/main" id="{8D0CCFC9-4C0A-4484-A316-43B2B84D0F98}"/>
              </a:ext>
            </a:extLst>
          </p:cNvPr>
          <p:cNvSpPr txBox="1"/>
          <p:nvPr/>
        </p:nvSpPr>
        <p:spPr>
          <a:xfrm>
            <a:off x="914400" y="1930400"/>
            <a:ext cx="7305040" cy="4801314"/>
          </a:xfrm>
          <a:prstGeom prst="rect">
            <a:avLst/>
          </a:prstGeom>
          <a:noFill/>
        </p:spPr>
        <p:txBody>
          <a:bodyPr wrap="square" rtlCol="0">
            <a:spAutoFit/>
          </a:bodyPr>
          <a:lstStyle/>
          <a:p>
            <a:pPr marL="285750" indent="-285750">
              <a:buFont typeface="Arial" panose="020B0604020202020204" pitchFamily="34" charset="0"/>
              <a:buChar char="•"/>
            </a:pPr>
            <a:r>
              <a:rPr lang="nl-NL" dirty="0"/>
              <a:t>Trauma &amp; Ontworteling</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De verschillende </a:t>
            </a:r>
            <a:r>
              <a:rPr lang="nl-NL" dirty="0" err="1"/>
              <a:t>Wilfasen</a:t>
            </a: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Zelfheling</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Ondersteuning</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endParaRPr lang="nl-NL" dirty="0"/>
          </a:p>
          <a:p>
            <a:pPr marL="285750" indent="-285750">
              <a:buFont typeface="Arial" panose="020B0604020202020204" pitchFamily="34" charset="0"/>
              <a:buChar char="•"/>
            </a:pPr>
            <a:endParaRPr lang="nl-NL" dirty="0"/>
          </a:p>
          <a:p>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2858766317"/>
      </p:ext>
    </p:extLst>
  </p:cSld>
  <p:clrMapOvr>
    <a:masterClrMapping/>
  </p:clrMapOvr>
  <p:transition>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EB709A9-45CF-4325-941F-BBDC8BE696F5}"/>
              </a:ext>
            </a:extLst>
          </p:cNvPr>
          <p:cNvSpPr txBox="1">
            <a:spLocks/>
          </p:cNvSpPr>
          <p:nvPr/>
        </p:nvSpPr>
        <p:spPr>
          <a:xfrm>
            <a:off x="914400" y="484188"/>
            <a:ext cx="10363200" cy="1609725"/>
          </a:xfrm>
          <a:prstGeom prst="rect">
            <a:avLst/>
          </a:prstGeom>
        </p:spPr>
        <p:txBody>
          <a:bodyPr/>
          <a:lstStyle>
            <a:lvl1pPr algn="l" defTabSz="685800" rtl="0" fontAlgn="base">
              <a:spcBef>
                <a:spcPct val="0"/>
              </a:spcBef>
              <a:spcAft>
                <a:spcPct val="0"/>
              </a:spcAft>
              <a:defRPr sz="4000" kern="1200">
                <a:solidFill>
                  <a:schemeClr val="tx1"/>
                </a:solidFill>
                <a:latin typeface="+mj-lt"/>
                <a:ea typeface="+mj-ea"/>
                <a:cs typeface="+mj-cs"/>
              </a:defRPr>
            </a:lvl1pPr>
            <a:lvl2pPr algn="l" defTabSz="685800" rtl="0" fontAlgn="base">
              <a:spcBef>
                <a:spcPct val="0"/>
              </a:spcBef>
              <a:spcAft>
                <a:spcPct val="0"/>
              </a:spcAft>
              <a:defRPr sz="4000">
                <a:solidFill>
                  <a:schemeClr val="tx1"/>
                </a:solidFill>
                <a:latin typeface="The Serif Hand Black" panose="03070902030502020204" pitchFamily="66" charset="0"/>
              </a:defRPr>
            </a:lvl2pPr>
            <a:lvl3pPr algn="l" defTabSz="685800" rtl="0" fontAlgn="base">
              <a:spcBef>
                <a:spcPct val="0"/>
              </a:spcBef>
              <a:spcAft>
                <a:spcPct val="0"/>
              </a:spcAft>
              <a:defRPr sz="4000">
                <a:solidFill>
                  <a:schemeClr val="tx1"/>
                </a:solidFill>
                <a:latin typeface="The Serif Hand Black" panose="03070902030502020204" pitchFamily="66" charset="0"/>
              </a:defRPr>
            </a:lvl3pPr>
            <a:lvl4pPr algn="l" defTabSz="685800" rtl="0" fontAlgn="base">
              <a:spcBef>
                <a:spcPct val="0"/>
              </a:spcBef>
              <a:spcAft>
                <a:spcPct val="0"/>
              </a:spcAft>
              <a:defRPr sz="4000">
                <a:solidFill>
                  <a:schemeClr val="tx1"/>
                </a:solidFill>
                <a:latin typeface="The Serif Hand Black" panose="03070902030502020204" pitchFamily="66" charset="0"/>
              </a:defRPr>
            </a:lvl4pPr>
            <a:lvl5pPr algn="l" defTabSz="685800" rtl="0" fontAlgn="base">
              <a:spcBef>
                <a:spcPct val="0"/>
              </a:spcBef>
              <a:spcAft>
                <a:spcPct val="0"/>
              </a:spcAft>
              <a:defRPr sz="4000">
                <a:solidFill>
                  <a:schemeClr val="tx1"/>
                </a:solidFill>
                <a:latin typeface="The Serif Hand Black" panose="03070902030502020204" pitchFamily="66" charset="0"/>
              </a:defRPr>
            </a:lvl5pPr>
            <a:lvl6pPr marL="457200" algn="l" defTabSz="685800" rtl="0" fontAlgn="base">
              <a:spcBef>
                <a:spcPct val="0"/>
              </a:spcBef>
              <a:spcAft>
                <a:spcPct val="0"/>
              </a:spcAft>
              <a:defRPr sz="4000">
                <a:solidFill>
                  <a:schemeClr val="tx1"/>
                </a:solidFill>
                <a:latin typeface="The Serif Hand Black" panose="03070902030502020204" pitchFamily="66" charset="0"/>
              </a:defRPr>
            </a:lvl6pPr>
            <a:lvl7pPr marL="914400" algn="l" defTabSz="685800" rtl="0" fontAlgn="base">
              <a:spcBef>
                <a:spcPct val="0"/>
              </a:spcBef>
              <a:spcAft>
                <a:spcPct val="0"/>
              </a:spcAft>
              <a:defRPr sz="4000">
                <a:solidFill>
                  <a:schemeClr val="tx1"/>
                </a:solidFill>
                <a:latin typeface="The Serif Hand Black" panose="03070902030502020204" pitchFamily="66" charset="0"/>
              </a:defRPr>
            </a:lvl7pPr>
            <a:lvl8pPr marL="1371600" algn="l" defTabSz="685800" rtl="0" fontAlgn="base">
              <a:spcBef>
                <a:spcPct val="0"/>
              </a:spcBef>
              <a:spcAft>
                <a:spcPct val="0"/>
              </a:spcAft>
              <a:defRPr sz="4000">
                <a:solidFill>
                  <a:schemeClr val="tx1"/>
                </a:solidFill>
                <a:latin typeface="The Serif Hand Black" panose="03070902030502020204" pitchFamily="66" charset="0"/>
              </a:defRPr>
            </a:lvl8pPr>
            <a:lvl9pPr marL="1828800" algn="l" defTabSz="685800" rtl="0" fontAlgn="base">
              <a:spcBef>
                <a:spcPct val="0"/>
              </a:spcBef>
              <a:spcAft>
                <a:spcPct val="0"/>
              </a:spcAft>
              <a:defRPr sz="4000">
                <a:solidFill>
                  <a:schemeClr val="tx1"/>
                </a:solidFill>
                <a:latin typeface="The Serif Hand Black" panose="03070902030502020204" pitchFamily="66" charset="0"/>
              </a:defRPr>
            </a:lvl9pPr>
          </a:lstStyle>
          <a:p>
            <a:pPr eaLnBrk="1" hangingPunct="1"/>
            <a:r>
              <a:rPr lang="nl-NL" sz="4200" dirty="0">
                <a:latin typeface="Rockwell" panose="02060603020205020403" pitchFamily="18" charset="0"/>
              </a:rPr>
              <a:t>TRAUMA EN ONTWORTELING</a:t>
            </a:r>
          </a:p>
        </p:txBody>
      </p:sp>
      <p:sp>
        <p:nvSpPr>
          <p:cNvPr id="4" name="Tekstvak 3">
            <a:extLst>
              <a:ext uri="{FF2B5EF4-FFF2-40B4-BE49-F238E27FC236}">
                <a16:creationId xmlns:a16="http://schemas.microsoft.com/office/drawing/2014/main" id="{7A8424B7-C69E-426A-B18E-C6AA3449D1CD}"/>
              </a:ext>
            </a:extLst>
          </p:cNvPr>
          <p:cNvSpPr txBox="1"/>
          <p:nvPr/>
        </p:nvSpPr>
        <p:spPr>
          <a:xfrm>
            <a:off x="914400" y="1720840"/>
            <a:ext cx="4572000" cy="3416320"/>
          </a:xfrm>
          <a:prstGeom prst="rect">
            <a:avLst/>
          </a:prstGeom>
          <a:noFill/>
        </p:spPr>
        <p:txBody>
          <a:bodyPr wrap="square" rtlCol="0">
            <a:spAutoFit/>
          </a:bodyPr>
          <a:lstStyle/>
          <a:p>
            <a:pPr marL="285750" indent="-285750">
              <a:buFont typeface="Arial" panose="020B0604020202020204" pitchFamily="34" charset="0"/>
              <a:buChar char="•"/>
            </a:pPr>
            <a:r>
              <a:rPr lang="nl-NL" dirty="0"/>
              <a:t>Overlevings-Ik / Ontwortelde wil</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Junkfood</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err="1"/>
              <a:t>AutoMutilatie</a:t>
            </a: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Automatische piloot</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a:t>
            </a:r>
            <a:r>
              <a:rPr lang="nl-NL" dirty="0" err="1"/>
              <a:t>To</a:t>
            </a:r>
            <a:r>
              <a:rPr lang="nl-NL" dirty="0"/>
              <a:t> </a:t>
            </a:r>
            <a:r>
              <a:rPr lang="nl-NL" dirty="0" err="1"/>
              <a:t>be</a:t>
            </a:r>
            <a:r>
              <a:rPr lang="nl-NL" dirty="0"/>
              <a:t> or </a:t>
            </a:r>
            <a:r>
              <a:rPr lang="nl-NL" dirty="0" err="1"/>
              <a:t>not</a:t>
            </a:r>
            <a:r>
              <a:rPr lang="nl-NL" dirty="0"/>
              <a:t> </a:t>
            </a:r>
            <a:r>
              <a:rPr lang="nl-NL" dirty="0" err="1"/>
              <a:t>to</a:t>
            </a:r>
            <a:r>
              <a:rPr lang="nl-NL" dirty="0"/>
              <a:t> </a:t>
            </a:r>
            <a:r>
              <a:rPr lang="nl-NL" dirty="0" err="1"/>
              <a:t>be</a:t>
            </a:r>
            <a:r>
              <a:rPr lang="nl-NL" dirty="0"/>
              <a:t>?’</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8" name="Stroomdiagram: Verbindingslijn 7">
            <a:extLst>
              <a:ext uri="{FF2B5EF4-FFF2-40B4-BE49-F238E27FC236}">
                <a16:creationId xmlns:a16="http://schemas.microsoft.com/office/drawing/2014/main" id="{061A41EF-1313-4BE0-9128-3D9D82977964}"/>
              </a:ext>
            </a:extLst>
          </p:cNvPr>
          <p:cNvSpPr/>
          <p:nvPr/>
        </p:nvSpPr>
        <p:spPr>
          <a:xfrm>
            <a:off x="6014720" y="2881960"/>
            <a:ext cx="3108853" cy="2628273"/>
          </a:xfrm>
          <a:prstGeom prst="flowChartConnector">
            <a:avLst/>
          </a:prstGeom>
          <a:gradFill>
            <a:gsLst>
              <a:gs pos="2000">
                <a:srgbClr val="92D050"/>
              </a:gs>
              <a:gs pos="34000">
                <a:srgbClr val="FF0000"/>
              </a:gs>
              <a:gs pos="2000">
                <a:schemeClr val="bg1"/>
              </a:gs>
              <a:gs pos="59638">
                <a:srgbClr val="FF0000"/>
              </a:gs>
              <a:gs pos="88000">
                <a:srgbClr val="0070C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nl-NL" b="1" dirty="0">
                <a:solidFill>
                  <a:prstClr val="white"/>
                </a:solidFill>
              </a:rPr>
              <a:t>ONTWORTELDE WIL</a:t>
            </a:r>
          </a:p>
        </p:txBody>
      </p:sp>
      <p:pic>
        <p:nvPicPr>
          <p:cNvPr id="7" name="Picture 2" descr="Tankstations langs snelwegen sluiten door coronacrisis - PITANE.BLUE">
            <a:extLst>
              <a:ext uri="{FF2B5EF4-FFF2-40B4-BE49-F238E27FC236}">
                <a16:creationId xmlns:a16="http://schemas.microsoft.com/office/drawing/2014/main" id="{170F082D-6164-420B-8B7A-9F61378B2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140" y="4764088"/>
            <a:ext cx="2903278" cy="1743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60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p:txBody>
          <a:bodyPr/>
          <a:lstStyle/>
          <a:p>
            <a:r>
              <a:rPr lang="nl-NL" dirty="0" err="1"/>
              <a:t>OnTWORTELDE</a:t>
            </a:r>
            <a:r>
              <a:rPr lang="nl-NL" dirty="0"/>
              <a:t> WIL </a:t>
            </a:r>
            <a:r>
              <a:rPr lang="nl-NL" dirty="0" err="1"/>
              <a:t>DyNAMIEK</a:t>
            </a:r>
            <a:endParaRPr lang="nl-NL" dirty="0"/>
          </a:p>
        </p:txBody>
      </p:sp>
      <p:sp>
        <p:nvSpPr>
          <p:cNvPr id="4" name="Tekstvak 3">
            <a:extLst>
              <a:ext uri="{FF2B5EF4-FFF2-40B4-BE49-F238E27FC236}">
                <a16:creationId xmlns:a16="http://schemas.microsoft.com/office/drawing/2014/main" id="{8D0CCFC9-4C0A-4484-A316-43B2B84D0F98}"/>
              </a:ext>
            </a:extLst>
          </p:cNvPr>
          <p:cNvSpPr txBox="1"/>
          <p:nvPr/>
        </p:nvSpPr>
        <p:spPr>
          <a:xfrm>
            <a:off x="914400" y="1947932"/>
            <a:ext cx="8620125" cy="5632311"/>
          </a:xfrm>
          <a:prstGeom prst="rect">
            <a:avLst/>
          </a:prstGeom>
          <a:noFill/>
        </p:spPr>
        <p:txBody>
          <a:bodyPr wrap="square" rtlCol="0">
            <a:spAutoFit/>
          </a:bodyPr>
          <a:lstStyle/>
          <a:p>
            <a:r>
              <a:rPr lang="nl-NL" dirty="0">
                <a:solidFill>
                  <a:srgbClr val="0070C0"/>
                </a:solidFill>
              </a:rPr>
              <a:t>     TRAUMA</a:t>
            </a:r>
            <a:r>
              <a:rPr lang="nl-NL" dirty="0"/>
              <a:t>  		</a:t>
            </a:r>
            <a:r>
              <a:rPr lang="nl-NL" dirty="0">
                <a:solidFill>
                  <a:srgbClr val="00B050"/>
                </a:solidFill>
              </a:rPr>
              <a:t>IK-SPLITSING		</a:t>
            </a:r>
          </a:p>
          <a:p>
            <a:pPr marL="285750" indent="-285750">
              <a:buFont typeface="Arial" panose="020B0604020202020204" pitchFamily="34" charset="0"/>
              <a:buChar char="•"/>
            </a:pPr>
            <a:endParaRPr lang="nl-NL" dirty="0"/>
          </a:p>
          <a:p>
            <a:endParaRPr lang="nl-NL" dirty="0"/>
          </a:p>
          <a:p>
            <a:endParaRPr lang="nl-NL" dirty="0"/>
          </a:p>
          <a:p>
            <a:r>
              <a:rPr lang="nl-NL" dirty="0">
                <a:solidFill>
                  <a:srgbClr val="0070C0"/>
                </a:solidFill>
              </a:rPr>
              <a:t>  GEWOND IK</a:t>
            </a:r>
            <a:r>
              <a:rPr lang="nl-NL" dirty="0"/>
              <a:t>	           </a:t>
            </a:r>
            <a:r>
              <a:rPr lang="nl-NL" dirty="0">
                <a:solidFill>
                  <a:schemeClr val="accent2"/>
                </a:solidFill>
              </a:rPr>
              <a:t>OVERLEVINGS-IK		</a:t>
            </a:r>
            <a:r>
              <a:rPr lang="nl-NL" dirty="0">
                <a:solidFill>
                  <a:srgbClr val="00B050"/>
                </a:solidFill>
              </a:rPr>
              <a:t> GEZOND IK</a:t>
            </a:r>
            <a:endParaRPr lang="nl-NL" dirty="0">
              <a:solidFill>
                <a:schemeClr val="accent2"/>
              </a:solidFill>
            </a:endParaRPr>
          </a:p>
          <a:p>
            <a:endParaRPr lang="nl-NL" dirty="0"/>
          </a:p>
          <a:p>
            <a:endParaRPr lang="nl-NL" dirty="0"/>
          </a:p>
          <a:p>
            <a:r>
              <a:rPr lang="nl-NL" dirty="0"/>
              <a:t>		       </a:t>
            </a:r>
            <a:r>
              <a:rPr lang="nl-NL" dirty="0">
                <a:solidFill>
                  <a:schemeClr val="accent2"/>
                </a:solidFill>
              </a:rPr>
              <a:t>ANGST / WEERSTAND</a:t>
            </a:r>
          </a:p>
          <a:p>
            <a:r>
              <a:rPr lang="nl-NL" dirty="0">
                <a:solidFill>
                  <a:srgbClr val="0070C0"/>
                </a:solidFill>
              </a:rPr>
              <a:t>BEVROREN WIL</a:t>
            </a:r>
            <a:r>
              <a:rPr lang="nl-NL" dirty="0">
                <a:solidFill>
                  <a:schemeClr val="accent2"/>
                </a:solidFill>
              </a:rPr>
              <a:t>		WILSKRACHT		    </a:t>
            </a:r>
            <a:r>
              <a:rPr lang="nl-NL" dirty="0">
                <a:solidFill>
                  <a:srgbClr val="00B050"/>
                </a:solidFill>
              </a:rPr>
              <a:t>OERWIL</a:t>
            </a:r>
          </a:p>
          <a:p>
            <a:pPr lvl="3"/>
            <a:endParaRPr lang="nl-NL" dirty="0">
              <a:solidFill>
                <a:schemeClr val="accent2"/>
              </a:solidFill>
            </a:endParaRPr>
          </a:p>
          <a:p>
            <a:pPr lvl="3"/>
            <a:r>
              <a:rPr lang="nl-NL" dirty="0">
                <a:solidFill>
                  <a:schemeClr val="accent2"/>
                </a:solidFill>
              </a:rPr>
              <a:t>		</a:t>
            </a:r>
          </a:p>
          <a:p>
            <a:pPr lvl="3"/>
            <a:r>
              <a:rPr lang="nl-NL" dirty="0">
                <a:solidFill>
                  <a:schemeClr val="accent2"/>
                </a:solidFill>
              </a:rPr>
              <a:t>	          ONTWORTELDE WIL</a:t>
            </a:r>
          </a:p>
          <a:p>
            <a:pPr marL="285750" indent="-285750">
              <a:buFont typeface="Arial" panose="020B0604020202020204" pitchFamily="34" charset="0"/>
              <a:buChar char="•"/>
            </a:pPr>
            <a:endParaRPr lang="nl-NL" dirty="0"/>
          </a:p>
          <a:p>
            <a:r>
              <a:rPr lang="nl-NL" dirty="0"/>
              <a:t>         </a:t>
            </a:r>
            <a:r>
              <a:rPr lang="nl-NL" dirty="0">
                <a:solidFill>
                  <a:srgbClr val="C00000"/>
                </a:solidFill>
              </a:rPr>
              <a:t>Instinctieve Wil-  </a:t>
            </a:r>
            <a:r>
              <a:rPr lang="nl-NL" dirty="0" err="1">
                <a:solidFill>
                  <a:srgbClr val="C00000"/>
                </a:solidFill>
              </a:rPr>
              <a:t>BeGrijpende</a:t>
            </a:r>
            <a:r>
              <a:rPr lang="nl-NL" dirty="0">
                <a:solidFill>
                  <a:srgbClr val="C00000"/>
                </a:solidFill>
              </a:rPr>
              <a:t> Wil – Controlerende Wil</a:t>
            </a:r>
          </a:p>
          <a:p>
            <a:r>
              <a:rPr lang="nl-NL" dirty="0">
                <a:solidFill>
                  <a:srgbClr val="C00000"/>
                </a:solidFill>
              </a:rPr>
              <a:t>            Afgeleide Wil – Avontuurlijke Wil- Ontketende Wil             </a:t>
            </a:r>
          </a:p>
          <a:p>
            <a:r>
              <a:rPr lang="nl-NL" dirty="0">
                <a:solidFill>
                  <a:srgbClr val="C00000"/>
                </a:solidFill>
              </a:rPr>
              <a:t>         Dominante Wil – Competitieve Wil – Symbiotische Wil</a:t>
            </a:r>
          </a:p>
          <a:p>
            <a:endParaRPr lang="nl-NL" dirty="0">
              <a:solidFill>
                <a:srgbClr val="C00000"/>
              </a:solidFill>
            </a:endParaRP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3" name="Pijl: omlaag 2">
            <a:extLst>
              <a:ext uri="{FF2B5EF4-FFF2-40B4-BE49-F238E27FC236}">
                <a16:creationId xmlns:a16="http://schemas.microsoft.com/office/drawing/2014/main" id="{E2188FE9-43D9-43F1-9D02-F4482A7FC4AD}"/>
              </a:ext>
            </a:extLst>
          </p:cNvPr>
          <p:cNvSpPr/>
          <p:nvPr/>
        </p:nvSpPr>
        <p:spPr>
          <a:xfrm>
            <a:off x="4381182" y="2414589"/>
            <a:ext cx="230664" cy="4714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Pijl: rechts 4">
            <a:extLst>
              <a:ext uri="{FF2B5EF4-FFF2-40B4-BE49-F238E27FC236}">
                <a16:creationId xmlns:a16="http://schemas.microsoft.com/office/drawing/2014/main" id="{3227FE0A-5DAE-43E6-9F4F-8C2FC2A975E4}"/>
              </a:ext>
            </a:extLst>
          </p:cNvPr>
          <p:cNvSpPr/>
          <p:nvPr/>
        </p:nvSpPr>
        <p:spPr>
          <a:xfrm>
            <a:off x="2757489" y="2065795"/>
            <a:ext cx="585788" cy="234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Pijl: omlaag 6">
            <a:extLst>
              <a:ext uri="{FF2B5EF4-FFF2-40B4-BE49-F238E27FC236}">
                <a16:creationId xmlns:a16="http://schemas.microsoft.com/office/drawing/2014/main" id="{F00DBA19-B659-45D4-B742-76B3A9FA5AC9}"/>
              </a:ext>
            </a:extLst>
          </p:cNvPr>
          <p:cNvSpPr/>
          <p:nvPr/>
        </p:nvSpPr>
        <p:spPr>
          <a:xfrm>
            <a:off x="1700214" y="2449971"/>
            <a:ext cx="185738" cy="4714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B0FD647E-7DA5-423E-9859-B27F09BAA1A5}"/>
              </a:ext>
            </a:extLst>
          </p:cNvPr>
          <p:cNvSpPr/>
          <p:nvPr/>
        </p:nvSpPr>
        <p:spPr>
          <a:xfrm>
            <a:off x="53131" y="5329577"/>
            <a:ext cx="9117430" cy="1401136"/>
          </a:xfrm>
          <a:prstGeom prst="ellipse">
            <a:avLst/>
          </a:prstGeom>
          <a:solidFill>
            <a:schemeClr val="bg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Pijl: omlaag 8">
            <a:extLst>
              <a:ext uri="{FF2B5EF4-FFF2-40B4-BE49-F238E27FC236}">
                <a16:creationId xmlns:a16="http://schemas.microsoft.com/office/drawing/2014/main" id="{644E9495-CFB7-46FF-9D4F-E7C5A7455C0C}"/>
              </a:ext>
            </a:extLst>
          </p:cNvPr>
          <p:cNvSpPr/>
          <p:nvPr/>
        </p:nvSpPr>
        <p:spPr>
          <a:xfrm>
            <a:off x="4371802" y="3394347"/>
            <a:ext cx="230664" cy="4714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Pijl: omlaag 9">
            <a:extLst>
              <a:ext uri="{FF2B5EF4-FFF2-40B4-BE49-F238E27FC236}">
                <a16:creationId xmlns:a16="http://schemas.microsoft.com/office/drawing/2014/main" id="{BE8D8D4A-03DB-4F11-8CE7-AF832485BCBE}"/>
              </a:ext>
            </a:extLst>
          </p:cNvPr>
          <p:cNvSpPr/>
          <p:nvPr/>
        </p:nvSpPr>
        <p:spPr>
          <a:xfrm>
            <a:off x="4347480" y="4528344"/>
            <a:ext cx="230664" cy="4714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Stroomdiagram: Verbindingslijn 10">
            <a:extLst>
              <a:ext uri="{FF2B5EF4-FFF2-40B4-BE49-F238E27FC236}">
                <a16:creationId xmlns:a16="http://schemas.microsoft.com/office/drawing/2014/main" id="{732B8474-D40E-44B6-9188-35C5BEEC75B0}"/>
              </a:ext>
            </a:extLst>
          </p:cNvPr>
          <p:cNvSpPr/>
          <p:nvPr/>
        </p:nvSpPr>
        <p:spPr>
          <a:xfrm>
            <a:off x="7717575" y="242417"/>
            <a:ext cx="3433871" cy="2876100"/>
          </a:xfrm>
          <a:prstGeom prst="flowChartConnector">
            <a:avLst/>
          </a:prstGeom>
          <a:gradFill>
            <a:gsLst>
              <a:gs pos="32000">
                <a:srgbClr val="92D050"/>
              </a:gs>
              <a:gs pos="34000">
                <a:srgbClr val="FF0000"/>
              </a:gs>
              <a:gs pos="2000">
                <a:schemeClr val="bg1"/>
              </a:gs>
              <a:gs pos="59638">
                <a:srgbClr val="FF0000"/>
              </a:gs>
              <a:gs pos="88000">
                <a:srgbClr val="0070C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p>
        </p:txBody>
      </p:sp>
      <p:sp>
        <p:nvSpPr>
          <p:cNvPr id="6" name="Tekstvak 5">
            <a:extLst>
              <a:ext uri="{FF2B5EF4-FFF2-40B4-BE49-F238E27FC236}">
                <a16:creationId xmlns:a16="http://schemas.microsoft.com/office/drawing/2014/main" id="{1DB9BC9C-133F-4DCD-81F4-86EC4FE7C96F}"/>
              </a:ext>
            </a:extLst>
          </p:cNvPr>
          <p:cNvSpPr txBox="1"/>
          <p:nvPr/>
        </p:nvSpPr>
        <p:spPr>
          <a:xfrm>
            <a:off x="8846817" y="407529"/>
            <a:ext cx="1175385" cy="646331"/>
          </a:xfrm>
          <a:prstGeom prst="rect">
            <a:avLst/>
          </a:prstGeom>
          <a:noFill/>
        </p:spPr>
        <p:txBody>
          <a:bodyPr wrap="square" rtlCol="0">
            <a:spAutoFit/>
          </a:bodyPr>
          <a:lstStyle/>
          <a:p>
            <a:r>
              <a:rPr lang="nl-NL" dirty="0">
                <a:solidFill>
                  <a:schemeClr val="bg1"/>
                </a:solidFill>
              </a:rPr>
              <a:t>OERWIL</a:t>
            </a:r>
          </a:p>
          <a:p>
            <a:r>
              <a:rPr lang="nl-NL" dirty="0">
                <a:solidFill>
                  <a:schemeClr val="bg1"/>
                </a:solidFill>
              </a:rPr>
              <a:t>  actief</a:t>
            </a:r>
          </a:p>
        </p:txBody>
      </p:sp>
      <p:sp>
        <p:nvSpPr>
          <p:cNvPr id="12" name="Tekstvak 11">
            <a:extLst>
              <a:ext uri="{FF2B5EF4-FFF2-40B4-BE49-F238E27FC236}">
                <a16:creationId xmlns:a16="http://schemas.microsoft.com/office/drawing/2014/main" id="{E8738FAF-09E2-448F-AB86-B4B7F99019F4}"/>
              </a:ext>
            </a:extLst>
          </p:cNvPr>
          <p:cNvSpPr txBox="1"/>
          <p:nvPr/>
        </p:nvSpPr>
        <p:spPr>
          <a:xfrm>
            <a:off x="8374132" y="1385446"/>
            <a:ext cx="2966545" cy="646331"/>
          </a:xfrm>
          <a:prstGeom prst="rect">
            <a:avLst/>
          </a:prstGeom>
          <a:noFill/>
        </p:spPr>
        <p:txBody>
          <a:bodyPr wrap="square" rtlCol="0">
            <a:spAutoFit/>
          </a:bodyPr>
          <a:lstStyle/>
          <a:p>
            <a:r>
              <a:rPr lang="nl-NL" dirty="0">
                <a:solidFill>
                  <a:schemeClr val="bg1"/>
                </a:solidFill>
              </a:rPr>
              <a:t>ONTWORTELDE WIL</a:t>
            </a:r>
          </a:p>
          <a:p>
            <a:r>
              <a:rPr lang="nl-NL" dirty="0">
                <a:solidFill>
                  <a:schemeClr val="bg1"/>
                </a:solidFill>
              </a:rPr>
              <a:t>         </a:t>
            </a:r>
            <a:r>
              <a:rPr lang="nl-NL" dirty="0" err="1">
                <a:solidFill>
                  <a:schemeClr val="bg1"/>
                </a:solidFill>
              </a:rPr>
              <a:t>re-actief</a:t>
            </a:r>
            <a:endParaRPr lang="nl-NL" dirty="0">
              <a:solidFill>
                <a:schemeClr val="bg1"/>
              </a:solidFill>
            </a:endParaRPr>
          </a:p>
        </p:txBody>
      </p:sp>
      <p:sp>
        <p:nvSpPr>
          <p:cNvPr id="13" name="Tekstvak 12">
            <a:extLst>
              <a:ext uri="{FF2B5EF4-FFF2-40B4-BE49-F238E27FC236}">
                <a16:creationId xmlns:a16="http://schemas.microsoft.com/office/drawing/2014/main" id="{E9D6B000-61FA-4873-BD7E-5B01A845F2AC}"/>
              </a:ext>
            </a:extLst>
          </p:cNvPr>
          <p:cNvSpPr txBox="1"/>
          <p:nvPr/>
        </p:nvSpPr>
        <p:spPr>
          <a:xfrm>
            <a:off x="8538929" y="2363363"/>
            <a:ext cx="2966545" cy="646331"/>
          </a:xfrm>
          <a:prstGeom prst="rect">
            <a:avLst/>
          </a:prstGeom>
          <a:noFill/>
        </p:spPr>
        <p:txBody>
          <a:bodyPr wrap="square" rtlCol="0">
            <a:spAutoFit/>
          </a:bodyPr>
          <a:lstStyle/>
          <a:p>
            <a:r>
              <a:rPr lang="nl-NL" dirty="0">
                <a:solidFill>
                  <a:schemeClr val="bg1"/>
                </a:solidFill>
              </a:rPr>
              <a:t>BEVROREN WIL</a:t>
            </a:r>
          </a:p>
          <a:p>
            <a:r>
              <a:rPr lang="nl-NL" dirty="0">
                <a:solidFill>
                  <a:schemeClr val="bg1"/>
                </a:solidFill>
              </a:rPr>
              <a:t>      passief</a:t>
            </a:r>
          </a:p>
        </p:txBody>
      </p:sp>
    </p:spTree>
    <p:extLst>
      <p:ext uri="{BB962C8B-B14F-4D97-AF65-F5344CB8AC3E}">
        <p14:creationId xmlns:p14="http://schemas.microsoft.com/office/powerpoint/2010/main" val="80537490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p:txBody>
          <a:bodyPr/>
          <a:lstStyle/>
          <a:p>
            <a:r>
              <a:rPr lang="nl-NL" dirty="0">
                <a:solidFill>
                  <a:srgbClr val="C00000"/>
                </a:solidFill>
              </a:rPr>
              <a:t>DE BEGRIJPENDE WIL: </a:t>
            </a:r>
            <a:r>
              <a:rPr lang="nl-NL" i="1" dirty="0">
                <a:solidFill>
                  <a:srgbClr val="C00000"/>
                </a:solidFill>
              </a:rPr>
              <a:t>Weten</a:t>
            </a:r>
          </a:p>
        </p:txBody>
      </p:sp>
      <p:sp>
        <p:nvSpPr>
          <p:cNvPr id="4" name="Tekstvak 3">
            <a:extLst>
              <a:ext uri="{FF2B5EF4-FFF2-40B4-BE49-F238E27FC236}">
                <a16:creationId xmlns:a16="http://schemas.microsoft.com/office/drawing/2014/main" id="{8D0CCFC9-4C0A-4484-A316-43B2B84D0F98}"/>
              </a:ext>
            </a:extLst>
          </p:cNvPr>
          <p:cNvSpPr txBox="1"/>
          <p:nvPr/>
        </p:nvSpPr>
        <p:spPr>
          <a:xfrm>
            <a:off x="1281112" y="2289037"/>
            <a:ext cx="3600450" cy="1754326"/>
          </a:xfrm>
          <a:prstGeom prst="rect">
            <a:avLst/>
          </a:prstGeom>
          <a:noFill/>
        </p:spPr>
        <p:txBody>
          <a:bodyPr wrap="square" rtlCol="0">
            <a:spAutoFit/>
          </a:bodyPr>
          <a:lstStyle/>
          <a:p>
            <a:r>
              <a:rPr lang="nl-NL" dirty="0"/>
              <a:t>Kennis		</a:t>
            </a:r>
          </a:p>
          <a:p>
            <a:pPr marL="285750" indent="-285750">
              <a:buFont typeface="Arial" panose="020B0604020202020204" pitchFamily="34" charset="0"/>
              <a:buChar char="•"/>
            </a:pPr>
            <a:endParaRPr lang="nl-NL" dirty="0"/>
          </a:p>
          <a:p>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5" name="Tekstvak 4">
            <a:extLst>
              <a:ext uri="{FF2B5EF4-FFF2-40B4-BE49-F238E27FC236}">
                <a16:creationId xmlns:a16="http://schemas.microsoft.com/office/drawing/2014/main" id="{D6DD6D56-C071-4B6C-ABF2-B423F4BC6079}"/>
              </a:ext>
            </a:extLst>
          </p:cNvPr>
          <p:cNvSpPr txBox="1"/>
          <p:nvPr/>
        </p:nvSpPr>
        <p:spPr>
          <a:xfrm>
            <a:off x="3135512" y="2746173"/>
            <a:ext cx="3352800" cy="1754326"/>
          </a:xfrm>
          <a:prstGeom prst="rect">
            <a:avLst/>
          </a:prstGeom>
          <a:noFill/>
        </p:spPr>
        <p:txBody>
          <a:bodyPr wrap="square" rtlCol="0">
            <a:spAutoFit/>
          </a:bodyPr>
          <a:lstStyle/>
          <a:p>
            <a:r>
              <a:rPr lang="nl-NL" dirty="0"/>
              <a:t>Informatie		</a:t>
            </a:r>
          </a:p>
          <a:p>
            <a:pPr marL="285750" indent="-285750">
              <a:buFont typeface="Arial" panose="020B0604020202020204" pitchFamily="34" charset="0"/>
              <a:buChar char="•"/>
            </a:pPr>
            <a:endParaRPr lang="nl-NL" dirty="0"/>
          </a:p>
          <a:p>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6" name="Tekstvak 5">
            <a:extLst>
              <a:ext uri="{FF2B5EF4-FFF2-40B4-BE49-F238E27FC236}">
                <a16:creationId xmlns:a16="http://schemas.microsoft.com/office/drawing/2014/main" id="{77A7E319-91C8-4192-B263-6413F812A88C}"/>
              </a:ext>
            </a:extLst>
          </p:cNvPr>
          <p:cNvSpPr txBox="1"/>
          <p:nvPr/>
        </p:nvSpPr>
        <p:spPr>
          <a:xfrm>
            <a:off x="1409700" y="4210326"/>
            <a:ext cx="3600450" cy="1754326"/>
          </a:xfrm>
          <a:prstGeom prst="rect">
            <a:avLst/>
          </a:prstGeom>
          <a:noFill/>
        </p:spPr>
        <p:txBody>
          <a:bodyPr wrap="square" rtlCol="0">
            <a:spAutoFit/>
          </a:bodyPr>
          <a:lstStyle/>
          <a:p>
            <a:r>
              <a:rPr lang="nl-NL" dirty="0"/>
              <a:t>Weten		</a:t>
            </a:r>
          </a:p>
          <a:p>
            <a:pPr marL="285750" indent="-285750">
              <a:buFont typeface="Arial" panose="020B0604020202020204" pitchFamily="34" charset="0"/>
              <a:buChar char="•"/>
            </a:pPr>
            <a:endParaRPr lang="nl-NL" dirty="0"/>
          </a:p>
          <a:p>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7" name="Tekstvak 6">
            <a:extLst>
              <a:ext uri="{FF2B5EF4-FFF2-40B4-BE49-F238E27FC236}">
                <a16:creationId xmlns:a16="http://schemas.microsoft.com/office/drawing/2014/main" id="{A7E28050-026E-4713-A86B-1AAB9CDACF50}"/>
              </a:ext>
            </a:extLst>
          </p:cNvPr>
          <p:cNvSpPr txBox="1"/>
          <p:nvPr/>
        </p:nvSpPr>
        <p:spPr>
          <a:xfrm>
            <a:off x="5467350" y="2289037"/>
            <a:ext cx="3600450" cy="1754326"/>
          </a:xfrm>
          <a:prstGeom prst="rect">
            <a:avLst/>
          </a:prstGeom>
          <a:noFill/>
        </p:spPr>
        <p:txBody>
          <a:bodyPr wrap="square" rtlCol="0">
            <a:spAutoFit/>
          </a:bodyPr>
          <a:lstStyle/>
          <a:p>
            <a:r>
              <a:rPr lang="nl-NL" dirty="0"/>
              <a:t>Studeren		</a:t>
            </a:r>
          </a:p>
          <a:p>
            <a:pPr marL="285750" indent="-285750">
              <a:buFont typeface="Arial" panose="020B0604020202020204" pitchFamily="34" charset="0"/>
              <a:buChar char="•"/>
            </a:pPr>
            <a:endParaRPr lang="nl-NL" dirty="0"/>
          </a:p>
          <a:p>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8" name="Tekstvak 7">
            <a:extLst>
              <a:ext uri="{FF2B5EF4-FFF2-40B4-BE49-F238E27FC236}">
                <a16:creationId xmlns:a16="http://schemas.microsoft.com/office/drawing/2014/main" id="{0152E223-9FFA-4448-A20F-66F5F2870DEF}"/>
              </a:ext>
            </a:extLst>
          </p:cNvPr>
          <p:cNvSpPr txBox="1"/>
          <p:nvPr/>
        </p:nvSpPr>
        <p:spPr>
          <a:xfrm>
            <a:off x="6738643" y="3681781"/>
            <a:ext cx="3600450" cy="1754326"/>
          </a:xfrm>
          <a:prstGeom prst="rect">
            <a:avLst/>
          </a:prstGeom>
          <a:noFill/>
        </p:spPr>
        <p:txBody>
          <a:bodyPr wrap="square" rtlCol="0">
            <a:spAutoFit/>
          </a:bodyPr>
          <a:lstStyle/>
          <a:p>
            <a:r>
              <a:rPr lang="nl-NL" dirty="0"/>
              <a:t>     Wetenschap</a:t>
            </a:r>
          </a:p>
          <a:p>
            <a:pPr marL="285750" indent="-285750">
              <a:buFont typeface="Arial" panose="020B0604020202020204" pitchFamily="34" charset="0"/>
              <a:buChar char="•"/>
            </a:pPr>
            <a:endParaRPr lang="nl-NL" dirty="0"/>
          </a:p>
          <a:p>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9" name="Tekstvak 8">
            <a:extLst>
              <a:ext uri="{FF2B5EF4-FFF2-40B4-BE49-F238E27FC236}">
                <a16:creationId xmlns:a16="http://schemas.microsoft.com/office/drawing/2014/main" id="{7A2A2007-E009-467C-94A4-38716DC6F1D9}"/>
              </a:ext>
            </a:extLst>
          </p:cNvPr>
          <p:cNvSpPr txBox="1"/>
          <p:nvPr/>
        </p:nvSpPr>
        <p:spPr>
          <a:xfrm>
            <a:off x="7924800" y="2254112"/>
            <a:ext cx="3600450" cy="1754326"/>
          </a:xfrm>
          <a:prstGeom prst="rect">
            <a:avLst/>
          </a:prstGeom>
          <a:noFill/>
        </p:spPr>
        <p:txBody>
          <a:bodyPr wrap="square" rtlCol="0">
            <a:spAutoFit/>
          </a:bodyPr>
          <a:lstStyle/>
          <a:p>
            <a:r>
              <a:rPr lang="nl-NL" dirty="0"/>
              <a:t>Diploma	</a:t>
            </a:r>
          </a:p>
          <a:p>
            <a:pPr marL="285750" indent="-285750">
              <a:buFont typeface="Arial" panose="020B0604020202020204" pitchFamily="34" charset="0"/>
              <a:buChar char="•"/>
            </a:pPr>
            <a:endParaRPr lang="nl-NL" dirty="0"/>
          </a:p>
          <a:p>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10" name="Tekstvak 9">
            <a:extLst>
              <a:ext uri="{FF2B5EF4-FFF2-40B4-BE49-F238E27FC236}">
                <a16:creationId xmlns:a16="http://schemas.microsoft.com/office/drawing/2014/main" id="{0C3AE514-E0A1-4E37-AEA8-6907ECE0C81F}"/>
              </a:ext>
            </a:extLst>
          </p:cNvPr>
          <p:cNvSpPr txBox="1"/>
          <p:nvPr/>
        </p:nvSpPr>
        <p:spPr>
          <a:xfrm>
            <a:off x="3851432" y="5618401"/>
            <a:ext cx="3600450" cy="1754326"/>
          </a:xfrm>
          <a:prstGeom prst="rect">
            <a:avLst/>
          </a:prstGeom>
          <a:noFill/>
        </p:spPr>
        <p:txBody>
          <a:bodyPr wrap="square" rtlCol="0">
            <a:spAutoFit/>
          </a:bodyPr>
          <a:lstStyle/>
          <a:p>
            <a:r>
              <a:rPr lang="nl-NL" dirty="0"/>
              <a:t>Lezen	</a:t>
            </a:r>
          </a:p>
          <a:p>
            <a:pPr marL="285750" indent="-285750">
              <a:buFont typeface="Arial" panose="020B0604020202020204" pitchFamily="34" charset="0"/>
              <a:buChar char="•"/>
            </a:pPr>
            <a:endParaRPr lang="nl-NL" dirty="0"/>
          </a:p>
          <a:p>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11" name="Tekstvak 10">
            <a:extLst>
              <a:ext uri="{FF2B5EF4-FFF2-40B4-BE49-F238E27FC236}">
                <a16:creationId xmlns:a16="http://schemas.microsoft.com/office/drawing/2014/main" id="{92053CAB-E157-4AB8-9C23-20A51B1000C0}"/>
              </a:ext>
            </a:extLst>
          </p:cNvPr>
          <p:cNvSpPr txBox="1"/>
          <p:nvPr/>
        </p:nvSpPr>
        <p:spPr>
          <a:xfrm>
            <a:off x="9045360" y="4167698"/>
            <a:ext cx="3600450" cy="1754326"/>
          </a:xfrm>
          <a:prstGeom prst="rect">
            <a:avLst/>
          </a:prstGeom>
          <a:noFill/>
        </p:spPr>
        <p:txBody>
          <a:bodyPr wrap="square" rtlCol="0">
            <a:spAutoFit/>
          </a:bodyPr>
          <a:lstStyle/>
          <a:p>
            <a:r>
              <a:rPr lang="nl-NL" dirty="0"/>
              <a:t>Rationeel	</a:t>
            </a:r>
          </a:p>
          <a:p>
            <a:pPr marL="285750" indent="-285750">
              <a:buFont typeface="Arial" panose="020B0604020202020204" pitchFamily="34" charset="0"/>
              <a:buChar char="•"/>
            </a:pPr>
            <a:endParaRPr lang="nl-NL" dirty="0"/>
          </a:p>
          <a:p>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2056" name="Picture 8" descr="5 tips om van studeren een succes te maken - Mr. Online">
            <a:extLst>
              <a:ext uri="{FF2B5EF4-FFF2-40B4-BE49-F238E27FC236}">
                <a16:creationId xmlns:a16="http://schemas.microsoft.com/office/drawing/2014/main" id="{5190A061-AD78-49DF-B366-A60341CE8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68" y="479602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entamenweek Tips van XXXII - ESV">
            <a:extLst>
              <a:ext uri="{FF2B5EF4-FFF2-40B4-BE49-F238E27FC236}">
                <a16:creationId xmlns:a16="http://schemas.microsoft.com/office/drawing/2014/main" id="{E9596EEA-96D7-4118-A037-4BB788C9E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9016" y="4859060"/>
            <a:ext cx="3088481" cy="1593401"/>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DE9506FC-842A-443B-B841-ABA25D1039D9}"/>
              </a:ext>
            </a:extLst>
          </p:cNvPr>
          <p:cNvSpPr txBox="1"/>
          <p:nvPr/>
        </p:nvSpPr>
        <p:spPr>
          <a:xfrm>
            <a:off x="9693475" y="2720490"/>
            <a:ext cx="2200275" cy="369332"/>
          </a:xfrm>
          <a:prstGeom prst="rect">
            <a:avLst/>
          </a:prstGeom>
          <a:noFill/>
        </p:spPr>
        <p:txBody>
          <a:bodyPr wrap="square" rtlCol="0">
            <a:spAutoFit/>
          </a:bodyPr>
          <a:lstStyle/>
          <a:p>
            <a:r>
              <a:rPr lang="nl-NL" dirty="0"/>
              <a:t>Universiteit</a:t>
            </a:r>
          </a:p>
        </p:txBody>
      </p:sp>
      <p:sp>
        <p:nvSpPr>
          <p:cNvPr id="12" name="Tekstvak 11">
            <a:extLst>
              <a:ext uri="{FF2B5EF4-FFF2-40B4-BE49-F238E27FC236}">
                <a16:creationId xmlns:a16="http://schemas.microsoft.com/office/drawing/2014/main" id="{95D0E6E5-C723-4B17-BEA4-22E108709E17}"/>
              </a:ext>
            </a:extLst>
          </p:cNvPr>
          <p:cNvSpPr txBox="1"/>
          <p:nvPr/>
        </p:nvSpPr>
        <p:spPr>
          <a:xfrm>
            <a:off x="4298455" y="4001878"/>
            <a:ext cx="2200275" cy="369332"/>
          </a:xfrm>
          <a:prstGeom prst="rect">
            <a:avLst/>
          </a:prstGeom>
          <a:noFill/>
        </p:spPr>
        <p:txBody>
          <a:bodyPr wrap="square" rtlCol="0">
            <a:spAutoFit/>
          </a:bodyPr>
          <a:lstStyle/>
          <a:p>
            <a:r>
              <a:rPr lang="nl-NL" dirty="0"/>
              <a:t>Deskundigheid</a:t>
            </a:r>
          </a:p>
        </p:txBody>
      </p:sp>
      <p:sp>
        <p:nvSpPr>
          <p:cNvPr id="13" name="Tekstvak 12">
            <a:extLst>
              <a:ext uri="{FF2B5EF4-FFF2-40B4-BE49-F238E27FC236}">
                <a16:creationId xmlns:a16="http://schemas.microsoft.com/office/drawing/2014/main" id="{6F956FA3-F0FA-44AF-B47B-6725E72FBC3D}"/>
              </a:ext>
            </a:extLst>
          </p:cNvPr>
          <p:cNvSpPr txBox="1"/>
          <p:nvPr/>
        </p:nvSpPr>
        <p:spPr>
          <a:xfrm>
            <a:off x="849631" y="3144695"/>
            <a:ext cx="1988820" cy="369332"/>
          </a:xfrm>
          <a:prstGeom prst="rect">
            <a:avLst/>
          </a:prstGeom>
          <a:noFill/>
        </p:spPr>
        <p:txBody>
          <a:bodyPr wrap="square" rtlCol="0">
            <a:spAutoFit/>
          </a:bodyPr>
          <a:lstStyle/>
          <a:p>
            <a:r>
              <a:rPr lang="nl-NL" dirty="0"/>
              <a:t>Begrip</a:t>
            </a:r>
          </a:p>
        </p:txBody>
      </p:sp>
      <p:sp>
        <p:nvSpPr>
          <p:cNvPr id="16" name="Tekstvak 15">
            <a:extLst>
              <a:ext uri="{FF2B5EF4-FFF2-40B4-BE49-F238E27FC236}">
                <a16:creationId xmlns:a16="http://schemas.microsoft.com/office/drawing/2014/main" id="{6B50AB5F-CC53-45AE-8433-855189CEACC2}"/>
              </a:ext>
            </a:extLst>
          </p:cNvPr>
          <p:cNvSpPr txBox="1"/>
          <p:nvPr/>
        </p:nvSpPr>
        <p:spPr>
          <a:xfrm>
            <a:off x="5493902" y="3193435"/>
            <a:ext cx="1988820" cy="369332"/>
          </a:xfrm>
          <a:prstGeom prst="rect">
            <a:avLst/>
          </a:prstGeom>
          <a:noFill/>
        </p:spPr>
        <p:txBody>
          <a:bodyPr wrap="square" rtlCol="0">
            <a:spAutoFit/>
          </a:bodyPr>
          <a:lstStyle/>
          <a:p>
            <a:r>
              <a:rPr lang="nl-NL" dirty="0"/>
              <a:t>Analyseren</a:t>
            </a:r>
          </a:p>
        </p:txBody>
      </p:sp>
      <p:sp>
        <p:nvSpPr>
          <p:cNvPr id="17" name="Tekstvak 16">
            <a:extLst>
              <a:ext uri="{FF2B5EF4-FFF2-40B4-BE49-F238E27FC236}">
                <a16:creationId xmlns:a16="http://schemas.microsoft.com/office/drawing/2014/main" id="{77BB556B-808E-4FCE-A4F5-AC2E6AA5A212}"/>
              </a:ext>
            </a:extLst>
          </p:cNvPr>
          <p:cNvSpPr txBox="1"/>
          <p:nvPr/>
        </p:nvSpPr>
        <p:spPr>
          <a:xfrm>
            <a:off x="10772181" y="4658834"/>
            <a:ext cx="2200275" cy="369332"/>
          </a:xfrm>
          <a:prstGeom prst="rect">
            <a:avLst/>
          </a:prstGeom>
          <a:noFill/>
        </p:spPr>
        <p:txBody>
          <a:bodyPr wrap="square" rtlCol="0">
            <a:spAutoFit/>
          </a:bodyPr>
          <a:lstStyle/>
          <a:p>
            <a:r>
              <a:rPr lang="nl-NL" dirty="0"/>
              <a:t>Koud</a:t>
            </a:r>
          </a:p>
        </p:txBody>
      </p:sp>
      <p:sp>
        <p:nvSpPr>
          <p:cNvPr id="18" name="Tekstvak 17">
            <a:extLst>
              <a:ext uri="{FF2B5EF4-FFF2-40B4-BE49-F238E27FC236}">
                <a16:creationId xmlns:a16="http://schemas.microsoft.com/office/drawing/2014/main" id="{2D9F19A3-E2B2-42AB-9896-291E140774B9}"/>
              </a:ext>
            </a:extLst>
          </p:cNvPr>
          <p:cNvSpPr txBox="1"/>
          <p:nvPr/>
        </p:nvSpPr>
        <p:spPr>
          <a:xfrm>
            <a:off x="9672043" y="5578672"/>
            <a:ext cx="2200275" cy="369332"/>
          </a:xfrm>
          <a:prstGeom prst="rect">
            <a:avLst/>
          </a:prstGeom>
          <a:noFill/>
        </p:spPr>
        <p:txBody>
          <a:bodyPr wrap="square" rtlCol="0">
            <a:spAutoFit/>
          </a:bodyPr>
          <a:lstStyle/>
          <a:p>
            <a:r>
              <a:rPr lang="nl-NL" dirty="0"/>
              <a:t>Emotieloos</a:t>
            </a:r>
          </a:p>
        </p:txBody>
      </p:sp>
      <p:sp>
        <p:nvSpPr>
          <p:cNvPr id="14" name="Tekstvak 13">
            <a:extLst>
              <a:ext uri="{FF2B5EF4-FFF2-40B4-BE49-F238E27FC236}">
                <a16:creationId xmlns:a16="http://schemas.microsoft.com/office/drawing/2014/main" id="{65B9E67B-B8E5-4B44-8746-72F22F497059}"/>
              </a:ext>
            </a:extLst>
          </p:cNvPr>
          <p:cNvSpPr txBox="1"/>
          <p:nvPr/>
        </p:nvSpPr>
        <p:spPr>
          <a:xfrm>
            <a:off x="2665810" y="3623336"/>
            <a:ext cx="1279921" cy="369332"/>
          </a:xfrm>
          <a:prstGeom prst="rect">
            <a:avLst/>
          </a:prstGeom>
          <a:noFill/>
        </p:spPr>
        <p:txBody>
          <a:bodyPr wrap="square" rtlCol="0">
            <a:spAutoFit/>
          </a:bodyPr>
          <a:lstStyle/>
          <a:p>
            <a:r>
              <a:rPr lang="nl-NL" dirty="0"/>
              <a:t>Nuchter</a:t>
            </a:r>
          </a:p>
        </p:txBody>
      </p:sp>
      <p:sp>
        <p:nvSpPr>
          <p:cNvPr id="15" name="Tekstvak 14">
            <a:extLst>
              <a:ext uri="{FF2B5EF4-FFF2-40B4-BE49-F238E27FC236}">
                <a16:creationId xmlns:a16="http://schemas.microsoft.com/office/drawing/2014/main" id="{C0DE345E-E27A-4431-B6D2-DB1B7B0733A0}"/>
              </a:ext>
            </a:extLst>
          </p:cNvPr>
          <p:cNvSpPr txBox="1"/>
          <p:nvPr/>
        </p:nvSpPr>
        <p:spPr>
          <a:xfrm>
            <a:off x="3380034" y="4735860"/>
            <a:ext cx="1774331" cy="369332"/>
          </a:xfrm>
          <a:prstGeom prst="rect">
            <a:avLst/>
          </a:prstGeom>
          <a:noFill/>
        </p:spPr>
        <p:txBody>
          <a:bodyPr wrap="square" rtlCol="0">
            <a:spAutoFit/>
          </a:bodyPr>
          <a:lstStyle/>
          <a:p>
            <a:r>
              <a:rPr lang="nl-NL" dirty="0"/>
              <a:t>Verstandig</a:t>
            </a:r>
          </a:p>
        </p:txBody>
      </p:sp>
      <p:sp>
        <p:nvSpPr>
          <p:cNvPr id="19" name="Tekstvak 18">
            <a:extLst>
              <a:ext uri="{FF2B5EF4-FFF2-40B4-BE49-F238E27FC236}">
                <a16:creationId xmlns:a16="http://schemas.microsoft.com/office/drawing/2014/main" id="{64966638-1CAF-4F62-A94F-05114028F5E6}"/>
              </a:ext>
            </a:extLst>
          </p:cNvPr>
          <p:cNvSpPr txBox="1"/>
          <p:nvPr/>
        </p:nvSpPr>
        <p:spPr>
          <a:xfrm>
            <a:off x="10339093" y="3562767"/>
            <a:ext cx="1279627" cy="369332"/>
          </a:xfrm>
          <a:prstGeom prst="rect">
            <a:avLst/>
          </a:prstGeom>
          <a:noFill/>
        </p:spPr>
        <p:txBody>
          <a:bodyPr wrap="square" rtlCol="0">
            <a:spAutoFit/>
          </a:bodyPr>
          <a:lstStyle/>
          <a:p>
            <a:r>
              <a:rPr lang="nl-NL" dirty="0"/>
              <a:t>Zakelijk</a:t>
            </a:r>
          </a:p>
        </p:txBody>
      </p:sp>
    </p:spTree>
    <p:extLst>
      <p:ext uri="{BB962C8B-B14F-4D97-AF65-F5344CB8AC3E}">
        <p14:creationId xmlns:p14="http://schemas.microsoft.com/office/powerpoint/2010/main" val="279931540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EB709A9-45CF-4325-941F-BBDC8BE696F5}"/>
              </a:ext>
            </a:extLst>
          </p:cNvPr>
          <p:cNvSpPr txBox="1">
            <a:spLocks/>
          </p:cNvSpPr>
          <p:nvPr/>
        </p:nvSpPr>
        <p:spPr>
          <a:xfrm>
            <a:off x="684711" y="381907"/>
            <a:ext cx="10363200" cy="1609725"/>
          </a:xfrm>
          <a:prstGeom prst="rect">
            <a:avLst/>
          </a:prstGeom>
        </p:spPr>
        <p:txBody>
          <a:bodyPr/>
          <a:lstStyle>
            <a:lvl1pPr algn="l" defTabSz="685800" rtl="0" fontAlgn="base">
              <a:spcBef>
                <a:spcPct val="0"/>
              </a:spcBef>
              <a:spcAft>
                <a:spcPct val="0"/>
              </a:spcAft>
              <a:defRPr sz="4000" kern="1200">
                <a:solidFill>
                  <a:schemeClr val="tx1"/>
                </a:solidFill>
                <a:latin typeface="+mj-lt"/>
                <a:ea typeface="+mj-ea"/>
                <a:cs typeface="+mj-cs"/>
              </a:defRPr>
            </a:lvl1pPr>
            <a:lvl2pPr algn="l" defTabSz="685800" rtl="0" fontAlgn="base">
              <a:spcBef>
                <a:spcPct val="0"/>
              </a:spcBef>
              <a:spcAft>
                <a:spcPct val="0"/>
              </a:spcAft>
              <a:defRPr sz="4000">
                <a:solidFill>
                  <a:schemeClr val="tx1"/>
                </a:solidFill>
                <a:latin typeface="The Serif Hand Black" panose="03070902030502020204" pitchFamily="66" charset="0"/>
              </a:defRPr>
            </a:lvl2pPr>
            <a:lvl3pPr algn="l" defTabSz="685800" rtl="0" fontAlgn="base">
              <a:spcBef>
                <a:spcPct val="0"/>
              </a:spcBef>
              <a:spcAft>
                <a:spcPct val="0"/>
              </a:spcAft>
              <a:defRPr sz="4000">
                <a:solidFill>
                  <a:schemeClr val="tx1"/>
                </a:solidFill>
                <a:latin typeface="The Serif Hand Black" panose="03070902030502020204" pitchFamily="66" charset="0"/>
              </a:defRPr>
            </a:lvl3pPr>
            <a:lvl4pPr algn="l" defTabSz="685800" rtl="0" fontAlgn="base">
              <a:spcBef>
                <a:spcPct val="0"/>
              </a:spcBef>
              <a:spcAft>
                <a:spcPct val="0"/>
              </a:spcAft>
              <a:defRPr sz="4000">
                <a:solidFill>
                  <a:schemeClr val="tx1"/>
                </a:solidFill>
                <a:latin typeface="The Serif Hand Black" panose="03070902030502020204" pitchFamily="66" charset="0"/>
              </a:defRPr>
            </a:lvl4pPr>
            <a:lvl5pPr algn="l" defTabSz="685800" rtl="0" fontAlgn="base">
              <a:spcBef>
                <a:spcPct val="0"/>
              </a:spcBef>
              <a:spcAft>
                <a:spcPct val="0"/>
              </a:spcAft>
              <a:defRPr sz="4000">
                <a:solidFill>
                  <a:schemeClr val="tx1"/>
                </a:solidFill>
                <a:latin typeface="The Serif Hand Black" panose="03070902030502020204" pitchFamily="66" charset="0"/>
              </a:defRPr>
            </a:lvl5pPr>
            <a:lvl6pPr marL="457200" algn="l" defTabSz="685800" rtl="0" fontAlgn="base">
              <a:spcBef>
                <a:spcPct val="0"/>
              </a:spcBef>
              <a:spcAft>
                <a:spcPct val="0"/>
              </a:spcAft>
              <a:defRPr sz="4000">
                <a:solidFill>
                  <a:schemeClr val="tx1"/>
                </a:solidFill>
                <a:latin typeface="The Serif Hand Black" panose="03070902030502020204" pitchFamily="66" charset="0"/>
              </a:defRPr>
            </a:lvl6pPr>
            <a:lvl7pPr marL="914400" algn="l" defTabSz="685800" rtl="0" fontAlgn="base">
              <a:spcBef>
                <a:spcPct val="0"/>
              </a:spcBef>
              <a:spcAft>
                <a:spcPct val="0"/>
              </a:spcAft>
              <a:defRPr sz="4000">
                <a:solidFill>
                  <a:schemeClr val="tx1"/>
                </a:solidFill>
                <a:latin typeface="The Serif Hand Black" panose="03070902030502020204" pitchFamily="66" charset="0"/>
              </a:defRPr>
            </a:lvl7pPr>
            <a:lvl8pPr marL="1371600" algn="l" defTabSz="685800" rtl="0" fontAlgn="base">
              <a:spcBef>
                <a:spcPct val="0"/>
              </a:spcBef>
              <a:spcAft>
                <a:spcPct val="0"/>
              </a:spcAft>
              <a:defRPr sz="4000">
                <a:solidFill>
                  <a:schemeClr val="tx1"/>
                </a:solidFill>
                <a:latin typeface="The Serif Hand Black" panose="03070902030502020204" pitchFamily="66" charset="0"/>
              </a:defRPr>
            </a:lvl8pPr>
            <a:lvl9pPr marL="1828800" algn="l" defTabSz="685800" rtl="0" fontAlgn="base">
              <a:spcBef>
                <a:spcPct val="0"/>
              </a:spcBef>
              <a:spcAft>
                <a:spcPct val="0"/>
              </a:spcAft>
              <a:defRPr sz="4000">
                <a:solidFill>
                  <a:schemeClr val="tx1"/>
                </a:solidFill>
                <a:latin typeface="The Serif Hand Black" panose="03070902030502020204" pitchFamily="66" charset="0"/>
              </a:defRPr>
            </a:lvl9pPr>
          </a:lstStyle>
          <a:p>
            <a:pPr eaLnBrk="1" hangingPunct="1"/>
            <a:r>
              <a:rPr lang="nl-NL" sz="4200" dirty="0">
                <a:solidFill>
                  <a:srgbClr val="C00000"/>
                </a:solidFill>
                <a:latin typeface="Rockwell" panose="02060603020205020403" pitchFamily="18" charset="0"/>
              </a:rPr>
              <a:t>(</a:t>
            </a:r>
            <a:r>
              <a:rPr lang="nl-NL" sz="4200" b="1" dirty="0">
                <a:solidFill>
                  <a:srgbClr val="C00000"/>
                </a:solidFill>
                <a:latin typeface="Rockwell" panose="02060603020205020403" pitchFamily="18" charset="0"/>
              </a:rPr>
              <a:t>Be)Grijpende Wil</a:t>
            </a:r>
          </a:p>
        </p:txBody>
      </p:sp>
      <p:sp>
        <p:nvSpPr>
          <p:cNvPr id="4" name="Tekstvak 3">
            <a:extLst>
              <a:ext uri="{FF2B5EF4-FFF2-40B4-BE49-F238E27FC236}">
                <a16:creationId xmlns:a16="http://schemas.microsoft.com/office/drawing/2014/main" id="{7A8424B7-C69E-426A-B18E-C6AA3449D1CD}"/>
              </a:ext>
            </a:extLst>
          </p:cNvPr>
          <p:cNvSpPr txBox="1"/>
          <p:nvPr/>
        </p:nvSpPr>
        <p:spPr>
          <a:xfrm>
            <a:off x="684710" y="1530577"/>
            <a:ext cx="8016377" cy="6463308"/>
          </a:xfrm>
          <a:prstGeom prst="rect">
            <a:avLst/>
          </a:prstGeom>
          <a:noFill/>
        </p:spPr>
        <p:txBody>
          <a:bodyPr wrap="square" rtlCol="0">
            <a:spAutoFit/>
          </a:bodyPr>
          <a:lstStyle/>
          <a:p>
            <a:endParaRPr lang="nl-NL" dirty="0"/>
          </a:p>
          <a:p>
            <a:pPr marL="285750" indent="-285750">
              <a:buFont typeface="Arial" panose="020B0604020202020204" pitchFamily="34" charset="0"/>
              <a:buChar char="•"/>
            </a:pPr>
            <a:r>
              <a:rPr lang="nl-NL" b="1" dirty="0">
                <a:solidFill>
                  <a:srgbClr val="0070C0"/>
                </a:solidFill>
              </a:rPr>
              <a:t>Trauma</a:t>
            </a:r>
            <a:r>
              <a:rPr lang="nl-NL" dirty="0">
                <a:solidFill>
                  <a:srgbClr val="0070C0"/>
                </a:solidFill>
              </a:rPr>
              <a:t>	 		Onwetendheid, Onvermogen</a:t>
            </a:r>
          </a:p>
          <a:p>
            <a:endParaRPr lang="nl-NL" dirty="0"/>
          </a:p>
          <a:p>
            <a:pPr marL="285750" indent="-285750">
              <a:buFont typeface="Arial" panose="020B0604020202020204" pitchFamily="34" charset="0"/>
              <a:buChar char="•"/>
            </a:pPr>
            <a:r>
              <a:rPr lang="nl-NL" b="1" dirty="0">
                <a:solidFill>
                  <a:schemeClr val="accent4"/>
                </a:solidFill>
              </a:rPr>
              <a:t>Verlangen</a:t>
            </a:r>
            <a:r>
              <a:rPr lang="nl-NL" dirty="0">
                <a:solidFill>
                  <a:schemeClr val="accent4"/>
                </a:solidFill>
              </a:rPr>
              <a:t>: 		                Kennis, Begrijpen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b="1" dirty="0">
                <a:solidFill>
                  <a:srgbClr val="C00000"/>
                </a:solidFill>
              </a:rPr>
              <a:t>Pathologie:</a:t>
            </a:r>
            <a:r>
              <a:rPr lang="nl-NL" dirty="0">
                <a:solidFill>
                  <a:srgbClr val="C00000"/>
                </a:solidFill>
              </a:rPr>
              <a:t>		 	Rationalisering (Asperger)  </a:t>
            </a:r>
          </a:p>
          <a:p>
            <a:endParaRPr lang="nl-NL" dirty="0"/>
          </a:p>
          <a:p>
            <a:pPr marL="285750" indent="-285750">
              <a:buFont typeface="Arial" panose="020B0604020202020204" pitchFamily="34" charset="0"/>
              <a:buChar char="•"/>
            </a:pPr>
            <a:r>
              <a:rPr lang="nl-NL" b="1" dirty="0" err="1">
                <a:solidFill>
                  <a:schemeClr val="accent3"/>
                </a:solidFill>
              </a:rPr>
              <a:t>OerOuderschap</a:t>
            </a:r>
            <a:r>
              <a:rPr lang="nl-NL" dirty="0">
                <a:solidFill>
                  <a:schemeClr val="accent3"/>
                </a:solidFill>
              </a:rPr>
              <a:t>:		(Eigen)Wijsheid</a:t>
            </a:r>
          </a:p>
          <a:p>
            <a:endParaRPr lang="nl-NL" dirty="0"/>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a:solidFill>
                  <a:schemeClr val="accent3"/>
                </a:solidFill>
              </a:rPr>
              <a:t>(Zelf)Heling: </a:t>
            </a:r>
            <a:r>
              <a:rPr lang="nl-NL" dirty="0">
                <a:solidFill>
                  <a:schemeClr val="accent3"/>
                </a:solidFill>
              </a:rPr>
              <a:t>			Media-dieet</a:t>
            </a:r>
          </a:p>
          <a:p>
            <a:pPr lvl="8"/>
            <a:r>
              <a:rPr lang="nl-NL" dirty="0">
                <a:solidFill>
                  <a:schemeClr val="accent3"/>
                </a:solidFill>
              </a:rPr>
              <a:t>Niet voorbereiden</a:t>
            </a:r>
          </a:p>
          <a:p>
            <a:pPr lvl="8"/>
            <a:r>
              <a:rPr lang="nl-NL" dirty="0">
                <a:solidFill>
                  <a:schemeClr val="accent3"/>
                </a:solidFill>
              </a:rPr>
              <a:t>Auto-didaktiek</a:t>
            </a:r>
          </a:p>
          <a:p>
            <a:pPr lvl="8"/>
            <a:r>
              <a:rPr lang="nl-NL" dirty="0">
                <a:solidFill>
                  <a:schemeClr val="accent3"/>
                </a:solidFill>
              </a:rPr>
              <a:t>I-Tjing</a:t>
            </a:r>
          </a:p>
          <a:p>
            <a:r>
              <a:rPr lang="nl-NL" dirty="0">
                <a:solidFill>
                  <a:schemeClr val="accent3"/>
                </a:solidFill>
              </a:rPr>
              <a:t> 				                                                             </a:t>
            </a:r>
          </a:p>
          <a:p>
            <a:pPr marL="285750" indent="-285750">
              <a:buFont typeface="Arial" panose="020B0604020202020204" pitchFamily="34" charset="0"/>
              <a:buChar char="•"/>
            </a:pPr>
            <a:r>
              <a:rPr lang="nl-NL" b="1" dirty="0">
                <a:solidFill>
                  <a:schemeClr val="accent3"/>
                </a:solidFill>
              </a:rPr>
              <a:t>Ondersteuning</a:t>
            </a:r>
            <a:r>
              <a:rPr lang="nl-NL" dirty="0">
                <a:solidFill>
                  <a:schemeClr val="accent3"/>
                </a:solidFill>
              </a:rPr>
              <a:t> 		Body Stress Release</a:t>
            </a:r>
          </a:p>
          <a:p>
            <a:pPr lvl="8"/>
            <a:r>
              <a:rPr lang="nl-NL" dirty="0">
                <a:solidFill>
                  <a:schemeClr val="accent3"/>
                </a:solidFill>
              </a:rPr>
              <a:t>Intuïtieve ontwikkeling</a:t>
            </a:r>
          </a:p>
          <a:p>
            <a:pPr lvl="8"/>
            <a:r>
              <a:rPr lang="nl-NL" dirty="0">
                <a:solidFill>
                  <a:schemeClr val="accent3"/>
                </a:solidFill>
              </a:rPr>
              <a:t>Astroloog	</a:t>
            </a:r>
          </a:p>
          <a:p>
            <a:pPr lvl="8"/>
            <a:r>
              <a:rPr lang="nl-NL" dirty="0">
                <a:solidFill>
                  <a:schemeClr val="accent3"/>
                </a:solidFill>
              </a:rPr>
              <a:t>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2050" name="Picture 2" descr="Het delen en vergaren van kennis wordt nooit vrijblijvend | Polteq">
            <a:extLst>
              <a:ext uri="{FF2B5EF4-FFF2-40B4-BE49-F238E27FC236}">
                <a16:creationId xmlns:a16="http://schemas.microsoft.com/office/drawing/2014/main" id="{AB11E8EA-5743-4BB1-BA1B-23283B8CC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1204" y="2255385"/>
            <a:ext cx="2506707" cy="12612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tuïtie / 6e Zintuig Ontwikkelen &amp; Volgen? 96 Praktische Tips! - #1  Kennisbank">
            <a:extLst>
              <a:ext uri="{FF2B5EF4-FFF2-40B4-BE49-F238E27FC236}">
                <a16:creationId xmlns:a16="http://schemas.microsoft.com/office/drawing/2014/main" id="{F9E0208F-5371-46B6-B837-2FCD6F360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9944" y="4754925"/>
            <a:ext cx="2354897" cy="1430927"/>
          </a:xfrm>
          <a:prstGeom prst="rect">
            <a:avLst/>
          </a:prstGeom>
          <a:noFill/>
          <a:extLst>
            <a:ext uri="{909E8E84-426E-40DD-AFC4-6F175D3DCCD1}">
              <a14:hiddenFill xmlns:a14="http://schemas.microsoft.com/office/drawing/2010/main">
                <a:solidFill>
                  <a:srgbClr val="FFFFFF"/>
                </a:solidFill>
              </a14:hiddenFill>
            </a:ext>
          </a:extLst>
        </p:spPr>
      </p:pic>
      <p:sp>
        <p:nvSpPr>
          <p:cNvPr id="3" name="Ster: 5 punten 2">
            <a:extLst>
              <a:ext uri="{FF2B5EF4-FFF2-40B4-BE49-F238E27FC236}">
                <a16:creationId xmlns:a16="http://schemas.microsoft.com/office/drawing/2014/main" id="{5BF4BA55-6FDF-41DD-AF43-01588D17B2EB}"/>
              </a:ext>
            </a:extLst>
          </p:cNvPr>
          <p:cNvSpPr/>
          <p:nvPr/>
        </p:nvSpPr>
        <p:spPr>
          <a:xfrm>
            <a:off x="3326074" y="1809888"/>
            <a:ext cx="542925" cy="339273"/>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Hart 4">
            <a:extLst>
              <a:ext uri="{FF2B5EF4-FFF2-40B4-BE49-F238E27FC236}">
                <a16:creationId xmlns:a16="http://schemas.microsoft.com/office/drawing/2014/main" id="{AB403445-6BB0-43BB-8EA7-A2EC37CBFFB6}"/>
              </a:ext>
            </a:extLst>
          </p:cNvPr>
          <p:cNvSpPr/>
          <p:nvPr/>
        </p:nvSpPr>
        <p:spPr>
          <a:xfrm>
            <a:off x="3443968" y="3429000"/>
            <a:ext cx="389774" cy="382929"/>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Lint: omhoog gekanteld 6">
            <a:extLst>
              <a:ext uri="{FF2B5EF4-FFF2-40B4-BE49-F238E27FC236}">
                <a16:creationId xmlns:a16="http://schemas.microsoft.com/office/drawing/2014/main" id="{F7385D95-F412-4C14-B0B8-29BC3F555900}"/>
              </a:ext>
            </a:extLst>
          </p:cNvPr>
          <p:cNvSpPr/>
          <p:nvPr/>
        </p:nvSpPr>
        <p:spPr>
          <a:xfrm>
            <a:off x="3312780" y="2461915"/>
            <a:ext cx="652150" cy="339273"/>
          </a:xfrm>
          <a:prstGeom prst="ribbon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9570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dirty="0"/>
              <a:t>De Wil?</a:t>
            </a:r>
          </a:p>
        </p:txBody>
      </p:sp>
      <p:sp>
        <p:nvSpPr>
          <p:cNvPr id="3" name="Tijdelijke aanduiding voor inhoud 2"/>
          <p:cNvSpPr>
            <a:spLocks noGrp="1"/>
          </p:cNvSpPr>
          <p:nvPr>
            <p:ph idx="1"/>
          </p:nvPr>
        </p:nvSpPr>
        <p:spPr>
          <a:xfrm>
            <a:off x="2747628" y="2286000"/>
            <a:ext cx="6696744" cy="4572000"/>
          </a:xfrm>
        </p:spPr>
        <p:txBody>
          <a:bodyPr>
            <a:normAutofit/>
          </a:bodyPr>
          <a:lstStyle/>
          <a:p>
            <a:r>
              <a:rPr lang="nl-NL" dirty="0"/>
              <a:t>Ontastbaar</a:t>
            </a:r>
          </a:p>
          <a:p>
            <a:r>
              <a:rPr lang="nl-NL" dirty="0"/>
              <a:t>Energie</a:t>
            </a:r>
          </a:p>
          <a:p>
            <a:r>
              <a:rPr lang="nl-NL" dirty="0"/>
              <a:t>Manifestatie/focus</a:t>
            </a:r>
          </a:p>
          <a:p>
            <a:pPr marL="0" indent="0">
              <a:buNone/>
            </a:pPr>
            <a:endParaRPr lang="nl-NL" dirty="0"/>
          </a:p>
          <a:p>
            <a:endParaRPr lang="nl-NL" dirty="0"/>
          </a:p>
          <a:p>
            <a:endParaRPr lang="nl-NL" dirty="0"/>
          </a:p>
          <a:p>
            <a:endParaRPr lang="nl-NL" dirty="0"/>
          </a:p>
        </p:txBody>
      </p:sp>
      <p:pic>
        <p:nvPicPr>
          <p:cNvPr id="5" name="Afbeelding 4">
            <a:extLst>
              <a:ext uri="{FF2B5EF4-FFF2-40B4-BE49-F238E27FC236}">
                <a16:creationId xmlns:a16="http://schemas.microsoft.com/office/drawing/2014/main" id="{7EDC13AB-34DF-4B35-B12C-AAFB25E9FBC4}"/>
              </a:ext>
            </a:extLst>
          </p:cNvPr>
          <p:cNvPicPr>
            <a:picLocks noChangeAspect="1"/>
          </p:cNvPicPr>
          <p:nvPr/>
        </p:nvPicPr>
        <p:blipFill>
          <a:blip r:embed="rId3"/>
          <a:stretch>
            <a:fillRect/>
          </a:stretch>
        </p:blipFill>
        <p:spPr>
          <a:xfrm>
            <a:off x="-110836" y="0"/>
            <a:ext cx="12192000" cy="6858000"/>
          </a:xfrm>
          <a:prstGeom prst="rect">
            <a:avLst/>
          </a:prstGeom>
        </p:spPr>
      </p:pic>
      <p:sp>
        <p:nvSpPr>
          <p:cNvPr id="4" name="Tekstvak 3">
            <a:extLst>
              <a:ext uri="{FF2B5EF4-FFF2-40B4-BE49-F238E27FC236}">
                <a16:creationId xmlns:a16="http://schemas.microsoft.com/office/drawing/2014/main" id="{99B2D75C-416A-4D2F-9F85-3DABF65D102B}"/>
              </a:ext>
            </a:extLst>
          </p:cNvPr>
          <p:cNvSpPr txBox="1"/>
          <p:nvPr/>
        </p:nvSpPr>
        <p:spPr>
          <a:xfrm>
            <a:off x="5745018" y="942110"/>
            <a:ext cx="424873" cy="584775"/>
          </a:xfrm>
          <a:prstGeom prst="rect">
            <a:avLst/>
          </a:prstGeom>
          <a:solidFill>
            <a:srgbClr val="0070C0"/>
          </a:solidFill>
        </p:spPr>
        <p:txBody>
          <a:bodyPr wrap="square" rtlCol="0">
            <a:spAutoFit/>
          </a:bodyPr>
          <a:lstStyle/>
          <a:p>
            <a:r>
              <a:rPr lang="nl-NL" sz="3200" dirty="0">
                <a:highlight>
                  <a:srgbClr val="FF0000"/>
                </a:highlight>
              </a:rPr>
              <a:t>W</a:t>
            </a:r>
          </a:p>
        </p:txBody>
      </p:sp>
    </p:spTree>
    <p:extLst>
      <p:ext uri="{BB962C8B-B14F-4D97-AF65-F5344CB8AC3E}">
        <p14:creationId xmlns:p14="http://schemas.microsoft.com/office/powerpoint/2010/main" val="2462087460"/>
      </p:ext>
    </p:extLst>
  </p:cSld>
  <p:clrMapOvr>
    <a:masterClrMapping/>
  </p:clrMapOvr>
  <p:transition>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p:txBody>
          <a:bodyPr/>
          <a:lstStyle/>
          <a:p>
            <a:r>
              <a:rPr lang="nl-NL" dirty="0">
                <a:solidFill>
                  <a:srgbClr val="C00000"/>
                </a:solidFill>
              </a:rPr>
              <a:t>DE CONTROLERENDE WIL: </a:t>
            </a:r>
            <a:r>
              <a:rPr lang="nl-NL" i="1" dirty="0">
                <a:solidFill>
                  <a:srgbClr val="C00000"/>
                </a:solidFill>
              </a:rPr>
              <a:t>Zekerheid</a:t>
            </a:r>
          </a:p>
        </p:txBody>
      </p:sp>
      <p:sp>
        <p:nvSpPr>
          <p:cNvPr id="4" name="Tekstvak 3">
            <a:extLst>
              <a:ext uri="{FF2B5EF4-FFF2-40B4-BE49-F238E27FC236}">
                <a16:creationId xmlns:a16="http://schemas.microsoft.com/office/drawing/2014/main" id="{8D0CCFC9-4C0A-4484-A316-43B2B84D0F98}"/>
              </a:ext>
            </a:extLst>
          </p:cNvPr>
          <p:cNvSpPr txBox="1"/>
          <p:nvPr/>
        </p:nvSpPr>
        <p:spPr>
          <a:xfrm>
            <a:off x="1281112"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Structuur</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5" name="Tekstvak 4">
            <a:extLst>
              <a:ext uri="{FF2B5EF4-FFF2-40B4-BE49-F238E27FC236}">
                <a16:creationId xmlns:a16="http://schemas.microsoft.com/office/drawing/2014/main" id="{D6DD6D56-C071-4B6C-ABF2-B423F4BC6079}"/>
              </a:ext>
            </a:extLst>
          </p:cNvPr>
          <p:cNvSpPr txBox="1"/>
          <p:nvPr/>
        </p:nvSpPr>
        <p:spPr>
          <a:xfrm>
            <a:off x="357187" y="3241870"/>
            <a:ext cx="335280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Patronen</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6" name="Tekstvak 5">
            <a:extLst>
              <a:ext uri="{FF2B5EF4-FFF2-40B4-BE49-F238E27FC236}">
                <a16:creationId xmlns:a16="http://schemas.microsoft.com/office/drawing/2014/main" id="{77A7E319-91C8-4192-B263-6413F812A88C}"/>
              </a:ext>
            </a:extLst>
          </p:cNvPr>
          <p:cNvSpPr txBox="1"/>
          <p:nvPr/>
        </p:nvSpPr>
        <p:spPr>
          <a:xfrm>
            <a:off x="1409700" y="4210326"/>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noProof="0" dirty="0">
                <a:solidFill>
                  <a:prstClr val="black"/>
                </a:solidFill>
              </a:rPr>
              <a:t>Zekerheid</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7" name="Tekstvak 6">
            <a:extLst>
              <a:ext uri="{FF2B5EF4-FFF2-40B4-BE49-F238E27FC236}">
                <a16:creationId xmlns:a16="http://schemas.microsoft.com/office/drawing/2014/main" id="{A7E28050-026E-4713-A86B-1AAB9CDACF50}"/>
              </a:ext>
            </a:extLst>
          </p:cNvPr>
          <p:cNvSpPr txBox="1"/>
          <p:nvPr/>
        </p:nvSpPr>
        <p:spPr>
          <a:xfrm>
            <a:off x="4494375" y="2014789"/>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Veiligheid</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R="0" lvl="0" algn="l" defTabSz="914400" rtl="0" eaLnBrk="0" fontAlgn="base" latinLnBrk="0" hangingPunct="0">
              <a:lnSpc>
                <a:spcPct val="100000"/>
              </a:lnSpc>
              <a:spcBef>
                <a:spcPct val="0"/>
              </a:spcBef>
              <a:spcAft>
                <a:spcPct val="0"/>
              </a:spcAft>
              <a:buClrTx/>
              <a:buSzTx/>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8" name="Tekstvak 7">
            <a:extLst>
              <a:ext uri="{FF2B5EF4-FFF2-40B4-BE49-F238E27FC236}">
                <a16:creationId xmlns:a16="http://schemas.microsoft.com/office/drawing/2014/main" id="{0152E223-9FFA-4448-A20F-66F5F2870DEF}"/>
              </a:ext>
            </a:extLst>
          </p:cNvPr>
          <p:cNvSpPr txBox="1"/>
          <p:nvPr/>
        </p:nvSpPr>
        <p:spPr>
          <a:xfrm>
            <a:off x="7678576" y="2099854"/>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R="0" lvl="0" algn="l" defTabSz="914400" rtl="0" eaLnBrk="0" fontAlgn="base" latinLnBrk="0" hangingPunct="0">
              <a:lnSpc>
                <a:spcPct val="100000"/>
              </a:lnSpc>
              <a:spcBef>
                <a:spcPct val="0"/>
              </a:spcBef>
              <a:spcAft>
                <a:spcPct val="0"/>
              </a:spcAft>
              <a:buClrTx/>
              <a:buSzTx/>
              <a:tabLst/>
              <a:defRPr/>
            </a:pPr>
            <a:r>
              <a:rPr lang="nl-NL" dirty="0">
                <a:solidFill>
                  <a:prstClr val="black"/>
                </a:solidFill>
              </a:rPr>
              <a:t>Denken</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9" name="Tekstvak 8">
            <a:extLst>
              <a:ext uri="{FF2B5EF4-FFF2-40B4-BE49-F238E27FC236}">
                <a16:creationId xmlns:a16="http://schemas.microsoft.com/office/drawing/2014/main" id="{7A2A2007-E009-467C-94A4-38716DC6F1D9}"/>
              </a:ext>
            </a:extLst>
          </p:cNvPr>
          <p:cNvSpPr txBox="1"/>
          <p:nvPr/>
        </p:nvSpPr>
        <p:spPr>
          <a:xfrm>
            <a:off x="7737877" y="236470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Rem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0" name="Tekstvak 9">
            <a:extLst>
              <a:ext uri="{FF2B5EF4-FFF2-40B4-BE49-F238E27FC236}">
                <a16:creationId xmlns:a16="http://schemas.microsoft.com/office/drawing/2014/main" id="{0C3AE514-E0A1-4E37-AEA8-6907ECE0C81F}"/>
              </a:ext>
            </a:extLst>
          </p:cNvPr>
          <p:cNvSpPr txBox="1"/>
          <p:nvPr/>
        </p:nvSpPr>
        <p:spPr>
          <a:xfrm>
            <a:off x="4855129" y="5953685"/>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Controle</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1" name="Tekstvak 10">
            <a:extLst>
              <a:ext uri="{FF2B5EF4-FFF2-40B4-BE49-F238E27FC236}">
                <a16:creationId xmlns:a16="http://schemas.microsoft.com/office/drawing/2014/main" id="{92053CAB-E157-4AB8-9C23-20A51B1000C0}"/>
              </a:ext>
            </a:extLst>
          </p:cNvPr>
          <p:cNvSpPr txBox="1"/>
          <p:nvPr/>
        </p:nvSpPr>
        <p:spPr>
          <a:xfrm>
            <a:off x="3051098" y="1989149"/>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R="0" lvl="0" algn="l" defTabSz="914400" rtl="0" eaLnBrk="0" fontAlgn="base" latinLnBrk="0" hangingPunct="0">
              <a:lnSpc>
                <a:spcPct val="100000"/>
              </a:lnSpc>
              <a:spcBef>
                <a:spcPct val="0"/>
              </a:spcBef>
              <a:spcAft>
                <a:spcPct val="0"/>
              </a:spcAft>
              <a:buClrTx/>
              <a:buSzTx/>
              <a:tabLst/>
              <a:defRPr/>
            </a:pPr>
            <a:r>
              <a:rPr lang="nl-NL" dirty="0">
                <a:solidFill>
                  <a:prstClr val="black"/>
                </a:solidFill>
              </a:rPr>
              <a:t>Plannen</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pic>
        <p:nvPicPr>
          <p:cNvPr id="3076" name="Picture 4" descr="Gezond snoepen voor kinderen | Consumentenbond">
            <a:extLst>
              <a:ext uri="{FF2B5EF4-FFF2-40B4-BE49-F238E27FC236}">
                <a16:creationId xmlns:a16="http://schemas.microsoft.com/office/drawing/2014/main" id="{8CB69ECD-03A3-451B-9291-A80EF3582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631" y="485524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ehandeling dwangstoornis boekt resultaat in vier dagen | EOS Wetenschap">
            <a:extLst>
              <a:ext uri="{FF2B5EF4-FFF2-40B4-BE49-F238E27FC236}">
                <a16:creationId xmlns:a16="http://schemas.microsoft.com/office/drawing/2014/main" id="{3ACF594B-F25E-471E-A1FA-EDDF340462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050" y="2968381"/>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120FFB19-44B6-4333-8AA4-5018958509FC}"/>
              </a:ext>
            </a:extLst>
          </p:cNvPr>
          <p:cNvSpPr txBox="1"/>
          <p:nvPr/>
        </p:nvSpPr>
        <p:spPr>
          <a:xfrm>
            <a:off x="6652024" y="5011344"/>
            <a:ext cx="2500313" cy="369332"/>
          </a:xfrm>
          <a:prstGeom prst="rect">
            <a:avLst/>
          </a:prstGeom>
          <a:noFill/>
        </p:spPr>
        <p:txBody>
          <a:bodyPr wrap="square" rtlCol="0">
            <a:spAutoFit/>
          </a:bodyPr>
          <a:lstStyle/>
          <a:p>
            <a:r>
              <a:rPr lang="nl-NL" dirty="0"/>
              <a:t>Verzekeren</a:t>
            </a:r>
          </a:p>
        </p:txBody>
      </p:sp>
      <p:sp>
        <p:nvSpPr>
          <p:cNvPr id="13" name="Tekstvak 12">
            <a:extLst>
              <a:ext uri="{FF2B5EF4-FFF2-40B4-BE49-F238E27FC236}">
                <a16:creationId xmlns:a16="http://schemas.microsoft.com/office/drawing/2014/main" id="{88AB81BD-0ACF-4749-B76E-46B8AB212F08}"/>
              </a:ext>
            </a:extLst>
          </p:cNvPr>
          <p:cNvSpPr txBox="1"/>
          <p:nvPr/>
        </p:nvSpPr>
        <p:spPr>
          <a:xfrm>
            <a:off x="6781805" y="6112803"/>
            <a:ext cx="2033587" cy="369332"/>
          </a:xfrm>
          <a:prstGeom prst="rect">
            <a:avLst/>
          </a:prstGeom>
          <a:noFill/>
        </p:spPr>
        <p:txBody>
          <a:bodyPr wrap="square" rtlCol="0">
            <a:spAutoFit/>
          </a:bodyPr>
          <a:lstStyle/>
          <a:p>
            <a:r>
              <a:rPr lang="nl-NL" dirty="0"/>
              <a:t>Sparen</a:t>
            </a:r>
          </a:p>
        </p:txBody>
      </p:sp>
      <p:sp>
        <p:nvSpPr>
          <p:cNvPr id="12" name="Tekstvak 11">
            <a:extLst>
              <a:ext uri="{FF2B5EF4-FFF2-40B4-BE49-F238E27FC236}">
                <a16:creationId xmlns:a16="http://schemas.microsoft.com/office/drawing/2014/main" id="{BF5D2E91-9673-45F6-A76F-B0D419FFF7CB}"/>
              </a:ext>
            </a:extLst>
          </p:cNvPr>
          <p:cNvSpPr txBox="1"/>
          <p:nvPr/>
        </p:nvSpPr>
        <p:spPr>
          <a:xfrm>
            <a:off x="10520362" y="3221988"/>
            <a:ext cx="1268730" cy="369332"/>
          </a:xfrm>
          <a:prstGeom prst="rect">
            <a:avLst/>
          </a:prstGeom>
          <a:noFill/>
        </p:spPr>
        <p:txBody>
          <a:bodyPr wrap="square" rtlCol="0">
            <a:spAutoFit/>
          </a:bodyPr>
          <a:lstStyle/>
          <a:p>
            <a:r>
              <a:rPr lang="nl-NL" dirty="0"/>
              <a:t>Obsessief</a:t>
            </a:r>
          </a:p>
        </p:txBody>
      </p:sp>
      <p:sp>
        <p:nvSpPr>
          <p:cNvPr id="16" name="Tekstvak 15">
            <a:extLst>
              <a:ext uri="{FF2B5EF4-FFF2-40B4-BE49-F238E27FC236}">
                <a16:creationId xmlns:a16="http://schemas.microsoft.com/office/drawing/2014/main" id="{A3E75FB2-995A-4EA1-B92E-65B2E34CE365}"/>
              </a:ext>
            </a:extLst>
          </p:cNvPr>
          <p:cNvSpPr txBox="1"/>
          <p:nvPr/>
        </p:nvSpPr>
        <p:spPr>
          <a:xfrm>
            <a:off x="9255442" y="5542112"/>
            <a:ext cx="2200275" cy="369332"/>
          </a:xfrm>
          <a:prstGeom prst="rect">
            <a:avLst/>
          </a:prstGeom>
          <a:noFill/>
        </p:spPr>
        <p:txBody>
          <a:bodyPr wrap="square" rtlCol="0">
            <a:spAutoFit/>
          </a:bodyPr>
          <a:lstStyle/>
          <a:p>
            <a:r>
              <a:rPr lang="nl-NL" dirty="0" err="1"/>
              <a:t>Stalking</a:t>
            </a:r>
            <a:endParaRPr lang="nl-NL" dirty="0"/>
          </a:p>
        </p:txBody>
      </p:sp>
      <p:sp>
        <p:nvSpPr>
          <p:cNvPr id="17" name="Tekstvak 16">
            <a:extLst>
              <a:ext uri="{FF2B5EF4-FFF2-40B4-BE49-F238E27FC236}">
                <a16:creationId xmlns:a16="http://schemas.microsoft.com/office/drawing/2014/main" id="{C26A44B8-C0C3-415C-88F6-1F4346B2DDAA}"/>
              </a:ext>
            </a:extLst>
          </p:cNvPr>
          <p:cNvSpPr txBox="1"/>
          <p:nvPr/>
        </p:nvSpPr>
        <p:spPr>
          <a:xfrm>
            <a:off x="9420224" y="4210326"/>
            <a:ext cx="2200275" cy="369332"/>
          </a:xfrm>
          <a:prstGeom prst="rect">
            <a:avLst/>
          </a:prstGeom>
          <a:noFill/>
        </p:spPr>
        <p:txBody>
          <a:bodyPr wrap="square" rtlCol="0">
            <a:spAutoFit/>
          </a:bodyPr>
          <a:lstStyle/>
          <a:p>
            <a:r>
              <a:rPr lang="nl-NL" dirty="0"/>
              <a:t>Achterdochtig</a:t>
            </a:r>
          </a:p>
        </p:txBody>
      </p:sp>
      <p:sp>
        <p:nvSpPr>
          <p:cNvPr id="20" name="Tekstvak 19">
            <a:extLst>
              <a:ext uri="{FF2B5EF4-FFF2-40B4-BE49-F238E27FC236}">
                <a16:creationId xmlns:a16="http://schemas.microsoft.com/office/drawing/2014/main" id="{11DD49E9-194E-429B-9E17-4BD848BB35D9}"/>
              </a:ext>
            </a:extLst>
          </p:cNvPr>
          <p:cNvSpPr txBox="1"/>
          <p:nvPr/>
        </p:nvSpPr>
        <p:spPr>
          <a:xfrm>
            <a:off x="3780947" y="5089410"/>
            <a:ext cx="921544" cy="369332"/>
          </a:xfrm>
          <a:prstGeom prst="rect">
            <a:avLst/>
          </a:prstGeom>
          <a:noFill/>
        </p:spPr>
        <p:txBody>
          <a:bodyPr wrap="square" rtlCol="0">
            <a:spAutoFit/>
          </a:bodyPr>
          <a:lstStyle/>
          <a:p>
            <a:r>
              <a:rPr lang="nl-NL" dirty="0"/>
              <a:t>Regels</a:t>
            </a:r>
          </a:p>
        </p:txBody>
      </p:sp>
    </p:spTree>
    <p:extLst>
      <p:ext uri="{BB962C8B-B14F-4D97-AF65-F5344CB8AC3E}">
        <p14:creationId xmlns:p14="http://schemas.microsoft.com/office/powerpoint/2010/main" val="190795135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EB709A9-45CF-4325-941F-BBDC8BE696F5}"/>
              </a:ext>
            </a:extLst>
          </p:cNvPr>
          <p:cNvSpPr txBox="1">
            <a:spLocks/>
          </p:cNvSpPr>
          <p:nvPr/>
        </p:nvSpPr>
        <p:spPr>
          <a:xfrm>
            <a:off x="635227" y="376247"/>
            <a:ext cx="10363200" cy="1609725"/>
          </a:xfrm>
          <a:prstGeom prst="rect">
            <a:avLst/>
          </a:prstGeom>
        </p:spPr>
        <p:txBody>
          <a:bodyPr/>
          <a:lstStyle>
            <a:lvl1pPr algn="l" defTabSz="685800" rtl="0" fontAlgn="base">
              <a:spcBef>
                <a:spcPct val="0"/>
              </a:spcBef>
              <a:spcAft>
                <a:spcPct val="0"/>
              </a:spcAft>
              <a:defRPr sz="4000" kern="1200">
                <a:solidFill>
                  <a:schemeClr val="tx1"/>
                </a:solidFill>
                <a:latin typeface="+mj-lt"/>
                <a:ea typeface="+mj-ea"/>
                <a:cs typeface="+mj-cs"/>
              </a:defRPr>
            </a:lvl1pPr>
            <a:lvl2pPr algn="l" defTabSz="685800" rtl="0" fontAlgn="base">
              <a:spcBef>
                <a:spcPct val="0"/>
              </a:spcBef>
              <a:spcAft>
                <a:spcPct val="0"/>
              </a:spcAft>
              <a:defRPr sz="4000">
                <a:solidFill>
                  <a:schemeClr val="tx1"/>
                </a:solidFill>
                <a:latin typeface="The Serif Hand Black" panose="03070902030502020204" pitchFamily="66" charset="0"/>
              </a:defRPr>
            </a:lvl2pPr>
            <a:lvl3pPr algn="l" defTabSz="685800" rtl="0" fontAlgn="base">
              <a:spcBef>
                <a:spcPct val="0"/>
              </a:spcBef>
              <a:spcAft>
                <a:spcPct val="0"/>
              </a:spcAft>
              <a:defRPr sz="4000">
                <a:solidFill>
                  <a:schemeClr val="tx1"/>
                </a:solidFill>
                <a:latin typeface="The Serif Hand Black" panose="03070902030502020204" pitchFamily="66" charset="0"/>
              </a:defRPr>
            </a:lvl3pPr>
            <a:lvl4pPr algn="l" defTabSz="685800" rtl="0" fontAlgn="base">
              <a:spcBef>
                <a:spcPct val="0"/>
              </a:spcBef>
              <a:spcAft>
                <a:spcPct val="0"/>
              </a:spcAft>
              <a:defRPr sz="4000">
                <a:solidFill>
                  <a:schemeClr val="tx1"/>
                </a:solidFill>
                <a:latin typeface="The Serif Hand Black" panose="03070902030502020204" pitchFamily="66" charset="0"/>
              </a:defRPr>
            </a:lvl4pPr>
            <a:lvl5pPr algn="l" defTabSz="685800" rtl="0" fontAlgn="base">
              <a:spcBef>
                <a:spcPct val="0"/>
              </a:spcBef>
              <a:spcAft>
                <a:spcPct val="0"/>
              </a:spcAft>
              <a:defRPr sz="4000">
                <a:solidFill>
                  <a:schemeClr val="tx1"/>
                </a:solidFill>
                <a:latin typeface="The Serif Hand Black" panose="03070902030502020204" pitchFamily="66" charset="0"/>
              </a:defRPr>
            </a:lvl5pPr>
            <a:lvl6pPr marL="457200" algn="l" defTabSz="685800" rtl="0" fontAlgn="base">
              <a:spcBef>
                <a:spcPct val="0"/>
              </a:spcBef>
              <a:spcAft>
                <a:spcPct val="0"/>
              </a:spcAft>
              <a:defRPr sz="4000">
                <a:solidFill>
                  <a:schemeClr val="tx1"/>
                </a:solidFill>
                <a:latin typeface="The Serif Hand Black" panose="03070902030502020204" pitchFamily="66" charset="0"/>
              </a:defRPr>
            </a:lvl6pPr>
            <a:lvl7pPr marL="914400" algn="l" defTabSz="685800" rtl="0" fontAlgn="base">
              <a:spcBef>
                <a:spcPct val="0"/>
              </a:spcBef>
              <a:spcAft>
                <a:spcPct val="0"/>
              </a:spcAft>
              <a:defRPr sz="4000">
                <a:solidFill>
                  <a:schemeClr val="tx1"/>
                </a:solidFill>
                <a:latin typeface="The Serif Hand Black" panose="03070902030502020204" pitchFamily="66" charset="0"/>
              </a:defRPr>
            </a:lvl7pPr>
            <a:lvl8pPr marL="1371600" algn="l" defTabSz="685800" rtl="0" fontAlgn="base">
              <a:spcBef>
                <a:spcPct val="0"/>
              </a:spcBef>
              <a:spcAft>
                <a:spcPct val="0"/>
              </a:spcAft>
              <a:defRPr sz="4000">
                <a:solidFill>
                  <a:schemeClr val="tx1"/>
                </a:solidFill>
                <a:latin typeface="The Serif Hand Black" panose="03070902030502020204" pitchFamily="66" charset="0"/>
              </a:defRPr>
            </a:lvl8pPr>
            <a:lvl9pPr marL="1828800" algn="l" defTabSz="685800" rtl="0" fontAlgn="base">
              <a:spcBef>
                <a:spcPct val="0"/>
              </a:spcBef>
              <a:spcAft>
                <a:spcPct val="0"/>
              </a:spcAft>
              <a:defRPr sz="4000">
                <a:solidFill>
                  <a:schemeClr val="tx1"/>
                </a:solidFill>
                <a:latin typeface="The Serif Hand Black" panose="03070902030502020204" pitchFamily="66" charset="0"/>
              </a:defRPr>
            </a:lvl9pPr>
          </a:lstStyle>
          <a:p>
            <a:pPr eaLnBrk="1" hangingPunct="1"/>
            <a:r>
              <a:rPr lang="nl-NL" sz="4200" b="1" dirty="0">
                <a:solidFill>
                  <a:srgbClr val="C00000"/>
                </a:solidFill>
                <a:latin typeface="Rockwell" panose="02060603020205020403" pitchFamily="18" charset="0"/>
              </a:rPr>
              <a:t>Controlerende Wil</a:t>
            </a:r>
          </a:p>
        </p:txBody>
      </p:sp>
      <p:sp>
        <p:nvSpPr>
          <p:cNvPr id="4" name="Tekstvak 3">
            <a:extLst>
              <a:ext uri="{FF2B5EF4-FFF2-40B4-BE49-F238E27FC236}">
                <a16:creationId xmlns:a16="http://schemas.microsoft.com/office/drawing/2014/main" id="{7A8424B7-C69E-426A-B18E-C6AA3449D1CD}"/>
              </a:ext>
            </a:extLst>
          </p:cNvPr>
          <p:cNvSpPr txBox="1"/>
          <p:nvPr/>
        </p:nvSpPr>
        <p:spPr>
          <a:xfrm>
            <a:off x="530950" y="1608697"/>
            <a:ext cx="8632101" cy="6463308"/>
          </a:xfrm>
          <a:prstGeom prst="rect">
            <a:avLst/>
          </a:prstGeom>
          <a:noFill/>
        </p:spPr>
        <p:txBody>
          <a:bodyPr wrap="square" rtlCol="0">
            <a:spAutoFit/>
          </a:bodyPr>
          <a:lstStyle/>
          <a:p>
            <a:pPr marL="285750" indent="-285750">
              <a:buFont typeface="Arial" panose="020B0604020202020204" pitchFamily="34" charset="0"/>
              <a:buChar char="•"/>
            </a:pPr>
            <a:r>
              <a:rPr lang="nl-NL" b="1" dirty="0">
                <a:solidFill>
                  <a:srgbClr val="0070C0"/>
                </a:solidFill>
              </a:rPr>
              <a:t>Trauma: </a:t>
            </a:r>
            <a:r>
              <a:rPr lang="nl-NL" dirty="0">
                <a:solidFill>
                  <a:srgbClr val="0070C0"/>
                </a:solidFill>
              </a:rPr>
              <a:t>			Verandering, Onzekerheid</a:t>
            </a:r>
          </a:p>
          <a:p>
            <a:endParaRPr lang="nl-NL" dirty="0"/>
          </a:p>
          <a:p>
            <a:pPr marL="285750" indent="-285750">
              <a:buFont typeface="Arial" panose="020B0604020202020204" pitchFamily="34" charset="0"/>
              <a:buChar char="•"/>
            </a:pPr>
            <a:r>
              <a:rPr lang="nl-NL" b="1" dirty="0">
                <a:solidFill>
                  <a:schemeClr val="accent1"/>
                </a:solidFill>
              </a:rPr>
              <a:t>Verlangen</a:t>
            </a:r>
            <a:r>
              <a:rPr lang="nl-NL" dirty="0">
                <a:solidFill>
                  <a:schemeClr val="accent1"/>
                </a:solidFill>
              </a:rPr>
              <a:t>: 		                Zekerheid, Controle</a:t>
            </a:r>
          </a:p>
          <a:p>
            <a:endParaRPr lang="nl-NL" b="1" dirty="0">
              <a:solidFill>
                <a:srgbClr val="C00000"/>
              </a:solidFill>
            </a:endParaRPr>
          </a:p>
          <a:p>
            <a:pPr marL="285750" indent="-285750">
              <a:buFont typeface="Arial" panose="020B0604020202020204" pitchFamily="34" charset="0"/>
              <a:buChar char="•"/>
            </a:pPr>
            <a:r>
              <a:rPr lang="nl-NL" b="1" dirty="0">
                <a:solidFill>
                  <a:srgbClr val="C00000"/>
                </a:solidFill>
              </a:rPr>
              <a:t>Pathologie:</a:t>
            </a:r>
            <a:r>
              <a:rPr lang="nl-NL" dirty="0">
                <a:solidFill>
                  <a:srgbClr val="C00000"/>
                </a:solidFill>
              </a:rPr>
              <a:t>			Neurose (Obsessief-Compulsief, Autisme)</a:t>
            </a:r>
            <a:r>
              <a:rPr lang="nl-NL" dirty="0">
                <a:solidFill>
                  <a:schemeClr val="accent4">
                    <a:lumMod val="50000"/>
                  </a:schemeClr>
                </a:solidFill>
              </a:rPr>
              <a:t> </a:t>
            </a:r>
          </a:p>
          <a:p>
            <a:r>
              <a:rPr lang="nl-NL" dirty="0">
                <a:solidFill>
                  <a:schemeClr val="accent4">
                    <a:lumMod val="50000"/>
                  </a:schemeClr>
                </a:solidFill>
              </a:rPr>
              <a:t> </a:t>
            </a:r>
          </a:p>
          <a:p>
            <a:pPr marL="285750" indent="-285750">
              <a:buFont typeface="Arial" panose="020B0604020202020204" pitchFamily="34" charset="0"/>
              <a:buChar char="•"/>
            </a:pPr>
            <a:r>
              <a:rPr lang="nl-NL" b="1" dirty="0" err="1">
                <a:solidFill>
                  <a:schemeClr val="accent3"/>
                </a:solidFill>
              </a:rPr>
              <a:t>Oerouderschap</a:t>
            </a:r>
            <a:r>
              <a:rPr lang="nl-NL" b="1" dirty="0">
                <a:solidFill>
                  <a:schemeClr val="accent3"/>
                </a:solidFill>
              </a:rPr>
              <a:t>:</a:t>
            </a:r>
            <a:r>
              <a:rPr lang="nl-NL" dirty="0">
                <a:solidFill>
                  <a:schemeClr val="accent3"/>
                </a:solidFill>
              </a:rPr>
              <a:t>		Geborgenheid</a:t>
            </a:r>
          </a:p>
          <a:p>
            <a:pPr marL="285750" indent="-285750">
              <a:buFont typeface="Arial" panose="020B0604020202020204" pitchFamily="34" charset="0"/>
              <a:buChar char="•"/>
            </a:pPr>
            <a:endParaRPr lang="nl-NL" dirty="0">
              <a:solidFill>
                <a:schemeClr val="accent3"/>
              </a:solidFill>
            </a:endParaRPr>
          </a:p>
          <a:p>
            <a:endParaRPr lang="nl-NL" dirty="0">
              <a:solidFill>
                <a:schemeClr val="accent4">
                  <a:lumMod val="50000"/>
                </a:schemeClr>
              </a:solidFill>
            </a:endParaRPr>
          </a:p>
          <a:p>
            <a:pPr marL="285750" indent="-285750">
              <a:buFont typeface="Arial" panose="020B0604020202020204" pitchFamily="34" charset="0"/>
              <a:buChar char="•"/>
            </a:pPr>
            <a:r>
              <a:rPr lang="nl-NL" b="1" dirty="0">
                <a:solidFill>
                  <a:schemeClr val="accent3"/>
                </a:solidFill>
              </a:rPr>
              <a:t>(Zelf)Heling:	</a:t>
            </a:r>
            <a:r>
              <a:rPr lang="nl-NL" dirty="0">
                <a:solidFill>
                  <a:schemeClr val="accent3"/>
                </a:solidFill>
              </a:rPr>
              <a:t>		Patronen veranderen		       </a:t>
            </a:r>
          </a:p>
          <a:p>
            <a:r>
              <a:rPr lang="nl-NL" dirty="0">
                <a:solidFill>
                  <a:schemeClr val="accent3"/>
                </a:solidFill>
              </a:rPr>
              <a:t>                                                                Loslaten</a:t>
            </a:r>
          </a:p>
          <a:p>
            <a:r>
              <a:rPr lang="nl-NL" dirty="0">
                <a:solidFill>
                  <a:schemeClr val="accent3"/>
                </a:solidFill>
              </a:rPr>
              <a:t>           				‘De Man in de Wolken’	</a:t>
            </a:r>
          </a:p>
          <a:p>
            <a:r>
              <a:rPr lang="nl-NL" dirty="0">
                <a:solidFill>
                  <a:schemeClr val="accent3"/>
                </a:solidFill>
              </a:rPr>
              <a:t>				Voluit Leven	 </a:t>
            </a:r>
          </a:p>
          <a:p>
            <a:r>
              <a:rPr lang="nl-NL" dirty="0">
                <a:solidFill>
                  <a:schemeClr val="accent3"/>
                </a:solidFill>
              </a:rPr>
              <a:t>                                                    </a:t>
            </a:r>
          </a:p>
          <a:p>
            <a:pPr marL="285750" indent="-285750">
              <a:buFont typeface="Arial" panose="020B0604020202020204" pitchFamily="34" charset="0"/>
              <a:buChar char="•"/>
            </a:pPr>
            <a:r>
              <a:rPr lang="nl-NL" b="1" dirty="0">
                <a:solidFill>
                  <a:schemeClr val="accent3"/>
                </a:solidFill>
              </a:rPr>
              <a:t>Ondersteuning:</a:t>
            </a:r>
            <a:r>
              <a:rPr lang="nl-NL" dirty="0">
                <a:solidFill>
                  <a:schemeClr val="accent3"/>
                </a:solidFill>
              </a:rPr>
              <a:t>		Exposure Therapie</a:t>
            </a:r>
          </a:p>
          <a:p>
            <a:pPr lvl="8"/>
            <a:r>
              <a:rPr lang="nl-NL" dirty="0">
                <a:solidFill>
                  <a:schemeClr val="accent3"/>
                </a:solidFill>
              </a:rPr>
              <a:t>Massage</a:t>
            </a:r>
          </a:p>
          <a:p>
            <a:pPr lvl="8"/>
            <a:r>
              <a:rPr lang="nl-NL" dirty="0">
                <a:solidFill>
                  <a:schemeClr val="accent3"/>
                </a:solidFill>
              </a:rPr>
              <a:t>ACT</a:t>
            </a:r>
          </a:p>
          <a:p>
            <a:r>
              <a:rPr lang="nl-NL" dirty="0">
                <a:solidFill>
                  <a:schemeClr val="accent3"/>
                </a:solidFill>
              </a:rPr>
              <a:t>                                       		</a:t>
            </a:r>
            <a:r>
              <a:rPr lang="nl-NL" dirty="0" err="1">
                <a:solidFill>
                  <a:schemeClr val="accent3"/>
                </a:solidFill>
              </a:rPr>
              <a:t>Vipassana</a:t>
            </a:r>
            <a:r>
              <a:rPr lang="nl-NL" dirty="0">
                <a:solidFill>
                  <a:schemeClr val="accent3"/>
                </a:solidFill>
              </a:rPr>
              <a:t> </a:t>
            </a:r>
          </a:p>
          <a:p>
            <a:r>
              <a:rPr lang="nl-NL" dirty="0">
                <a:solidFill>
                  <a:schemeClr val="accent3"/>
                </a:solidFill>
              </a:rPr>
              <a:t>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5124" name="Picture 4" descr="Uw vaststellingsovereenkomst controleren? Direct Online Controleren!">
            <a:extLst>
              <a:ext uri="{FF2B5EF4-FFF2-40B4-BE49-F238E27FC236}">
                <a16:creationId xmlns:a16="http://schemas.microsoft.com/office/drawing/2014/main" id="{834D9981-D50B-4BA8-91E3-585A0F8FB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648" y="1788453"/>
            <a:ext cx="1510949" cy="151094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ipassana Meditation: Dhamma Pajjota">
            <a:extLst>
              <a:ext uri="{FF2B5EF4-FFF2-40B4-BE49-F238E27FC236}">
                <a16:creationId xmlns:a16="http://schemas.microsoft.com/office/drawing/2014/main" id="{EB048083-CD0C-4ADA-80F6-BBAB27FD5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8226" y="4759509"/>
            <a:ext cx="1951134" cy="1298391"/>
          </a:xfrm>
          <a:prstGeom prst="rect">
            <a:avLst/>
          </a:prstGeom>
          <a:noFill/>
          <a:extLst>
            <a:ext uri="{909E8E84-426E-40DD-AFC4-6F175D3DCCD1}">
              <a14:hiddenFill xmlns:a14="http://schemas.microsoft.com/office/drawing/2010/main">
                <a:solidFill>
                  <a:srgbClr val="FFFFFF"/>
                </a:solidFill>
              </a14:hiddenFill>
            </a:ext>
          </a:extLst>
        </p:spPr>
      </p:pic>
      <p:sp>
        <p:nvSpPr>
          <p:cNvPr id="7" name="Hart 6">
            <a:extLst>
              <a:ext uri="{FF2B5EF4-FFF2-40B4-BE49-F238E27FC236}">
                <a16:creationId xmlns:a16="http://schemas.microsoft.com/office/drawing/2014/main" id="{E3F10767-10FF-41FD-A1F5-A36D19098407}"/>
              </a:ext>
            </a:extLst>
          </p:cNvPr>
          <p:cNvSpPr/>
          <p:nvPr/>
        </p:nvSpPr>
        <p:spPr>
          <a:xfrm>
            <a:off x="3287684" y="3237535"/>
            <a:ext cx="389774" cy="382929"/>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9D597B8D-979C-4FED-85C3-B4BDC8B3447D}"/>
              </a:ext>
            </a:extLst>
          </p:cNvPr>
          <p:cNvSpPr/>
          <p:nvPr/>
        </p:nvSpPr>
        <p:spPr>
          <a:xfrm>
            <a:off x="3211109" y="1618816"/>
            <a:ext cx="542925" cy="339273"/>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Lint: omhoog gekanteld 8">
            <a:extLst>
              <a:ext uri="{FF2B5EF4-FFF2-40B4-BE49-F238E27FC236}">
                <a16:creationId xmlns:a16="http://schemas.microsoft.com/office/drawing/2014/main" id="{CF0B9AEF-C78E-4FB9-BB98-DCA7C50863A8}"/>
              </a:ext>
            </a:extLst>
          </p:cNvPr>
          <p:cNvSpPr/>
          <p:nvPr/>
        </p:nvSpPr>
        <p:spPr>
          <a:xfrm>
            <a:off x="3156496" y="2204654"/>
            <a:ext cx="652150" cy="339273"/>
          </a:xfrm>
          <a:prstGeom prst="ribbon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0108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p:txBody>
          <a:bodyPr/>
          <a:lstStyle/>
          <a:p>
            <a:r>
              <a:rPr lang="nl-NL" dirty="0">
                <a:solidFill>
                  <a:srgbClr val="C00000"/>
                </a:solidFill>
              </a:rPr>
              <a:t>DE AFGELEIDE WIL: </a:t>
            </a:r>
            <a:r>
              <a:rPr lang="nl-NL" i="1" dirty="0">
                <a:solidFill>
                  <a:srgbClr val="C00000"/>
                </a:solidFill>
              </a:rPr>
              <a:t>Erkenning</a:t>
            </a:r>
          </a:p>
        </p:txBody>
      </p:sp>
      <p:sp>
        <p:nvSpPr>
          <p:cNvPr id="4" name="Tekstvak 3">
            <a:extLst>
              <a:ext uri="{FF2B5EF4-FFF2-40B4-BE49-F238E27FC236}">
                <a16:creationId xmlns:a16="http://schemas.microsoft.com/office/drawing/2014/main" id="{8D0CCFC9-4C0A-4484-A316-43B2B84D0F98}"/>
              </a:ext>
            </a:extLst>
          </p:cNvPr>
          <p:cNvSpPr txBox="1"/>
          <p:nvPr/>
        </p:nvSpPr>
        <p:spPr>
          <a:xfrm>
            <a:off x="1281112"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Erkenning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5" name="Tekstvak 4">
            <a:extLst>
              <a:ext uri="{FF2B5EF4-FFF2-40B4-BE49-F238E27FC236}">
                <a16:creationId xmlns:a16="http://schemas.microsoft.com/office/drawing/2014/main" id="{D6DD6D56-C071-4B6C-ABF2-B423F4BC6079}"/>
              </a:ext>
            </a:extLst>
          </p:cNvPr>
          <p:cNvSpPr txBox="1"/>
          <p:nvPr/>
        </p:nvSpPr>
        <p:spPr>
          <a:xfrm>
            <a:off x="435769" y="3209926"/>
            <a:ext cx="335280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Goedkeuring</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6" name="Tekstvak 5">
            <a:extLst>
              <a:ext uri="{FF2B5EF4-FFF2-40B4-BE49-F238E27FC236}">
                <a16:creationId xmlns:a16="http://schemas.microsoft.com/office/drawing/2014/main" id="{77A7E319-91C8-4192-B263-6413F812A88C}"/>
              </a:ext>
            </a:extLst>
          </p:cNvPr>
          <p:cNvSpPr txBox="1"/>
          <p:nvPr/>
        </p:nvSpPr>
        <p:spPr>
          <a:xfrm>
            <a:off x="4486276" y="4630710"/>
            <a:ext cx="3874294"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Ver-van-verantwoordelijk</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7" name="Tekstvak 6">
            <a:extLst>
              <a:ext uri="{FF2B5EF4-FFF2-40B4-BE49-F238E27FC236}">
                <a16:creationId xmlns:a16="http://schemas.microsoft.com/office/drawing/2014/main" id="{A7E28050-026E-4713-A86B-1AAB9CDACF50}"/>
              </a:ext>
            </a:extLst>
          </p:cNvPr>
          <p:cNvSpPr txBox="1"/>
          <p:nvPr/>
        </p:nvSpPr>
        <p:spPr>
          <a:xfrm>
            <a:off x="6684169" y="2511462"/>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Bevestiging</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8" name="Tekstvak 7">
            <a:extLst>
              <a:ext uri="{FF2B5EF4-FFF2-40B4-BE49-F238E27FC236}">
                <a16:creationId xmlns:a16="http://schemas.microsoft.com/office/drawing/2014/main" id="{0152E223-9FFA-4448-A20F-66F5F2870DEF}"/>
              </a:ext>
            </a:extLst>
          </p:cNvPr>
          <p:cNvSpPr txBox="1"/>
          <p:nvPr/>
        </p:nvSpPr>
        <p:spPr>
          <a:xfrm>
            <a:off x="7743825" y="3148738"/>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Volgzaam</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9" name="Tekstvak 8">
            <a:extLst>
              <a:ext uri="{FF2B5EF4-FFF2-40B4-BE49-F238E27FC236}">
                <a16:creationId xmlns:a16="http://schemas.microsoft.com/office/drawing/2014/main" id="{7A2A2007-E009-467C-94A4-38716DC6F1D9}"/>
              </a:ext>
            </a:extLst>
          </p:cNvPr>
          <p:cNvSpPr txBox="1"/>
          <p:nvPr/>
        </p:nvSpPr>
        <p:spPr>
          <a:xfrm>
            <a:off x="7319963" y="355295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Meegaand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0" name="Tekstvak 9">
            <a:extLst>
              <a:ext uri="{FF2B5EF4-FFF2-40B4-BE49-F238E27FC236}">
                <a16:creationId xmlns:a16="http://schemas.microsoft.com/office/drawing/2014/main" id="{0C3AE514-E0A1-4E37-AEA8-6907ECE0C81F}"/>
              </a:ext>
            </a:extLst>
          </p:cNvPr>
          <p:cNvSpPr txBox="1"/>
          <p:nvPr/>
        </p:nvSpPr>
        <p:spPr>
          <a:xfrm>
            <a:off x="4486276" y="565343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Modegevoelig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3" name="Tekstvak 2">
            <a:extLst>
              <a:ext uri="{FF2B5EF4-FFF2-40B4-BE49-F238E27FC236}">
                <a16:creationId xmlns:a16="http://schemas.microsoft.com/office/drawing/2014/main" id="{E24EEBC6-300B-4A9F-A6C7-C589105A904D}"/>
              </a:ext>
            </a:extLst>
          </p:cNvPr>
          <p:cNvSpPr txBox="1"/>
          <p:nvPr/>
        </p:nvSpPr>
        <p:spPr>
          <a:xfrm>
            <a:off x="2690812" y="4032619"/>
            <a:ext cx="2776538" cy="369332"/>
          </a:xfrm>
          <a:prstGeom prst="rect">
            <a:avLst/>
          </a:prstGeom>
          <a:noFill/>
        </p:spPr>
        <p:txBody>
          <a:bodyPr wrap="square" rtlCol="0">
            <a:spAutoFit/>
          </a:bodyPr>
          <a:lstStyle/>
          <a:p>
            <a:r>
              <a:rPr lang="nl-NL" dirty="0"/>
              <a:t>Makkelijk</a:t>
            </a:r>
          </a:p>
        </p:txBody>
      </p:sp>
      <p:pic>
        <p:nvPicPr>
          <p:cNvPr id="4100" name="Picture 4" descr="Mijn kind is meegaand en doet wat anderen willen - Apetrotse Kinderen |  Kindercoaching &amp; Training">
            <a:extLst>
              <a:ext uri="{FF2B5EF4-FFF2-40B4-BE49-F238E27FC236}">
                <a16:creationId xmlns:a16="http://schemas.microsoft.com/office/drawing/2014/main" id="{BFB25464-050B-4CBC-B222-D94E8200D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4903064"/>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g je nog wel een eigen mening hebben? (en waarom ik mij hier niets meer  van aan trek) | Twinkelbella">
            <a:extLst>
              <a:ext uri="{FF2B5EF4-FFF2-40B4-BE49-F238E27FC236}">
                <a16:creationId xmlns:a16="http://schemas.microsoft.com/office/drawing/2014/main" id="{4FAE94E5-DBB3-4376-83CA-977385B3A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7575" y="4964252"/>
            <a:ext cx="2743200" cy="1666875"/>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B792E280-E0BD-4E94-BEED-2E352629719D}"/>
              </a:ext>
            </a:extLst>
          </p:cNvPr>
          <p:cNvSpPr txBox="1"/>
          <p:nvPr/>
        </p:nvSpPr>
        <p:spPr>
          <a:xfrm>
            <a:off x="10367010" y="3897630"/>
            <a:ext cx="1440180" cy="369332"/>
          </a:xfrm>
          <a:prstGeom prst="rect">
            <a:avLst/>
          </a:prstGeom>
          <a:noFill/>
        </p:spPr>
        <p:txBody>
          <a:bodyPr wrap="square" rtlCol="0">
            <a:spAutoFit/>
          </a:bodyPr>
          <a:lstStyle/>
          <a:p>
            <a:r>
              <a:rPr lang="nl-NL" dirty="0"/>
              <a:t>Opoffering</a:t>
            </a:r>
          </a:p>
        </p:txBody>
      </p:sp>
      <p:sp>
        <p:nvSpPr>
          <p:cNvPr id="14" name="Tekstvak 13">
            <a:extLst>
              <a:ext uri="{FF2B5EF4-FFF2-40B4-BE49-F238E27FC236}">
                <a16:creationId xmlns:a16="http://schemas.microsoft.com/office/drawing/2014/main" id="{424FCE73-CEFF-4CF6-A7AA-2243ECCD1881}"/>
              </a:ext>
            </a:extLst>
          </p:cNvPr>
          <p:cNvSpPr txBox="1"/>
          <p:nvPr/>
        </p:nvSpPr>
        <p:spPr>
          <a:xfrm>
            <a:off x="10751820" y="5187028"/>
            <a:ext cx="1440180" cy="369332"/>
          </a:xfrm>
          <a:prstGeom prst="rect">
            <a:avLst/>
          </a:prstGeom>
          <a:noFill/>
        </p:spPr>
        <p:txBody>
          <a:bodyPr wrap="square" rtlCol="0">
            <a:spAutoFit/>
          </a:bodyPr>
          <a:lstStyle/>
          <a:p>
            <a:r>
              <a:rPr lang="nl-NL" dirty="0" err="1"/>
              <a:t>Wil-loos</a:t>
            </a:r>
            <a:endParaRPr lang="nl-NL" dirty="0"/>
          </a:p>
        </p:txBody>
      </p:sp>
      <p:sp>
        <p:nvSpPr>
          <p:cNvPr id="12" name="Tekstvak 11">
            <a:extLst>
              <a:ext uri="{FF2B5EF4-FFF2-40B4-BE49-F238E27FC236}">
                <a16:creationId xmlns:a16="http://schemas.microsoft.com/office/drawing/2014/main" id="{6C1CA6C1-6F26-4D9B-8419-E1F4CAB8C108}"/>
              </a:ext>
            </a:extLst>
          </p:cNvPr>
          <p:cNvSpPr txBox="1"/>
          <p:nvPr/>
        </p:nvSpPr>
        <p:spPr>
          <a:xfrm>
            <a:off x="9484995" y="2874043"/>
            <a:ext cx="1764030" cy="369332"/>
          </a:xfrm>
          <a:prstGeom prst="rect">
            <a:avLst/>
          </a:prstGeom>
          <a:noFill/>
        </p:spPr>
        <p:txBody>
          <a:bodyPr wrap="square" rtlCol="0">
            <a:spAutoFit/>
          </a:bodyPr>
          <a:lstStyle/>
          <a:p>
            <a:r>
              <a:rPr lang="nl-NL" dirty="0"/>
              <a:t>Onderdanig</a:t>
            </a:r>
          </a:p>
        </p:txBody>
      </p:sp>
      <p:sp>
        <p:nvSpPr>
          <p:cNvPr id="13" name="Tekstvak 12">
            <a:extLst>
              <a:ext uri="{FF2B5EF4-FFF2-40B4-BE49-F238E27FC236}">
                <a16:creationId xmlns:a16="http://schemas.microsoft.com/office/drawing/2014/main" id="{F3E3DD50-EEB1-4BB8-90D5-71C10CAFE525}"/>
              </a:ext>
            </a:extLst>
          </p:cNvPr>
          <p:cNvSpPr txBox="1"/>
          <p:nvPr/>
        </p:nvSpPr>
        <p:spPr>
          <a:xfrm>
            <a:off x="3489007" y="2681260"/>
            <a:ext cx="1840230" cy="369332"/>
          </a:xfrm>
          <a:prstGeom prst="rect">
            <a:avLst/>
          </a:prstGeom>
          <a:noFill/>
        </p:spPr>
        <p:txBody>
          <a:bodyPr wrap="square" rtlCol="0">
            <a:spAutoFit/>
          </a:bodyPr>
          <a:lstStyle/>
          <a:p>
            <a:r>
              <a:rPr lang="nl-NL" dirty="0"/>
              <a:t>Inleving</a:t>
            </a:r>
          </a:p>
        </p:txBody>
      </p:sp>
      <p:sp>
        <p:nvSpPr>
          <p:cNvPr id="17" name="Tekstvak 16">
            <a:extLst>
              <a:ext uri="{FF2B5EF4-FFF2-40B4-BE49-F238E27FC236}">
                <a16:creationId xmlns:a16="http://schemas.microsoft.com/office/drawing/2014/main" id="{9262E624-5BC7-4F6F-8623-5C1477EBE1B0}"/>
              </a:ext>
            </a:extLst>
          </p:cNvPr>
          <p:cNvSpPr txBox="1"/>
          <p:nvPr/>
        </p:nvSpPr>
        <p:spPr>
          <a:xfrm>
            <a:off x="5093494" y="3388625"/>
            <a:ext cx="1440180" cy="369332"/>
          </a:xfrm>
          <a:prstGeom prst="rect">
            <a:avLst/>
          </a:prstGeom>
          <a:noFill/>
        </p:spPr>
        <p:txBody>
          <a:bodyPr wrap="square" rtlCol="0">
            <a:spAutoFit/>
          </a:bodyPr>
          <a:lstStyle/>
          <a:p>
            <a:r>
              <a:rPr lang="nl-NL" dirty="0"/>
              <a:t>Afwachtend</a:t>
            </a:r>
          </a:p>
        </p:txBody>
      </p:sp>
    </p:spTree>
    <p:extLst>
      <p:ext uri="{BB962C8B-B14F-4D97-AF65-F5344CB8AC3E}">
        <p14:creationId xmlns:p14="http://schemas.microsoft.com/office/powerpoint/2010/main" val="368941275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EB709A9-45CF-4325-941F-BBDC8BE696F5}"/>
              </a:ext>
            </a:extLst>
          </p:cNvPr>
          <p:cNvSpPr txBox="1">
            <a:spLocks/>
          </p:cNvSpPr>
          <p:nvPr/>
        </p:nvSpPr>
        <p:spPr>
          <a:xfrm>
            <a:off x="606425" y="341412"/>
            <a:ext cx="10363200" cy="1609725"/>
          </a:xfrm>
          <a:prstGeom prst="rect">
            <a:avLst/>
          </a:prstGeom>
        </p:spPr>
        <p:txBody>
          <a:bodyPr/>
          <a:lstStyle>
            <a:lvl1pPr algn="l" defTabSz="685800" rtl="0" fontAlgn="base">
              <a:spcBef>
                <a:spcPct val="0"/>
              </a:spcBef>
              <a:spcAft>
                <a:spcPct val="0"/>
              </a:spcAft>
              <a:defRPr sz="4000" kern="1200">
                <a:solidFill>
                  <a:schemeClr val="tx1"/>
                </a:solidFill>
                <a:latin typeface="+mj-lt"/>
                <a:ea typeface="+mj-ea"/>
                <a:cs typeface="+mj-cs"/>
              </a:defRPr>
            </a:lvl1pPr>
            <a:lvl2pPr algn="l" defTabSz="685800" rtl="0" fontAlgn="base">
              <a:spcBef>
                <a:spcPct val="0"/>
              </a:spcBef>
              <a:spcAft>
                <a:spcPct val="0"/>
              </a:spcAft>
              <a:defRPr sz="4000">
                <a:solidFill>
                  <a:schemeClr val="tx1"/>
                </a:solidFill>
                <a:latin typeface="The Serif Hand Black" panose="03070902030502020204" pitchFamily="66" charset="0"/>
              </a:defRPr>
            </a:lvl2pPr>
            <a:lvl3pPr algn="l" defTabSz="685800" rtl="0" fontAlgn="base">
              <a:spcBef>
                <a:spcPct val="0"/>
              </a:spcBef>
              <a:spcAft>
                <a:spcPct val="0"/>
              </a:spcAft>
              <a:defRPr sz="4000">
                <a:solidFill>
                  <a:schemeClr val="tx1"/>
                </a:solidFill>
                <a:latin typeface="The Serif Hand Black" panose="03070902030502020204" pitchFamily="66" charset="0"/>
              </a:defRPr>
            </a:lvl3pPr>
            <a:lvl4pPr algn="l" defTabSz="685800" rtl="0" fontAlgn="base">
              <a:spcBef>
                <a:spcPct val="0"/>
              </a:spcBef>
              <a:spcAft>
                <a:spcPct val="0"/>
              </a:spcAft>
              <a:defRPr sz="4000">
                <a:solidFill>
                  <a:schemeClr val="tx1"/>
                </a:solidFill>
                <a:latin typeface="The Serif Hand Black" panose="03070902030502020204" pitchFamily="66" charset="0"/>
              </a:defRPr>
            </a:lvl4pPr>
            <a:lvl5pPr algn="l" defTabSz="685800" rtl="0" fontAlgn="base">
              <a:spcBef>
                <a:spcPct val="0"/>
              </a:spcBef>
              <a:spcAft>
                <a:spcPct val="0"/>
              </a:spcAft>
              <a:defRPr sz="4000">
                <a:solidFill>
                  <a:schemeClr val="tx1"/>
                </a:solidFill>
                <a:latin typeface="The Serif Hand Black" panose="03070902030502020204" pitchFamily="66" charset="0"/>
              </a:defRPr>
            </a:lvl5pPr>
            <a:lvl6pPr marL="457200" algn="l" defTabSz="685800" rtl="0" fontAlgn="base">
              <a:spcBef>
                <a:spcPct val="0"/>
              </a:spcBef>
              <a:spcAft>
                <a:spcPct val="0"/>
              </a:spcAft>
              <a:defRPr sz="4000">
                <a:solidFill>
                  <a:schemeClr val="tx1"/>
                </a:solidFill>
                <a:latin typeface="The Serif Hand Black" panose="03070902030502020204" pitchFamily="66" charset="0"/>
              </a:defRPr>
            </a:lvl6pPr>
            <a:lvl7pPr marL="914400" algn="l" defTabSz="685800" rtl="0" fontAlgn="base">
              <a:spcBef>
                <a:spcPct val="0"/>
              </a:spcBef>
              <a:spcAft>
                <a:spcPct val="0"/>
              </a:spcAft>
              <a:defRPr sz="4000">
                <a:solidFill>
                  <a:schemeClr val="tx1"/>
                </a:solidFill>
                <a:latin typeface="The Serif Hand Black" panose="03070902030502020204" pitchFamily="66" charset="0"/>
              </a:defRPr>
            </a:lvl7pPr>
            <a:lvl8pPr marL="1371600" algn="l" defTabSz="685800" rtl="0" fontAlgn="base">
              <a:spcBef>
                <a:spcPct val="0"/>
              </a:spcBef>
              <a:spcAft>
                <a:spcPct val="0"/>
              </a:spcAft>
              <a:defRPr sz="4000">
                <a:solidFill>
                  <a:schemeClr val="tx1"/>
                </a:solidFill>
                <a:latin typeface="The Serif Hand Black" panose="03070902030502020204" pitchFamily="66" charset="0"/>
              </a:defRPr>
            </a:lvl8pPr>
            <a:lvl9pPr marL="1828800" algn="l" defTabSz="685800" rtl="0" fontAlgn="base">
              <a:spcBef>
                <a:spcPct val="0"/>
              </a:spcBef>
              <a:spcAft>
                <a:spcPct val="0"/>
              </a:spcAft>
              <a:defRPr sz="4000">
                <a:solidFill>
                  <a:schemeClr val="tx1"/>
                </a:solidFill>
                <a:latin typeface="The Serif Hand Black" panose="03070902030502020204" pitchFamily="66" charset="0"/>
              </a:defRPr>
            </a:lvl9pPr>
          </a:lstStyle>
          <a:p>
            <a:pPr eaLnBrk="1" hangingPunct="1"/>
            <a:r>
              <a:rPr lang="nl-NL" sz="4200" b="1" dirty="0">
                <a:solidFill>
                  <a:srgbClr val="C00000"/>
                </a:solidFill>
                <a:latin typeface="Rockwell" panose="02060603020205020403" pitchFamily="18" charset="0"/>
              </a:rPr>
              <a:t>Afgeleide Wil</a:t>
            </a:r>
          </a:p>
        </p:txBody>
      </p:sp>
      <p:sp>
        <p:nvSpPr>
          <p:cNvPr id="4" name="Tekstvak 3">
            <a:extLst>
              <a:ext uri="{FF2B5EF4-FFF2-40B4-BE49-F238E27FC236}">
                <a16:creationId xmlns:a16="http://schemas.microsoft.com/office/drawing/2014/main" id="{7A8424B7-C69E-426A-B18E-C6AA3449D1CD}"/>
              </a:ext>
            </a:extLst>
          </p:cNvPr>
          <p:cNvSpPr txBox="1"/>
          <p:nvPr/>
        </p:nvSpPr>
        <p:spPr>
          <a:xfrm>
            <a:off x="406400" y="1532434"/>
            <a:ext cx="8814443" cy="7294305"/>
          </a:xfrm>
          <a:prstGeom prst="rect">
            <a:avLst/>
          </a:prstGeom>
          <a:noFill/>
        </p:spPr>
        <p:txBody>
          <a:bodyPr wrap="square" rtlCol="0">
            <a:spAutoFit/>
          </a:bodyPr>
          <a:lstStyle/>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b="1" dirty="0">
                <a:solidFill>
                  <a:srgbClr val="0070C0"/>
                </a:solidFill>
              </a:rPr>
              <a:t>Trauma:</a:t>
            </a:r>
            <a:r>
              <a:rPr lang="nl-NL" dirty="0">
                <a:solidFill>
                  <a:srgbClr val="0070C0"/>
                </a:solidFill>
              </a:rPr>
              <a:t> 	        		Afkeuring, Afwijzing</a:t>
            </a:r>
          </a:p>
          <a:p>
            <a:endParaRPr lang="nl-NL" dirty="0"/>
          </a:p>
          <a:p>
            <a:pPr marL="285750" indent="-285750">
              <a:buFont typeface="Arial" panose="020B0604020202020204" pitchFamily="34" charset="0"/>
              <a:buChar char="•"/>
            </a:pPr>
            <a:r>
              <a:rPr lang="nl-NL" b="1" dirty="0">
                <a:solidFill>
                  <a:schemeClr val="accent4"/>
                </a:solidFill>
              </a:rPr>
              <a:t>Verlangen</a:t>
            </a:r>
            <a:r>
              <a:rPr lang="nl-NL" dirty="0">
                <a:solidFill>
                  <a:schemeClr val="accent4"/>
                </a:solidFill>
              </a:rPr>
              <a:t>: 		                Goedkeuring, Erkenning</a:t>
            </a:r>
          </a:p>
          <a:p>
            <a:endParaRPr lang="nl-NL" dirty="0"/>
          </a:p>
          <a:p>
            <a:pPr marL="285750" indent="-285750">
              <a:buFont typeface="Arial" panose="020B0604020202020204" pitchFamily="34" charset="0"/>
              <a:buChar char="•"/>
            </a:pPr>
            <a:r>
              <a:rPr lang="nl-NL" b="1" dirty="0">
                <a:solidFill>
                  <a:schemeClr val="accent1">
                    <a:lumMod val="75000"/>
                  </a:schemeClr>
                </a:solidFill>
              </a:rPr>
              <a:t>Pathologie:  </a:t>
            </a:r>
            <a:r>
              <a:rPr lang="nl-NL" dirty="0">
                <a:solidFill>
                  <a:schemeClr val="accent1">
                    <a:lumMod val="75000"/>
                  </a:schemeClr>
                </a:solidFill>
              </a:rPr>
              <a:t>			Opoffering, Burn-Out </a:t>
            </a:r>
          </a:p>
          <a:p>
            <a:endParaRPr lang="nl-NL" b="1" dirty="0">
              <a:solidFill>
                <a:schemeClr val="accent3"/>
              </a:solidFill>
            </a:endParaRPr>
          </a:p>
          <a:p>
            <a:pPr marL="285750" indent="-285750">
              <a:buFont typeface="Arial" panose="020B0604020202020204" pitchFamily="34" charset="0"/>
              <a:buChar char="•"/>
            </a:pPr>
            <a:r>
              <a:rPr lang="nl-NL" b="1" dirty="0" err="1">
                <a:solidFill>
                  <a:schemeClr val="accent3"/>
                </a:solidFill>
              </a:rPr>
              <a:t>Oerouderschap</a:t>
            </a:r>
            <a:r>
              <a:rPr lang="nl-NL" b="1" dirty="0">
                <a:solidFill>
                  <a:schemeClr val="accent3"/>
                </a:solidFill>
              </a:rPr>
              <a:t>:</a:t>
            </a:r>
            <a:r>
              <a:rPr lang="nl-NL" dirty="0">
                <a:solidFill>
                  <a:schemeClr val="accent3"/>
                </a:solidFill>
              </a:rPr>
              <a:t>  		(Zelf)Vertrouwen</a:t>
            </a:r>
          </a:p>
          <a:p>
            <a:endParaRPr lang="nl-NL" dirty="0"/>
          </a:p>
          <a:p>
            <a:pPr marL="285750" indent="-285750">
              <a:buFont typeface="Arial" panose="020B0604020202020204" pitchFamily="34" charset="0"/>
              <a:buChar char="•"/>
            </a:pPr>
            <a:endParaRPr lang="nl-NL" b="1" dirty="0"/>
          </a:p>
          <a:p>
            <a:pPr marL="285750" indent="-285750">
              <a:buFont typeface="Arial" panose="020B0604020202020204" pitchFamily="34" charset="0"/>
              <a:buChar char="•"/>
            </a:pPr>
            <a:r>
              <a:rPr lang="nl-NL" b="1" dirty="0">
                <a:solidFill>
                  <a:schemeClr val="accent3"/>
                </a:solidFill>
              </a:rPr>
              <a:t>(Zelf)Heling:  </a:t>
            </a:r>
            <a:r>
              <a:rPr lang="nl-NL" dirty="0">
                <a:solidFill>
                  <a:schemeClr val="accent3"/>
                </a:solidFill>
              </a:rPr>
              <a:t>			Je mening geven		       </a:t>
            </a:r>
          </a:p>
          <a:p>
            <a:r>
              <a:rPr lang="nl-NL" dirty="0">
                <a:solidFill>
                  <a:schemeClr val="accent3"/>
                </a:solidFill>
              </a:rPr>
              <a:t>                                    		Zingen</a:t>
            </a:r>
          </a:p>
          <a:p>
            <a:r>
              <a:rPr lang="nl-NL" dirty="0">
                <a:solidFill>
                  <a:schemeClr val="accent3"/>
                </a:solidFill>
              </a:rPr>
              <a:t>                                     		‘De edele kunst van </a:t>
            </a:r>
            <a:r>
              <a:rPr lang="nl-NL" dirty="0" err="1">
                <a:solidFill>
                  <a:schemeClr val="accent3"/>
                </a:solidFill>
              </a:rPr>
              <a:t>not</a:t>
            </a:r>
            <a:r>
              <a:rPr lang="nl-NL" dirty="0">
                <a:solidFill>
                  <a:schemeClr val="accent3"/>
                </a:solidFill>
              </a:rPr>
              <a:t> </a:t>
            </a:r>
            <a:r>
              <a:rPr lang="nl-NL" dirty="0" err="1">
                <a:solidFill>
                  <a:schemeClr val="accent3"/>
                </a:solidFill>
              </a:rPr>
              <a:t>giving</a:t>
            </a:r>
            <a:r>
              <a:rPr lang="nl-NL" dirty="0">
                <a:solidFill>
                  <a:schemeClr val="accent3"/>
                </a:solidFill>
              </a:rPr>
              <a:t> a fuck’</a:t>
            </a:r>
          </a:p>
          <a:p>
            <a:r>
              <a:rPr lang="nl-NL" dirty="0">
                <a:solidFill>
                  <a:schemeClr val="accent3"/>
                </a:solidFill>
              </a:rPr>
              <a:t>				Brief aan Ouders</a:t>
            </a:r>
          </a:p>
          <a:p>
            <a:r>
              <a:rPr lang="nl-NL" dirty="0">
                <a:solidFill>
                  <a:schemeClr val="accent3"/>
                </a:solidFill>
              </a:rPr>
              <a:t>                                                                   </a:t>
            </a:r>
          </a:p>
          <a:p>
            <a:pPr marL="285750" indent="-285750">
              <a:buFont typeface="Arial" panose="020B0604020202020204" pitchFamily="34" charset="0"/>
              <a:buChar char="•"/>
            </a:pPr>
            <a:r>
              <a:rPr lang="nl-NL" b="1" dirty="0">
                <a:solidFill>
                  <a:schemeClr val="accent3"/>
                </a:solidFill>
              </a:rPr>
              <a:t>Ondersteuning: </a:t>
            </a:r>
            <a:r>
              <a:rPr lang="nl-NL" dirty="0">
                <a:solidFill>
                  <a:schemeClr val="accent3"/>
                </a:solidFill>
              </a:rPr>
              <a:t>		Assertiviteitscursus</a:t>
            </a:r>
          </a:p>
          <a:p>
            <a:r>
              <a:rPr lang="nl-NL" dirty="0">
                <a:solidFill>
                  <a:schemeClr val="accent3"/>
                </a:solidFill>
              </a:rPr>
              <a:t>				Stembevrijding</a:t>
            </a:r>
          </a:p>
          <a:p>
            <a:r>
              <a:rPr lang="nl-NL" dirty="0">
                <a:solidFill>
                  <a:schemeClr val="accent3"/>
                </a:solidFill>
              </a:rPr>
              <a:t>		      		</a:t>
            </a:r>
            <a:r>
              <a:rPr lang="nl-NL" dirty="0" err="1">
                <a:solidFill>
                  <a:schemeClr val="accent3"/>
                </a:solidFill>
              </a:rPr>
              <a:t>Transactionele</a:t>
            </a:r>
            <a:r>
              <a:rPr lang="nl-NL" dirty="0">
                <a:solidFill>
                  <a:schemeClr val="accent3"/>
                </a:solidFill>
              </a:rPr>
              <a:t> Analyse</a:t>
            </a:r>
          </a:p>
          <a:p>
            <a:r>
              <a:rPr lang="nl-NL" dirty="0">
                <a:solidFill>
                  <a:schemeClr val="accent3"/>
                </a:solidFill>
              </a:rPr>
              <a:t>				Rebirthing</a:t>
            </a:r>
          </a:p>
          <a:p>
            <a:endParaRPr lang="nl-NL" dirty="0"/>
          </a:p>
          <a:p>
            <a:r>
              <a:rPr lang="nl-NL" dirty="0"/>
              <a:t>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7" name="Hart 6">
            <a:extLst>
              <a:ext uri="{FF2B5EF4-FFF2-40B4-BE49-F238E27FC236}">
                <a16:creationId xmlns:a16="http://schemas.microsoft.com/office/drawing/2014/main" id="{C6CC225D-7851-409A-BFFE-25E1BF3E71D8}"/>
              </a:ext>
            </a:extLst>
          </p:cNvPr>
          <p:cNvSpPr/>
          <p:nvPr/>
        </p:nvSpPr>
        <p:spPr>
          <a:xfrm>
            <a:off x="3170995" y="3429000"/>
            <a:ext cx="389774" cy="382929"/>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23A088E8-A956-4FBE-A62E-2CAD773B794F}"/>
              </a:ext>
            </a:extLst>
          </p:cNvPr>
          <p:cNvSpPr/>
          <p:nvPr/>
        </p:nvSpPr>
        <p:spPr>
          <a:xfrm>
            <a:off x="3094420" y="1819707"/>
            <a:ext cx="542925" cy="339273"/>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Lint: omhoog gekanteld 8">
            <a:extLst>
              <a:ext uri="{FF2B5EF4-FFF2-40B4-BE49-F238E27FC236}">
                <a16:creationId xmlns:a16="http://schemas.microsoft.com/office/drawing/2014/main" id="{33C30AB1-361E-4B15-8A26-FC441021B776}"/>
              </a:ext>
            </a:extLst>
          </p:cNvPr>
          <p:cNvSpPr/>
          <p:nvPr/>
        </p:nvSpPr>
        <p:spPr>
          <a:xfrm>
            <a:off x="3039807" y="2345973"/>
            <a:ext cx="652150" cy="339273"/>
          </a:xfrm>
          <a:prstGeom prst="ribbon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122" name="Picture 2" descr="12,027 Compliment Foto's - gratis en royaltyvrije stockfoto's uit Dreamstime">
            <a:extLst>
              <a:ext uri="{FF2B5EF4-FFF2-40B4-BE49-F238E27FC236}">
                <a16:creationId xmlns:a16="http://schemas.microsoft.com/office/drawing/2014/main" id="{A2E599FF-C665-4C78-B8EB-1E39D93CE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4657" y="2105750"/>
            <a:ext cx="2170734" cy="15990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ssertiever Worden? 10 Tips &amp; Kenmerken Van Assertief Gedrag - #1 Kennisbank">
            <a:extLst>
              <a:ext uri="{FF2B5EF4-FFF2-40B4-BE49-F238E27FC236}">
                <a16:creationId xmlns:a16="http://schemas.microsoft.com/office/drawing/2014/main" id="{19602010-D129-4B84-9A7C-19A668A8A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4658" y="5072063"/>
            <a:ext cx="2170734" cy="144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09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
                                            <p:txEl>
                                              <p:pRg st="20" end="2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p:txBody>
          <a:bodyPr/>
          <a:lstStyle/>
          <a:p>
            <a:r>
              <a:rPr lang="nl-NL" dirty="0">
                <a:solidFill>
                  <a:srgbClr val="C00000"/>
                </a:solidFill>
              </a:rPr>
              <a:t>DE AVONTUURLIJKE WIL: </a:t>
            </a:r>
            <a:r>
              <a:rPr lang="nl-NL" i="1" dirty="0">
                <a:solidFill>
                  <a:srgbClr val="C00000"/>
                </a:solidFill>
              </a:rPr>
              <a:t>Prikkels</a:t>
            </a:r>
          </a:p>
        </p:txBody>
      </p:sp>
      <p:sp>
        <p:nvSpPr>
          <p:cNvPr id="4" name="Tekstvak 3">
            <a:extLst>
              <a:ext uri="{FF2B5EF4-FFF2-40B4-BE49-F238E27FC236}">
                <a16:creationId xmlns:a16="http://schemas.microsoft.com/office/drawing/2014/main" id="{8D0CCFC9-4C0A-4484-A316-43B2B84D0F98}"/>
              </a:ext>
            </a:extLst>
          </p:cNvPr>
          <p:cNvSpPr txBox="1"/>
          <p:nvPr/>
        </p:nvSpPr>
        <p:spPr>
          <a:xfrm>
            <a:off x="1281112"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Opwinding</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R="0" lvl="0" algn="l" defTabSz="914400" rtl="0" eaLnBrk="0" fontAlgn="base" latinLnBrk="0" hangingPunct="0">
              <a:lnSpc>
                <a:spcPct val="100000"/>
              </a:lnSpc>
              <a:spcBef>
                <a:spcPct val="0"/>
              </a:spcBef>
              <a:spcAft>
                <a:spcPct val="0"/>
              </a:spcAft>
              <a:buClrTx/>
              <a:buSzTx/>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5" name="Tekstvak 4">
            <a:extLst>
              <a:ext uri="{FF2B5EF4-FFF2-40B4-BE49-F238E27FC236}">
                <a16:creationId xmlns:a16="http://schemas.microsoft.com/office/drawing/2014/main" id="{D6DD6D56-C071-4B6C-ABF2-B423F4BC6079}"/>
              </a:ext>
            </a:extLst>
          </p:cNvPr>
          <p:cNvSpPr txBox="1"/>
          <p:nvPr/>
        </p:nvSpPr>
        <p:spPr>
          <a:xfrm>
            <a:off x="3409950" y="3187060"/>
            <a:ext cx="335280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Kicks</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6" name="Tekstvak 5">
            <a:extLst>
              <a:ext uri="{FF2B5EF4-FFF2-40B4-BE49-F238E27FC236}">
                <a16:creationId xmlns:a16="http://schemas.microsoft.com/office/drawing/2014/main" id="{77A7E319-91C8-4192-B263-6413F812A88C}"/>
              </a:ext>
            </a:extLst>
          </p:cNvPr>
          <p:cNvSpPr txBox="1"/>
          <p:nvPr/>
        </p:nvSpPr>
        <p:spPr>
          <a:xfrm>
            <a:off x="1409700" y="4210326"/>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Ervaringen</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7" name="Tekstvak 6">
            <a:extLst>
              <a:ext uri="{FF2B5EF4-FFF2-40B4-BE49-F238E27FC236}">
                <a16:creationId xmlns:a16="http://schemas.microsoft.com/office/drawing/2014/main" id="{A7E28050-026E-4713-A86B-1AAB9CDACF50}"/>
              </a:ext>
            </a:extLst>
          </p:cNvPr>
          <p:cNvSpPr txBox="1"/>
          <p:nvPr/>
        </p:nvSpPr>
        <p:spPr>
          <a:xfrm>
            <a:off x="5467350"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Risico</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8" name="Tekstvak 7">
            <a:extLst>
              <a:ext uri="{FF2B5EF4-FFF2-40B4-BE49-F238E27FC236}">
                <a16:creationId xmlns:a16="http://schemas.microsoft.com/office/drawing/2014/main" id="{0152E223-9FFA-4448-A20F-66F5F2870DEF}"/>
              </a:ext>
            </a:extLst>
          </p:cNvPr>
          <p:cNvSpPr txBox="1"/>
          <p:nvPr/>
        </p:nvSpPr>
        <p:spPr>
          <a:xfrm>
            <a:off x="7038975" y="3878345"/>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Gokken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9" name="Tekstvak 8">
            <a:extLst>
              <a:ext uri="{FF2B5EF4-FFF2-40B4-BE49-F238E27FC236}">
                <a16:creationId xmlns:a16="http://schemas.microsoft.com/office/drawing/2014/main" id="{7A2A2007-E009-467C-94A4-38716DC6F1D9}"/>
              </a:ext>
            </a:extLst>
          </p:cNvPr>
          <p:cNvSpPr txBox="1"/>
          <p:nvPr/>
        </p:nvSpPr>
        <p:spPr>
          <a:xfrm>
            <a:off x="7853363" y="213797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Reizen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0" name="Tekstvak 9">
            <a:extLst>
              <a:ext uri="{FF2B5EF4-FFF2-40B4-BE49-F238E27FC236}">
                <a16:creationId xmlns:a16="http://schemas.microsoft.com/office/drawing/2014/main" id="{0C3AE514-E0A1-4E37-AEA8-6907ECE0C81F}"/>
              </a:ext>
            </a:extLst>
          </p:cNvPr>
          <p:cNvSpPr txBox="1"/>
          <p:nvPr/>
        </p:nvSpPr>
        <p:spPr>
          <a:xfrm>
            <a:off x="3938588" y="4927432"/>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Gaspedaal</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1" name="Tekstvak 10">
            <a:extLst>
              <a:ext uri="{FF2B5EF4-FFF2-40B4-BE49-F238E27FC236}">
                <a16:creationId xmlns:a16="http://schemas.microsoft.com/office/drawing/2014/main" id="{92053CAB-E157-4AB8-9C23-20A51B1000C0}"/>
              </a:ext>
            </a:extLst>
          </p:cNvPr>
          <p:cNvSpPr txBox="1"/>
          <p:nvPr/>
        </p:nvSpPr>
        <p:spPr>
          <a:xfrm>
            <a:off x="8791575" y="445132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Drugs</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3" name="Tekstvak 2">
            <a:extLst>
              <a:ext uri="{FF2B5EF4-FFF2-40B4-BE49-F238E27FC236}">
                <a16:creationId xmlns:a16="http://schemas.microsoft.com/office/drawing/2014/main" id="{ACD12149-C7B4-44BB-834A-CF74DF1AC693}"/>
              </a:ext>
            </a:extLst>
          </p:cNvPr>
          <p:cNvSpPr txBox="1"/>
          <p:nvPr/>
        </p:nvSpPr>
        <p:spPr>
          <a:xfrm>
            <a:off x="8849679" y="3163155"/>
            <a:ext cx="1862137" cy="369332"/>
          </a:xfrm>
          <a:prstGeom prst="rect">
            <a:avLst/>
          </a:prstGeom>
          <a:noFill/>
        </p:spPr>
        <p:txBody>
          <a:bodyPr wrap="square" rtlCol="0">
            <a:spAutoFit/>
          </a:bodyPr>
          <a:lstStyle/>
          <a:p>
            <a:r>
              <a:rPr lang="nl-NL" dirty="0"/>
              <a:t>Beleggen</a:t>
            </a:r>
          </a:p>
        </p:txBody>
      </p:sp>
      <p:sp>
        <p:nvSpPr>
          <p:cNvPr id="12" name="Tekstvak 11">
            <a:extLst>
              <a:ext uri="{FF2B5EF4-FFF2-40B4-BE49-F238E27FC236}">
                <a16:creationId xmlns:a16="http://schemas.microsoft.com/office/drawing/2014/main" id="{DF822427-1E2C-4E3F-BF86-D75BEB74A1A9}"/>
              </a:ext>
            </a:extLst>
          </p:cNvPr>
          <p:cNvSpPr txBox="1"/>
          <p:nvPr/>
        </p:nvSpPr>
        <p:spPr>
          <a:xfrm>
            <a:off x="5738813" y="3124994"/>
            <a:ext cx="1585913" cy="369332"/>
          </a:xfrm>
          <a:prstGeom prst="rect">
            <a:avLst/>
          </a:prstGeom>
          <a:noFill/>
        </p:spPr>
        <p:txBody>
          <a:bodyPr wrap="square" rtlCol="0">
            <a:spAutoFit/>
          </a:bodyPr>
          <a:lstStyle/>
          <a:p>
            <a:r>
              <a:rPr lang="nl-NL" dirty="0"/>
              <a:t>Investeren</a:t>
            </a:r>
          </a:p>
        </p:txBody>
      </p:sp>
      <p:pic>
        <p:nvPicPr>
          <p:cNvPr id="6150" name="Picture 6" descr="ADHD-tips voor ouders| Gids ADHD bij kinderen">
            <a:extLst>
              <a:ext uri="{FF2B5EF4-FFF2-40B4-BE49-F238E27FC236}">
                <a16:creationId xmlns:a16="http://schemas.microsoft.com/office/drawing/2014/main" id="{50CD3C78-1287-4B9D-B47E-42BA84EE7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2" y="4941386"/>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Bent u een beursjunk? Pas dan op, want ook beleggen is verslavend">
            <a:extLst>
              <a:ext uri="{FF2B5EF4-FFF2-40B4-BE49-F238E27FC236}">
                <a16:creationId xmlns:a16="http://schemas.microsoft.com/office/drawing/2014/main" id="{FBB60AF1-C7C1-4609-8C52-E6B02EEDE1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2662" y="5099134"/>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B42F178D-033C-4456-BFD4-08C762A2F0DA}"/>
              </a:ext>
            </a:extLst>
          </p:cNvPr>
          <p:cNvSpPr txBox="1"/>
          <p:nvPr/>
        </p:nvSpPr>
        <p:spPr>
          <a:xfrm>
            <a:off x="10396537" y="3862811"/>
            <a:ext cx="1585913" cy="369332"/>
          </a:xfrm>
          <a:prstGeom prst="rect">
            <a:avLst/>
          </a:prstGeom>
          <a:noFill/>
        </p:spPr>
        <p:txBody>
          <a:bodyPr wrap="square" rtlCol="0">
            <a:spAutoFit/>
          </a:bodyPr>
          <a:lstStyle/>
          <a:p>
            <a:r>
              <a:rPr lang="nl-NL" dirty="0"/>
              <a:t>Vreemdgaan</a:t>
            </a:r>
          </a:p>
        </p:txBody>
      </p:sp>
      <p:sp>
        <p:nvSpPr>
          <p:cNvPr id="15" name="Tekstvak 14">
            <a:extLst>
              <a:ext uri="{FF2B5EF4-FFF2-40B4-BE49-F238E27FC236}">
                <a16:creationId xmlns:a16="http://schemas.microsoft.com/office/drawing/2014/main" id="{E3FAECDA-F17D-4801-B120-B7F1BB7F1AC5}"/>
              </a:ext>
            </a:extLst>
          </p:cNvPr>
          <p:cNvSpPr txBox="1"/>
          <p:nvPr/>
        </p:nvSpPr>
        <p:spPr>
          <a:xfrm>
            <a:off x="9882188" y="2361267"/>
            <a:ext cx="1936431" cy="369332"/>
          </a:xfrm>
          <a:prstGeom prst="rect">
            <a:avLst/>
          </a:prstGeom>
          <a:noFill/>
        </p:spPr>
        <p:txBody>
          <a:bodyPr wrap="square" rtlCol="0">
            <a:spAutoFit/>
          </a:bodyPr>
          <a:lstStyle/>
          <a:p>
            <a:r>
              <a:rPr lang="nl-NL" dirty="0" err="1"/>
              <a:t>Roer-Om</a:t>
            </a:r>
            <a:endParaRPr lang="nl-NL" dirty="0"/>
          </a:p>
        </p:txBody>
      </p:sp>
      <p:sp>
        <p:nvSpPr>
          <p:cNvPr id="18" name="Tekstvak 17">
            <a:extLst>
              <a:ext uri="{FF2B5EF4-FFF2-40B4-BE49-F238E27FC236}">
                <a16:creationId xmlns:a16="http://schemas.microsoft.com/office/drawing/2014/main" id="{CFDF90F6-D7FB-457B-ABB0-25EF45BC4985}"/>
              </a:ext>
            </a:extLst>
          </p:cNvPr>
          <p:cNvSpPr txBox="1"/>
          <p:nvPr/>
        </p:nvSpPr>
        <p:spPr>
          <a:xfrm>
            <a:off x="10067925" y="5179689"/>
            <a:ext cx="1936431" cy="369332"/>
          </a:xfrm>
          <a:prstGeom prst="rect">
            <a:avLst/>
          </a:prstGeom>
          <a:noFill/>
        </p:spPr>
        <p:txBody>
          <a:bodyPr wrap="square" rtlCol="0">
            <a:spAutoFit/>
          </a:bodyPr>
          <a:lstStyle/>
          <a:p>
            <a:r>
              <a:rPr lang="nl-NL" dirty="0"/>
              <a:t>Faillissement</a:t>
            </a:r>
          </a:p>
        </p:txBody>
      </p:sp>
      <p:sp>
        <p:nvSpPr>
          <p:cNvPr id="14" name="Tekstvak 13">
            <a:extLst>
              <a:ext uri="{FF2B5EF4-FFF2-40B4-BE49-F238E27FC236}">
                <a16:creationId xmlns:a16="http://schemas.microsoft.com/office/drawing/2014/main" id="{276F2CD9-34C9-44F2-A5E6-BC025B2F81E4}"/>
              </a:ext>
            </a:extLst>
          </p:cNvPr>
          <p:cNvSpPr txBox="1"/>
          <p:nvPr/>
        </p:nvSpPr>
        <p:spPr>
          <a:xfrm>
            <a:off x="796289" y="3227860"/>
            <a:ext cx="1799273" cy="369332"/>
          </a:xfrm>
          <a:prstGeom prst="rect">
            <a:avLst/>
          </a:prstGeom>
          <a:noFill/>
        </p:spPr>
        <p:txBody>
          <a:bodyPr wrap="square" rtlCol="0">
            <a:spAutoFit/>
          </a:bodyPr>
          <a:lstStyle/>
          <a:p>
            <a:r>
              <a:rPr lang="nl-NL" dirty="0"/>
              <a:t>Hak op de tak</a:t>
            </a:r>
          </a:p>
        </p:txBody>
      </p:sp>
      <p:sp>
        <p:nvSpPr>
          <p:cNvPr id="16" name="Tekstvak 15">
            <a:extLst>
              <a:ext uri="{FF2B5EF4-FFF2-40B4-BE49-F238E27FC236}">
                <a16:creationId xmlns:a16="http://schemas.microsoft.com/office/drawing/2014/main" id="{CE1962F0-CAD2-47C8-95C4-5383FD84004D}"/>
              </a:ext>
            </a:extLst>
          </p:cNvPr>
          <p:cNvSpPr txBox="1"/>
          <p:nvPr/>
        </p:nvSpPr>
        <p:spPr>
          <a:xfrm>
            <a:off x="4646294" y="3942179"/>
            <a:ext cx="1211581" cy="369332"/>
          </a:xfrm>
          <a:prstGeom prst="rect">
            <a:avLst/>
          </a:prstGeom>
          <a:noFill/>
        </p:spPr>
        <p:txBody>
          <a:bodyPr wrap="square" rtlCol="0">
            <a:spAutoFit/>
          </a:bodyPr>
          <a:lstStyle/>
          <a:p>
            <a:r>
              <a:rPr lang="nl-NL" dirty="0"/>
              <a:t>Impulsief</a:t>
            </a:r>
          </a:p>
        </p:txBody>
      </p:sp>
    </p:spTree>
    <p:extLst>
      <p:ext uri="{BB962C8B-B14F-4D97-AF65-F5344CB8AC3E}">
        <p14:creationId xmlns:p14="http://schemas.microsoft.com/office/powerpoint/2010/main" val="93880981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EB709A9-45CF-4325-941F-BBDC8BE696F5}"/>
              </a:ext>
            </a:extLst>
          </p:cNvPr>
          <p:cNvSpPr txBox="1">
            <a:spLocks/>
          </p:cNvSpPr>
          <p:nvPr/>
        </p:nvSpPr>
        <p:spPr>
          <a:xfrm>
            <a:off x="489583" y="458399"/>
            <a:ext cx="10363200" cy="1609725"/>
          </a:xfrm>
          <a:prstGeom prst="rect">
            <a:avLst/>
          </a:prstGeom>
        </p:spPr>
        <p:txBody>
          <a:bodyPr/>
          <a:lstStyle>
            <a:lvl1pPr algn="l" defTabSz="685800" rtl="0" fontAlgn="base">
              <a:spcBef>
                <a:spcPct val="0"/>
              </a:spcBef>
              <a:spcAft>
                <a:spcPct val="0"/>
              </a:spcAft>
              <a:defRPr sz="4000" kern="1200">
                <a:solidFill>
                  <a:schemeClr val="tx1"/>
                </a:solidFill>
                <a:latin typeface="+mj-lt"/>
                <a:ea typeface="+mj-ea"/>
                <a:cs typeface="+mj-cs"/>
              </a:defRPr>
            </a:lvl1pPr>
            <a:lvl2pPr algn="l" defTabSz="685800" rtl="0" fontAlgn="base">
              <a:spcBef>
                <a:spcPct val="0"/>
              </a:spcBef>
              <a:spcAft>
                <a:spcPct val="0"/>
              </a:spcAft>
              <a:defRPr sz="4000">
                <a:solidFill>
                  <a:schemeClr val="tx1"/>
                </a:solidFill>
                <a:latin typeface="The Serif Hand Black" panose="03070902030502020204" pitchFamily="66" charset="0"/>
              </a:defRPr>
            </a:lvl2pPr>
            <a:lvl3pPr algn="l" defTabSz="685800" rtl="0" fontAlgn="base">
              <a:spcBef>
                <a:spcPct val="0"/>
              </a:spcBef>
              <a:spcAft>
                <a:spcPct val="0"/>
              </a:spcAft>
              <a:defRPr sz="4000">
                <a:solidFill>
                  <a:schemeClr val="tx1"/>
                </a:solidFill>
                <a:latin typeface="The Serif Hand Black" panose="03070902030502020204" pitchFamily="66" charset="0"/>
              </a:defRPr>
            </a:lvl3pPr>
            <a:lvl4pPr algn="l" defTabSz="685800" rtl="0" fontAlgn="base">
              <a:spcBef>
                <a:spcPct val="0"/>
              </a:spcBef>
              <a:spcAft>
                <a:spcPct val="0"/>
              </a:spcAft>
              <a:defRPr sz="4000">
                <a:solidFill>
                  <a:schemeClr val="tx1"/>
                </a:solidFill>
                <a:latin typeface="The Serif Hand Black" panose="03070902030502020204" pitchFamily="66" charset="0"/>
              </a:defRPr>
            </a:lvl4pPr>
            <a:lvl5pPr algn="l" defTabSz="685800" rtl="0" fontAlgn="base">
              <a:spcBef>
                <a:spcPct val="0"/>
              </a:spcBef>
              <a:spcAft>
                <a:spcPct val="0"/>
              </a:spcAft>
              <a:defRPr sz="4000">
                <a:solidFill>
                  <a:schemeClr val="tx1"/>
                </a:solidFill>
                <a:latin typeface="The Serif Hand Black" panose="03070902030502020204" pitchFamily="66" charset="0"/>
              </a:defRPr>
            </a:lvl5pPr>
            <a:lvl6pPr marL="457200" algn="l" defTabSz="685800" rtl="0" fontAlgn="base">
              <a:spcBef>
                <a:spcPct val="0"/>
              </a:spcBef>
              <a:spcAft>
                <a:spcPct val="0"/>
              </a:spcAft>
              <a:defRPr sz="4000">
                <a:solidFill>
                  <a:schemeClr val="tx1"/>
                </a:solidFill>
                <a:latin typeface="The Serif Hand Black" panose="03070902030502020204" pitchFamily="66" charset="0"/>
              </a:defRPr>
            </a:lvl6pPr>
            <a:lvl7pPr marL="914400" algn="l" defTabSz="685800" rtl="0" fontAlgn="base">
              <a:spcBef>
                <a:spcPct val="0"/>
              </a:spcBef>
              <a:spcAft>
                <a:spcPct val="0"/>
              </a:spcAft>
              <a:defRPr sz="4000">
                <a:solidFill>
                  <a:schemeClr val="tx1"/>
                </a:solidFill>
                <a:latin typeface="The Serif Hand Black" panose="03070902030502020204" pitchFamily="66" charset="0"/>
              </a:defRPr>
            </a:lvl7pPr>
            <a:lvl8pPr marL="1371600" algn="l" defTabSz="685800" rtl="0" fontAlgn="base">
              <a:spcBef>
                <a:spcPct val="0"/>
              </a:spcBef>
              <a:spcAft>
                <a:spcPct val="0"/>
              </a:spcAft>
              <a:defRPr sz="4000">
                <a:solidFill>
                  <a:schemeClr val="tx1"/>
                </a:solidFill>
                <a:latin typeface="The Serif Hand Black" panose="03070902030502020204" pitchFamily="66" charset="0"/>
              </a:defRPr>
            </a:lvl8pPr>
            <a:lvl9pPr marL="1828800" algn="l" defTabSz="685800" rtl="0" fontAlgn="base">
              <a:spcBef>
                <a:spcPct val="0"/>
              </a:spcBef>
              <a:spcAft>
                <a:spcPct val="0"/>
              </a:spcAft>
              <a:defRPr sz="4000">
                <a:solidFill>
                  <a:schemeClr val="tx1"/>
                </a:solidFill>
                <a:latin typeface="The Serif Hand Black" panose="03070902030502020204" pitchFamily="66" charset="0"/>
              </a:defRPr>
            </a:lvl9pPr>
          </a:lstStyle>
          <a:p>
            <a:pPr eaLnBrk="1" hangingPunct="1"/>
            <a:r>
              <a:rPr lang="nl-NL" sz="4200" b="1" dirty="0">
                <a:solidFill>
                  <a:srgbClr val="C00000"/>
                </a:solidFill>
                <a:latin typeface="Rockwell" panose="02060603020205020403" pitchFamily="18" charset="0"/>
              </a:rPr>
              <a:t>Avontuurlijke Wil</a:t>
            </a:r>
          </a:p>
        </p:txBody>
      </p:sp>
      <p:sp>
        <p:nvSpPr>
          <p:cNvPr id="4" name="Tekstvak 3">
            <a:extLst>
              <a:ext uri="{FF2B5EF4-FFF2-40B4-BE49-F238E27FC236}">
                <a16:creationId xmlns:a16="http://schemas.microsoft.com/office/drawing/2014/main" id="{7A8424B7-C69E-426A-B18E-C6AA3449D1CD}"/>
              </a:ext>
            </a:extLst>
          </p:cNvPr>
          <p:cNvSpPr txBox="1"/>
          <p:nvPr/>
        </p:nvSpPr>
        <p:spPr>
          <a:xfrm>
            <a:off x="489583" y="1604356"/>
            <a:ext cx="8814443" cy="7848302"/>
          </a:xfrm>
          <a:prstGeom prst="rect">
            <a:avLst/>
          </a:prstGeom>
          <a:noFill/>
        </p:spPr>
        <p:txBody>
          <a:bodyPr wrap="square" rtlCol="0">
            <a:spAutoFit/>
          </a:bodyPr>
          <a:lstStyle/>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b="1" dirty="0">
                <a:solidFill>
                  <a:srgbClr val="0070C0"/>
                </a:solidFill>
              </a:rPr>
              <a:t>Trauma: </a:t>
            </a:r>
            <a:r>
              <a:rPr lang="nl-NL" dirty="0">
                <a:solidFill>
                  <a:srgbClr val="0070C0"/>
                </a:solidFill>
              </a:rPr>
              <a:t>			Verveling, Voorspelbaarheid</a:t>
            </a:r>
          </a:p>
          <a:p>
            <a:endParaRPr lang="nl-NL" dirty="0"/>
          </a:p>
          <a:p>
            <a:pPr marL="285750" indent="-285750">
              <a:buFont typeface="Arial" panose="020B0604020202020204" pitchFamily="34" charset="0"/>
              <a:buChar char="•"/>
            </a:pPr>
            <a:r>
              <a:rPr lang="nl-NL" b="1" dirty="0">
                <a:solidFill>
                  <a:schemeClr val="accent4"/>
                </a:solidFill>
              </a:rPr>
              <a:t>Verlangen: </a:t>
            </a:r>
            <a:r>
              <a:rPr lang="nl-NL" dirty="0">
                <a:solidFill>
                  <a:schemeClr val="accent4"/>
                </a:solidFill>
              </a:rPr>
              <a:t>		                Prikkels, Ervaringen</a:t>
            </a:r>
          </a:p>
          <a:p>
            <a:endParaRPr lang="nl-NL" dirty="0"/>
          </a:p>
          <a:p>
            <a:pPr marL="285750" indent="-285750">
              <a:buFont typeface="Arial" panose="020B0604020202020204" pitchFamily="34" charset="0"/>
              <a:buChar char="•"/>
            </a:pPr>
            <a:r>
              <a:rPr lang="nl-NL" b="1" dirty="0">
                <a:solidFill>
                  <a:srgbClr val="C00000"/>
                </a:solidFill>
              </a:rPr>
              <a:t>Pathologie:	 </a:t>
            </a:r>
            <a:r>
              <a:rPr lang="nl-NL" dirty="0">
                <a:solidFill>
                  <a:srgbClr val="C00000"/>
                </a:solidFill>
              </a:rPr>
              <a:t>		Manisch, ADHD </a:t>
            </a:r>
          </a:p>
          <a:p>
            <a:endParaRPr lang="nl-NL" dirty="0"/>
          </a:p>
          <a:p>
            <a:pPr marL="285750" indent="-285750">
              <a:buFont typeface="Arial" panose="020B0604020202020204" pitchFamily="34" charset="0"/>
              <a:buChar char="•"/>
            </a:pPr>
            <a:r>
              <a:rPr lang="nl-NL" b="1" dirty="0" err="1">
                <a:solidFill>
                  <a:schemeClr val="accent3"/>
                </a:solidFill>
              </a:rPr>
              <a:t>Oerouderschap</a:t>
            </a:r>
            <a:r>
              <a:rPr lang="nl-NL" b="1" dirty="0">
                <a:solidFill>
                  <a:schemeClr val="accent3"/>
                </a:solidFill>
              </a:rPr>
              <a:t>:</a:t>
            </a:r>
            <a:r>
              <a:rPr lang="nl-NL" dirty="0">
                <a:solidFill>
                  <a:schemeClr val="accent3"/>
                </a:solidFill>
              </a:rPr>
              <a:t>  		Authenticiteit</a:t>
            </a:r>
          </a:p>
          <a:p>
            <a:endParaRPr lang="nl-NL" dirty="0"/>
          </a:p>
          <a:p>
            <a:endParaRPr lang="nl-NL" dirty="0"/>
          </a:p>
          <a:p>
            <a:pPr marL="285750" indent="-285750">
              <a:buFont typeface="Arial" panose="020B0604020202020204" pitchFamily="34" charset="0"/>
              <a:buChar char="•"/>
            </a:pPr>
            <a:r>
              <a:rPr lang="nl-NL" b="1" dirty="0">
                <a:solidFill>
                  <a:schemeClr val="accent3"/>
                </a:solidFill>
              </a:rPr>
              <a:t>(Zelf)Heling: </a:t>
            </a:r>
            <a:r>
              <a:rPr lang="nl-NL" dirty="0">
                <a:solidFill>
                  <a:schemeClr val="accent3"/>
                </a:solidFill>
              </a:rPr>
              <a:t>			Meditatie</a:t>
            </a:r>
          </a:p>
          <a:p>
            <a:r>
              <a:rPr lang="nl-NL" dirty="0">
                <a:solidFill>
                  <a:schemeClr val="accent3"/>
                </a:solidFill>
              </a:rPr>
              <a:t>		       		</a:t>
            </a:r>
            <a:r>
              <a:rPr lang="nl-NL" dirty="0" err="1">
                <a:solidFill>
                  <a:schemeClr val="accent3"/>
                </a:solidFill>
              </a:rPr>
              <a:t>Detox</a:t>
            </a:r>
            <a:endParaRPr lang="nl-NL" dirty="0">
              <a:solidFill>
                <a:schemeClr val="accent3"/>
              </a:solidFill>
            </a:endParaRPr>
          </a:p>
          <a:p>
            <a:r>
              <a:rPr lang="nl-NL" dirty="0">
                <a:solidFill>
                  <a:schemeClr val="accent3"/>
                </a:solidFill>
              </a:rPr>
              <a:t>                                                                Retraites</a:t>
            </a:r>
          </a:p>
          <a:p>
            <a:endParaRPr lang="nl-NL" dirty="0">
              <a:solidFill>
                <a:schemeClr val="accent3"/>
              </a:solidFill>
            </a:endParaRPr>
          </a:p>
          <a:p>
            <a:pPr marL="285750" indent="-285750">
              <a:buFont typeface="Arial" panose="020B0604020202020204" pitchFamily="34" charset="0"/>
              <a:buChar char="•"/>
            </a:pPr>
            <a:r>
              <a:rPr lang="nl-NL" dirty="0">
                <a:solidFill>
                  <a:schemeClr val="accent3"/>
                </a:solidFill>
              </a:rPr>
              <a:t> </a:t>
            </a:r>
            <a:r>
              <a:rPr lang="nl-NL" b="1" dirty="0">
                <a:solidFill>
                  <a:schemeClr val="accent3"/>
                </a:solidFill>
              </a:rPr>
              <a:t>Ondersteuning: </a:t>
            </a:r>
            <a:r>
              <a:rPr lang="nl-NL" dirty="0">
                <a:solidFill>
                  <a:schemeClr val="accent3"/>
                </a:solidFill>
              </a:rPr>
              <a:t>		Schaduwwerk		      						Ademwerk 								Verslavingsprogramma’s</a:t>
            </a:r>
          </a:p>
          <a:p>
            <a:pPr lvl="8"/>
            <a:r>
              <a:rPr lang="nl-NL" dirty="0" err="1">
                <a:solidFill>
                  <a:schemeClr val="accent3"/>
                </a:solidFill>
              </a:rPr>
              <a:t>Zweethut</a:t>
            </a:r>
            <a:endParaRPr lang="nl-NL" dirty="0">
              <a:solidFill>
                <a:schemeClr val="accent3"/>
              </a:solidFill>
            </a:endParaRPr>
          </a:p>
          <a:p>
            <a:pPr lvl="8"/>
            <a:endParaRPr lang="nl-NL" dirty="0">
              <a:solidFill>
                <a:schemeClr val="accent3"/>
              </a:solidFill>
            </a:endParaRPr>
          </a:p>
          <a:p>
            <a:r>
              <a:rPr lang="nl-NL" dirty="0">
                <a:solidFill>
                  <a:schemeClr val="accent3"/>
                </a:solidFill>
              </a:rPr>
              <a:t>                                      </a:t>
            </a:r>
          </a:p>
          <a:p>
            <a:r>
              <a:rPr lang="nl-NL" dirty="0"/>
              <a:t>                                      </a:t>
            </a:r>
          </a:p>
          <a:p>
            <a:r>
              <a:rPr lang="nl-NL" dirty="0"/>
              <a:t>		      </a:t>
            </a:r>
          </a:p>
          <a:p>
            <a:r>
              <a:rPr lang="nl-NL" dirty="0"/>
              <a:t>                                       </a:t>
            </a:r>
          </a:p>
          <a:p>
            <a:r>
              <a:rPr lang="nl-NL" dirty="0"/>
              <a:t>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1026" name="Picture 2" descr="Adrenaline kick! - Dijk &amp; Van Emmerik">
            <a:extLst>
              <a:ext uri="{FF2B5EF4-FFF2-40B4-BE49-F238E27FC236}">
                <a16:creationId xmlns:a16="http://schemas.microsoft.com/office/drawing/2014/main" id="{5625535E-7490-42D6-BD45-5F92ECF46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8218" y="2455816"/>
            <a:ext cx="1861646" cy="15935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t is het Beste Detox Sapkuur Programma om te Bestellen?">
            <a:extLst>
              <a:ext uri="{FF2B5EF4-FFF2-40B4-BE49-F238E27FC236}">
                <a16:creationId xmlns:a16="http://schemas.microsoft.com/office/drawing/2014/main" id="{382982FF-3F24-409E-9166-9F664987F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3905" y="5021685"/>
            <a:ext cx="2361708" cy="1435066"/>
          </a:xfrm>
          <a:prstGeom prst="rect">
            <a:avLst/>
          </a:prstGeom>
          <a:noFill/>
          <a:extLst>
            <a:ext uri="{909E8E84-426E-40DD-AFC4-6F175D3DCCD1}">
              <a14:hiddenFill xmlns:a14="http://schemas.microsoft.com/office/drawing/2010/main">
                <a:solidFill>
                  <a:srgbClr val="FFFFFF"/>
                </a:solidFill>
              </a14:hiddenFill>
            </a:ext>
          </a:extLst>
        </p:spPr>
      </p:pic>
      <p:sp>
        <p:nvSpPr>
          <p:cNvPr id="7" name="Hart 6">
            <a:extLst>
              <a:ext uri="{FF2B5EF4-FFF2-40B4-BE49-F238E27FC236}">
                <a16:creationId xmlns:a16="http://schemas.microsoft.com/office/drawing/2014/main" id="{F9EC322D-A099-4B78-9972-64D76C023BAF}"/>
              </a:ext>
            </a:extLst>
          </p:cNvPr>
          <p:cNvSpPr/>
          <p:nvPr/>
        </p:nvSpPr>
        <p:spPr>
          <a:xfrm>
            <a:off x="3334009" y="3429000"/>
            <a:ext cx="389774" cy="382929"/>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92A5E118-3E83-432D-A27C-49807B141951}"/>
              </a:ext>
            </a:extLst>
          </p:cNvPr>
          <p:cNvSpPr/>
          <p:nvPr/>
        </p:nvSpPr>
        <p:spPr>
          <a:xfrm>
            <a:off x="3261038" y="1923419"/>
            <a:ext cx="542925" cy="339273"/>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Lint: omhoog gekanteld 8">
            <a:extLst>
              <a:ext uri="{FF2B5EF4-FFF2-40B4-BE49-F238E27FC236}">
                <a16:creationId xmlns:a16="http://schemas.microsoft.com/office/drawing/2014/main" id="{2DCA9B76-18A9-4A6A-8515-40DBDF88406F}"/>
              </a:ext>
            </a:extLst>
          </p:cNvPr>
          <p:cNvSpPr/>
          <p:nvPr/>
        </p:nvSpPr>
        <p:spPr>
          <a:xfrm>
            <a:off x="3206425" y="2494366"/>
            <a:ext cx="652150" cy="339273"/>
          </a:xfrm>
          <a:prstGeom prst="ribbon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9286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20" end="2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
                                            <p:txEl>
                                              <p:pRg st="21" end="21"/>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p:txBody>
          <a:bodyPr/>
          <a:lstStyle/>
          <a:p>
            <a:r>
              <a:rPr lang="nl-NL" dirty="0">
                <a:solidFill>
                  <a:srgbClr val="C00000"/>
                </a:solidFill>
              </a:rPr>
              <a:t>DE ONT-KETENDE WIL: </a:t>
            </a:r>
            <a:r>
              <a:rPr lang="nl-NL" i="1" dirty="0">
                <a:solidFill>
                  <a:srgbClr val="C00000"/>
                </a:solidFill>
              </a:rPr>
              <a:t>Ruimte</a:t>
            </a:r>
          </a:p>
        </p:txBody>
      </p:sp>
      <p:sp>
        <p:nvSpPr>
          <p:cNvPr id="4" name="Tekstvak 3">
            <a:extLst>
              <a:ext uri="{FF2B5EF4-FFF2-40B4-BE49-F238E27FC236}">
                <a16:creationId xmlns:a16="http://schemas.microsoft.com/office/drawing/2014/main" id="{8D0CCFC9-4C0A-4484-A316-43B2B84D0F98}"/>
              </a:ext>
            </a:extLst>
          </p:cNvPr>
          <p:cNvSpPr txBox="1"/>
          <p:nvPr/>
        </p:nvSpPr>
        <p:spPr>
          <a:xfrm>
            <a:off x="1281112"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Ruimte</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5" name="Tekstvak 4">
            <a:extLst>
              <a:ext uri="{FF2B5EF4-FFF2-40B4-BE49-F238E27FC236}">
                <a16:creationId xmlns:a16="http://schemas.microsoft.com/office/drawing/2014/main" id="{D6DD6D56-C071-4B6C-ABF2-B423F4BC6079}"/>
              </a:ext>
            </a:extLst>
          </p:cNvPr>
          <p:cNvSpPr txBox="1"/>
          <p:nvPr/>
        </p:nvSpPr>
        <p:spPr>
          <a:xfrm>
            <a:off x="3290888" y="2962832"/>
            <a:ext cx="335280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Me-time</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6" name="Tekstvak 5">
            <a:extLst>
              <a:ext uri="{FF2B5EF4-FFF2-40B4-BE49-F238E27FC236}">
                <a16:creationId xmlns:a16="http://schemas.microsoft.com/office/drawing/2014/main" id="{77A7E319-91C8-4192-B263-6413F812A88C}"/>
              </a:ext>
            </a:extLst>
          </p:cNvPr>
          <p:cNvSpPr txBox="1"/>
          <p:nvPr/>
        </p:nvSpPr>
        <p:spPr>
          <a:xfrm>
            <a:off x="1028702" y="3936360"/>
            <a:ext cx="3600450" cy="203132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Ongebondenheid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7" name="Tekstvak 6">
            <a:extLst>
              <a:ext uri="{FF2B5EF4-FFF2-40B4-BE49-F238E27FC236}">
                <a16:creationId xmlns:a16="http://schemas.microsoft.com/office/drawing/2014/main" id="{A7E28050-026E-4713-A86B-1AAB9CDACF50}"/>
              </a:ext>
            </a:extLst>
          </p:cNvPr>
          <p:cNvSpPr txBox="1"/>
          <p:nvPr/>
        </p:nvSpPr>
        <p:spPr>
          <a:xfrm>
            <a:off x="5467350"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Vrijheid</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8" name="Tekstvak 7">
            <a:extLst>
              <a:ext uri="{FF2B5EF4-FFF2-40B4-BE49-F238E27FC236}">
                <a16:creationId xmlns:a16="http://schemas.microsoft.com/office/drawing/2014/main" id="{0152E223-9FFA-4448-A20F-66F5F2870DEF}"/>
              </a:ext>
            </a:extLst>
          </p:cNvPr>
          <p:cNvSpPr txBox="1"/>
          <p:nvPr/>
        </p:nvSpPr>
        <p:spPr>
          <a:xfrm>
            <a:off x="6660357" y="402949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err="1">
                <a:solidFill>
                  <a:prstClr val="black"/>
                </a:solidFill>
              </a:rPr>
              <a:t>LAT-relatie</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9" name="Tekstvak 8">
            <a:extLst>
              <a:ext uri="{FF2B5EF4-FFF2-40B4-BE49-F238E27FC236}">
                <a16:creationId xmlns:a16="http://schemas.microsoft.com/office/drawing/2014/main" id="{7A2A2007-E009-467C-94A4-38716DC6F1D9}"/>
              </a:ext>
            </a:extLst>
          </p:cNvPr>
          <p:cNvSpPr txBox="1"/>
          <p:nvPr/>
        </p:nvSpPr>
        <p:spPr>
          <a:xfrm>
            <a:off x="7853363" y="213797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0" name="Tekstvak 9">
            <a:extLst>
              <a:ext uri="{FF2B5EF4-FFF2-40B4-BE49-F238E27FC236}">
                <a16:creationId xmlns:a16="http://schemas.microsoft.com/office/drawing/2014/main" id="{0C3AE514-E0A1-4E37-AEA8-6907ECE0C81F}"/>
              </a:ext>
            </a:extLst>
          </p:cNvPr>
          <p:cNvSpPr txBox="1"/>
          <p:nvPr/>
        </p:nvSpPr>
        <p:spPr>
          <a:xfrm>
            <a:off x="3990977" y="4912282"/>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Privacy</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1" name="Tekstvak 10">
            <a:extLst>
              <a:ext uri="{FF2B5EF4-FFF2-40B4-BE49-F238E27FC236}">
                <a16:creationId xmlns:a16="http://schemas.microsoft.com/office/drawing/2014/main" id="{92053CAB-E157-4AB8-9C23-20A51B1000C0}"/>
              </a:ext>
            </a:extLst>
          </p:cNvPr>
          <p:cNvSpPr txBox="1"/>
          <p:nvPr/>
        </p:nvSpPr>
        <p:spPr>
          <a:xfrm>
            <a:off x="8791575" y="445132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3" name="Tekstvak 2">
            <a:extLst>
              <a:ext uri="{FF2B5EF4-FFF2-40B4-BE49-F238E27FC236}">
                <a16:creationId xmlns:a16="http://schemas.microsoft.com/office/drawing/2014/main" id="{ACD12149-C7B4-44BB-834A-CF74DF1AC693}"/>
              </a:ext>
            </a:extLst>
          </p:cNvPr>
          <p:cNvSpPr txBox="1"/>
          <p:nvPr/>
        </p:nvSpPr>
        <p:spPr>
          <a:xfrm>
            <a:off x="9415463" y="3405536"/>
            <a:ext cx="1862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Poly-</a:t>
            </a:r>
            <a:r>
              <a:rPr lang="nl-NL" dirty="0" err="1">
                <a:solidFill>
                  <a:prstClr val="black"/>
                </a:solidFill>
              </a:rPr>
              <a:t>Amori</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2" name="Tekstvak 11">
            <a:extLst>
              <a:ext uri="{FF2B5EF4-FFF2-40B4-BE49-F238E27FC236}">
                <a16:creationId xmlns:a16="http://schemas.microsoft.com/office/drawing/2014/main" id="{DF822427-1E2C-4E3F-BF86-D75BEB74A1A9}"/>
              </a:ext>
            </a:extLst>
          </p:cNvPr>
          <p:cNvSpPr txBox="1"/>
          <p:nvPr/>
        </p:nvSpPr>
        <p:spPr>
          <a:xfrm>
            <a:off x="10067925" y="5456349"/>
            <a:ext cx="158591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ZZP</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5" name="Tekstvak 14">
            <a:extLst>
              <a:ext uri="{FF2B5EF4-FFF2-40B4-BE49-F238E27FC236}">
                <a16:creationId xmlns:a16="http://schemas.microsoft.com/office/drawing/2014/main" id="{949F151D-CA23-4431-B75F-6F00FB898953}"/>
              </a:ext>
            </a:extLst>
          </p:cNvPr>
          <p:cNvSpPr txBox="1"/>
          <p:nvPr/>
        </p:nvSpPr>
        <p:spPr>
          <a:xfrm>
            <a:off x="9464278" y="4665187"/>
            <a:ext cx="1862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Huren</a:t>
            </a:r>
          </a:p>
        </p:txBody>
      </p:sp>
      <p:pic>
        <p:nvPicPr>
          <p:cNvPr id="7170" name="Picture 2" descr="Waarom een kind geheimen nodig heeft - EO Visie">
            <a:extLst>
              <a:ext uri="{FF2B5EF4-FFF2-40B4-BE49-F238E27FC236}">
                <a16:creationId xmlns:a16="http://schemas.microsoft.com/office/drawing/2014/main" id="{0929C65A-EF2B-49E6-B2A3-C999BFD2F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7" y="4890586"/>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indingsangst en verlatingsangst">
            <a:extLst>
              <a:ext uri="{FF2B5EF4-FFF2-40B4-BE49-F238E27FC236}">
                <a16:creationId xmlns:a16="http://schemas.microsoft.com/office/drawing/2014/main" id="{5D352F0D-54B4-49AC-8DC0-AFB9BC1C6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912282"/>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50083588-CE25-4CA6-9038-A5C1B5E1EF3D}"/>
              </a:ext>
            </a:extLst>
          </p:cNvPr>
          <p:cNvSpPr txBox="1"/>
          <p:nvPr/>
        </p:nvSpPr>
        <p:spPr>
          <a:xfrm>
            <a:off x="4741545" y="3586927"/>
            <a:ext cx="1936431" cy="369332"/>
          </a:xfrm>
          <a:prstGeom prst="rect">
            <a:avLst/>
          </a:prstGeom>
          <a:noFill/>
        </p:spPr>
        <p:txBody>
          <a:bodyPr wrap="square" rtlCol="0">
            <a:spAutoFit/>
          </a:bodyPr>
          <a:lstStyle/>
          <a:p>
            <a:r>
              <a:rPr lang="nl-NL" dirty="0"/>
              <a:t>Vrijgezel</a:t>
            </a:r>
          </a:p>
        </p:txBody>
      </p:sp>
      <p:sp>
        <p:nvSpPr>
          <p:cNvPr id="13" name="Tekstvak 12">
            <a:extLst>
              <a:ext uri="{FF2B5EF4-FFF2-40B4-BE49-F238E27FC236}">
                <a16:creationId xmlns:a16="http://schemas.microsoft.com/office/drawing/2014/main" id="{2A3285FA-4420-4FF1-887C-0FF037F5DB62}"/>
              </a:ext>
            </a:extLst>
          </p:cNvPr>
          <p:cNvSpPr txBox="1"/>
          <p:nvPr/>
        </p:nvSpPr>
        <p:spPr>
          <a:xfrm>
            <a:off x="481967" y="3077098"/>
            <a:ext cx="1611628" cy="369332"/>
          </a:xfrm>
          <a:prstGeom prst="rect">
            <a:avLst/>
          </a:prstGeom>
          <a:noFill/>
        </p:spPr>
        <p:txBody>
          <a:bodyPr wrap="square" rtlCol="0">
            <a:spAutoFit/>
          </a:bodyPr>
          <a:lstStyle/>
          <a:p>
            <a:r>
              <a:rPr lang="nl-NL" dirty="0"/>
              <a:t>Geheimpje</a:t>
            </a:r>
          </a:p>
        </p:txBody>
      </p:sp>
      <p:sp>
        <p:nvSpPr>
          <p:cNvPr id="18" name="Tekstvak 17">
            <a:extLst>
              <a:ext uri="{FF2B5EF4-FFF2-40B4-BE49-F238E27FC236}">
                <a16:creationId xmlns:a16="http://schemas.microsoft.com/office/drawing/2014/main" id="{506036D4-BE93-46F9-96F4-DDC4E1CB9D62}"/>
              </a:ext>
            </a:extLst>
          </p:cNvPr>
          <p:cNvSpPr txBox="1"/>
          <p:nvPr/>
        </p:nvSpPr>
        <p:spPr>
          <a:xfrm>
            <a:off x="6922772" y="2930056"/>
            <a:ext cx="1936431" cy="369332"/>
          </a:xfrm>
          <a:prstGeom prst="rect">
            <a:avLst/>
          </a:prstGeom>
          <a:noFill/>
        </p:spPr>
        <p:txBody>
          <a:bodyPr wrap="square" rtlCol="0">
            <a:spAutoFit/>
          </a:bodyPr>
          <a:lstStyle/>
          <a:p>
            <a:r>
              <a:rPr lang="nl-NL" dirty="0"/>
              <a:t>Ontslag Nemen</a:t>
            </a:r>
          </a:p>
        </p:txBody>
      </p:sp>
      <p:sp>
        <p:nvSpPr>
          <p:cNvPr id="19" name="Tekstvak 18">
            <a:extLst>
              <a:ext uri="{FF2B5EF4-FFF2-40B4-BE49-F238E27FC236}">
                <a16:creationId xmlns:a16="http://schemas.microsoft.com/office/drawing/2014/main" id="{78DCA8F3-1403-4084-81C2-A0F79C7BF798}"/>
              </a:ext>
            </a:extLst>
          </p:cNvPr>
          <p:cNvSpPr txBox="1"/>
          <p:nvPr/>
        </p:nvSpPr>
        <p:spPr>
          <a:xfrm>
            <a:off x="9427130" y="2331077"/>
            <a:ext cx="1936431" cy="369332"/>
          </a:xfrm>
          <a:prstGeom prst="rect">
            <a:avLst/>
          </a:prstGeom>
          <a:noFill/>
        </p:spPr>
        <p:txBody>
          <a:bodyPr wrap="square" rtlCol="0">
            <a:spAutoFit/>
          </a:bodyPr>
          <a:lstStyle/>
          <a:p>
            <a:r>
              <a:rPr lang="nl-NL" dirty="0"/>
              <a:t>Achterdeurtjes</a:t>
            </a:r>
          </a:p>
        </p:txBody>
      </p:sp>
    </p:spTree>
    <p:extLst>
      <p:ext uri="{BB962C8B-B14F-4D97-AF65-F5344CB8AC3E}">
        <p14:creationId xmlns:p14="http://schemas.microsoft.com/office/powerpoint/2010/main" val="66859494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EB709A9-45CF-4325-941F-BBDC8BE696F5}"/>
              </a:ext>
            </a:extLst>
          </p:cNvPr>
          <p:cNvSpPr txBox="1">
            <a:spLocks/>
          </p:cNvSpPr>
          <p:nvPr/>
        </p:nvSpPr>
        <p:spPr>
          <a:xfrm>
            <a:off x="508000" y="484188"/>
            <a:ext cx="10363200" cy="1609725"/>
          </a:xfrm>
          <a:prstGeom prst="rect">
            <a:avLst/>
          </a:prstGeom>
        </p:spPr>
        <p:txBody>
          <a:bodyPr/>
          <a:lstStyle>
            <a:lvl1pPr algn="l" defTabSz="685800" rtl="0" fontAlgn="base">
              <a:spcBef>
                <a:spcPct val="0"/>
              </a:spcBef>
              <a:spcAft>
                <a:spcPct val="0"/>
              </a:spcAft>
              <a:defRPr sz="4000" kern="1200">
                <a:solidFill>
                  <a:schemeClr val="tx1"/>
                </a:solidFill>
                <a:latin typeface="+mj-lt"/>
                <a:ea typeface="+mj-ea"/>
                <a:cs typeface="+mj-cs"/>
              </a:defRPr>
            </a:lvl1pPr>
            <a:lvl2pPr algn="l" defTabSz="685800" rtl="0" fontAlgn="base">
              <a:spcBef>
                <a:spcPct val="0"/>
              </a:spcBef>
              <a:spcAft>
                <a:spcPct val="0"/>
              </a:spcAft>
              <a:defRPr sz="4000">
                <a:solidFill>
                  <a:schemeClr val="tx1"/>
                </a:solidFill>
                <a:latin typeface="The Serif Hand Black" panose="03070902030502020204" pitchFamily="66" charset="0"/>
              </a:defRPr>
            </a:lvl2pPr>
            <a:lvl3pPr algn="l" defTabSz="685800" rtl="0" fontAlgn="base">
              <a:spcBef>
                <a:spcPct val="0"/>
              </a:spcBef>
              <a:spcAft>
                <a:spcPct val="0"/>
              </a:spcAft>
              <a:defRPr sz="4000">
                <a:solidFill>
                  <a:schemeClr val="tx1"/>
                </a:solidFill>
                <a:latin typeface="The Serif Hand Black" panose="03070902030502020204" pitchFamily="66" charset="0"/>
              </a:defRPr>
            </a:lvl3pPr>
            <a:lvl4pPr algn="l" defTabSz="685800" rtl="0" fontAlgn="base">
              <a:spcBef>
                <a:spcPct val="0"/>
              </a:spcBef>
              <a:spcAft>
                <a:spcPct val="0"/>
              </a:spcAft>
              <a:defRPr sz="4000">
                <a:solidFill>
                  <a:schemeClr val="tx1"/>
                </a:solidFill>
                <a:latin typeface="The Serif Hand Black" panose="03070902030502020204" pitchFamily="66" charset="0"/>
              </a:defRPr>
            </a:lvl4pPr>
            <a:lvl5pPr algn="l" defTabSz="685800" rtl="0" fontAlgn="base">
              <a:spcBef>
                <a:spcPct val="0"/>
              </a:spcBef>
              <a:spcAft>
                <a:spcPct val="0"/>
              </a:spcAft>
              <a:defRPr sz="4000">
                <a:solidFill>
                  <a:schemeClr val="tx1"/>
                </a:solidFill>
                <a:latin typeface="The Serif Hand Black" panose="03070902030502020204" pitchFamily="66" charset="0"/>
              </a:defRPr>
            </a:lvl5pPr>
            <a:lvl6pPr marL="457200" algn="l" defTabSz="685800" rtl="0" fontAlgn="base">
              <a:spcBef>
                <a:spcPct val="0"/>
              </a:spcBef>
              <a:spcAft>
                <a:spcPct val="0"/>
              </a:spcAft>
              <a:defRPr sz="4000">
                <a:solidFill>
                  <a:schemeClr val="tx1"/>
                </a:solidFill>
                <a:latin typeface="The Serif Hand Black" panose="03070902030502020204" pitchFamily="66" charset="0"/>
              </a:defRPr>
            </a:lvl6pPr>
            <a:lvl7pPr marL="914400" algn="l" defTabSz="685800" rtl="0" fontAlgn="base">
              <a:spcBef>
                <a:spcPct val="0"/>
              </a:spcBef>
              <a:spcAft>
                <a:spcPct val="0"/>
              </a:spcAft>
              <a:defRPr sz="4000">
                <a:solidFill>
                  <a:schemeClr val="tx1"/>
                </a:solidFill>
                <a:latin typeface="The Serif Hand Black" panose="03070902030502020204" pitchFamily="66" charset="0"/>
              </a:defRPr>
            </a:lvl7pPr>
            <a:lvl8pPr marL="1371600" algn="l" defTabSz="685800" rtl="0" fontAlgn="base">
              <a:spcBef>
                <a:spcPct val="0"/>
              </a:spcBef>
              <a:spcAft>
                <a:spcPct val="0"/>
              </a:spcAft>
              <a:defRPr sz="4000">
                <a:solidFill>
                  <a:schemeClr val="tx1"/>
                </a:solidFill>
                <a:latin typeface="The Serif Hand Black" panose="03070902030502020204" pitchFamily="66" charset="0"/>
              </a:defRPr>
            </a:lvl8pPr>
            <a:lvl9pPr marL="1828800" algn="l" defTabSz="685800" rtl="0" fontAlgn="base">
              <a:spcBef>
                <a:spcPct val="0"/>
              </a:spcBef>
              <a:spcAft>
                <a:spcPct val="0"/>
              </a:spcAft>
              <a:defRPr sz="4000">
                <a:solidFill>
                  <a:schemeClr val="tx1"/>
                </a:solidFill>
                <a:latin typeface="The Serif Hand Black" panose="03070902030502020204" pitchFamily="66" charset="0"/>
              </a:defRPr>
            </a:lvl9pPr>
          </a:lstStyle>
          <a:p>
            <a:pPr eaLnBrk="1" hangingPunct="1"/>
            <a:r>
              <a:rPr lang="nl-NL" sz="4200" b="1" dirty="0" err="1">
                <a:solidFill>
                  <a:srgbClr val="C00000"/>
                </a:solidFill>
                <a:latin typeface="Rockwell" panose="02060603020205020403" pitchFamily="18" charset="0"/>
              </a:rPr>
              <a:t>Ont-ketende</a:t>
            </a:r>
            <a:r>
              <a:rPr lang="nl-NL" sz="4200" b="1" dirty="0">
                <a:solidFill>
                  <a:srgbClr val="C00000"/>
                </a:solidFill>
                <a:latin typeface="Rockwell" panose="02060603020205020403" pitchFamily="18" charset="0"/>
              </a:rPr>
              <a:t> Wil</a:t>
            </a:r>
          </a:p>
        </p:txBody>
      </p:sp>
      <p:sp>
        <p:nvSpPr>
          <p:cNvPr id="4" name="Tekstvak 3">
            <a:extLst>
              <a:ext uri="{FF2B5EF4-FFF2-40B4-BE49-F238E27FC236}">
                <a16:creationId xmlns:a16="http://schemas.microsoft.com/office/drawing/2014/main" id="{7A8424B7-C69E-426A-B18E-C6AA3449D1CD}"/>
              </a:ext>
            </a:extLst>
          </p:cNvPr>
          <p:cNvSpPr txBox="1"/>
          <p:nvPr/>
        </p:nvSpPr>
        <p:spPr>
          <a:xfrm>
            <a:off x="508000" y="1691983"/>
            <a:ext cx="10363200" cy="7848302"/>
          </a:xfrm>
          <a:prstGeom prst="rect">
            <a:avLst/>
          </a:prstGeom>
          <a:noFill/>
        </p:spPr>
        <p:txBody>
          <a:bodyPr wrap="square" rtlCol="0">
            <a:spAutoFit/>
          </a:bodyPr>
          <a:lstStyle/>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b="1" dirty="0">
                <a:solidFill>
                  <a:srgbClr val="0070C0"/>
                </a:solidFill>
              </a:rPr>
              <a:t>Trauma:</a:t>
            </a:r>
            <a:r>
              <a:rPr lang="nl-NL" dirty="0">
                <a:solidFill>
                  <a:srgbClr val="0070C0"/>
                </a:solidFill>
              </a:rPr>
              <a:t> 			Verst(r)</a:t>
            </a:r>
            <a:r>
              <a:rPr lang="nl-NL" dirty="0" err="1">
                <a:solidFill>
                  <a:srgbClr val="0070C0"/>
                </a:solidFill>
              </a:rPr>
              <a:t>ikking</a:t>
            </a:r>
            <a:r>
              <a:rPr lang="nl-NL" dirty="0">
                <a:solidFill>
                  <a:srgbClr val="0070C0"/>
                </a:solidFill>
              </a:rPr>
              <a:t>, Grensoverschrijding</a:t>
            </a:r>
          </a:p>
          <a:p>
            <a:endParaRPr lang="nl-NL" dirty="0"/>
          </a:p>
          <a:p>
            <a:pPr marL="285750" indent="-285750">
              <a:buFont typeface="Arial" panose="020B0604020202020204" pitchFamily="34" charset="0"/>
              <a:buChar char="•"/>
            </a:pPr>
            <a:r>
              <a:rPr lang="nl-NL" b="1" dirty="0">
                <a:solidFill>
                  <a:srgbClr val="FF0000"/>
                </a:solidFill>
              </a:rPr>
              <a:t>Verlangen:</a:t>
            </a:r>
            <a:r>
              <a:rPr lang="nl-NL" dirty="0">
                <a:solidFill>
                  <a:srgbClr val="FF0000"/>
                </a:solidFill>
              </a:rPr>
              <a:t> 		                Privacy, Afstand</a:t>
            </a:r>
          </a:p>
          <a:p>
            <a:endParaRPr lang="nl-NL" dirty="0">
              <a:solidFill>
                <a:srgbClr val="FF0000"/>
              </a:solidFill>
            </a:endParaRPr>
          </a:p>
          <a:p>
            <a:pPr marL="285750" indent="-285750">
              <a:buFont typeface="Arial" panose="020B0604020202020204" pitchFamily="34" charset="0"/>
              <a:buChar char="•"/>
            </a:pPr>
            <a:r>
              <a:rPr lang="nl-NL" b="1" dirty="0">
                <a:solidFill>
                  <a:srgbClr val="C00000"/>
                </a:solidFill>
              </a:rPr>
              <a:t>Pathologie:</a:t>
            </a:r>
            <a:r>
              <a:rPr lang="nl-NL" dirty="0">
                <a:solidFill>
                  <a:srgbClr val="C00000"/>
                </a:solidFill>
              </a:rPr>
              <a:t>  			Hechtingsstoornis, Borderline trekken, Peter Pan Syndroom</a:t>
            </a:r>
          </a:p>
          <a:p>
            <a:endParaRPr lang="nl-NL" dirty="0">
              <a:solidFill>
                <a:srgbClr val="C00000"/>
              </a:solidFill>
            </a:endParaRPr>
          </a:p>
          <a:p>
            <a:pPr marL="285750" indent="-285750">
              <a:buFont typeface="Arial" panose="020B0604020202020204" pitchFamily="34" charset="0"/>
              <a:buChar char="•"/>
            </a:pPr>
            <a:r>
              <a:rPr lang="nl-NL" b="1" dirty="0" err="1">
                <a:solidFill>
                  <a:schemeClr val="accent3"/>
                </a:solidFill>
              </a:rPr>
              <a:t>Oerouderschap</a:t>
            </a:r>
            <a:r>
              <a:rPr lang="nl-NL" dirty="0">
                <a:solidFill>
                  <a:schemeClr val="accent3"/>
                </a:solidFill>
              </a:rPr>
              <a:t>: 		Behoefte Eigenheid, Gezonde Grenzen</a:t>
            </a:r>
          </a:p>
          <a:p>
            <a:endParaRPr lang="nl-NL" dirty="0">
              <a:solidFill>
                <a:srgbClr val="C00000"/>
              </a:solidFill>
            </a:endParaRP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b="1" dirty="0">
                <a:solidFill>
                  <a:schemeClr val="accent3"/>
                </a:solidFill>
              </a:rPr>
              <a:t>(Zelf)Heling:</a:t>
            </a:r>
            <a:r>
              <a:rPr lang="nl-NL" dirty="0">
                <a:solidFill>
                  <a:schemeClr val="accent3"/>
                </a:solidFill>
              </a:rPr>
              <a:t>     		Dieren</a:t>
            </a:r>
          </a:p>
          <a:p>
            <a:pPr lvl="8"/>
            <a:r>
              <a:rPr lang="nl-NL" dirty="0">
                <a:solidFill>
                  <a:schemeClr val="accent3"/>
                </a:solidFill>
              </a:rPr>
              <a:t>Relatie(s)</a:t>
            </a:r>
          </a:p>
          <a:p>
            <a:pPr lvl="8"/>
            <a:r>
              <a:rPr lang="nl-NL" dirty="0">
                <a:solidFill>
                  <a:schemeClr val="accent3"/>
                </a:solidFill>
              </a:rPr>
              <a:t>Hou me Vast</a:t>
            </a:r>
          </a:p>
          <a:p>
            <a:pPr lvl="8"/>
            <a:r>
              <a:rPr lang="nl-NL" dirty="0">
                <a:solidFill>
                  <a:schemeClr val="accent3"/>
                </a:solidFill>
              </a:rPr>
              <a:t>Dans (</a:t>
            </a:r>
            <a:r>
              <a:rPr lang="nl-NL" dirty="0" err="1">
                <a:solidFill>
                  <a:schemeClr val="accent3"/>
                </a:solidFill>
              </a:rPr>
              <a:t>Biodanza</a:t>
            </a:r>
            <a:r>
              <a:rPr lang="nl-NL" dirty="0">
                <a:solidFill>
                  <a:schemeClr val="accent3"/>
                </a:solidFill>
              </a:rPr>
              <a:t>)</a:t>
            </a:r>
          </a:p>
          <a:p>
            <a:pPr lvl="7"/>
            <a:r>
              <a:rPr lang="nl-NL" dirty="0">
                <a:solidFill>
                  <a:schemeClr val="accent3"/>
                </a:solidFill>
              </a:rPr>
              <a:t>					                                                                 </a:t>
            </a:r>
          </a:p>
          <a:p>
            <a:pPr marL="285750" indent="-285750">
              <a:buFont typeface="Arial" panose="020B0604020202020204" pitchFamily="34" charset="0"/>
              <a:buChar char="•"/>
            </a:pPr>
            <a:r>
              <a:rPr lang="nl-NL" b="1" dirty="0">
                <a:solidFill>
                  <a:schemeClr val="accent3"/>
                </a:solidFill>
              </a:rPr>
              <a:t>Ondersteuning:		</a:t>
            </a:r>
            <a:r>
              <a:rPr lang="nl-NL" dirty="0">
                <a:solidFill>
                  <a:schemeClr val="accent3"/>
                </a:solidFill>
              </a:rPr>
              <a:t>Haptonomie</a:t>
            </a:r>
            <a:r>
              <a:rPr lang="nl-NL" b="1" dirty="0">
                <a:solidFill>
                  <a:schemeClr val="accent3"/>
                </a:solidFill>
              </a:rPr>
              <a:t>										</a:t>
            </a:r>
            <a:r>
              <a:rPr lang="nl-NL" dirty="0">
                <a:solidFill>
                  <a:schemeClr val="accent3"/>
                </a:solidFill>
              </a:rPr>
              <a:t>PMT</a:t>
            </a:r>
            <a:endParaRPr lang="nl-NL" b="1" dirty="0">
              <a:solidFill>
                <a:schemeClr val="accent3"/>
              </a:solidFill>
            </a:endParaRPr>
          </a:p>
          <a:p>
            <a:pPr lvl="8"/>
            <a:r>
              <a:rPr lang="nl-NL" dirty="0">
                <a:solidFill>
                  <a:schemeClr val="accent3"/>
                </a:solidFill>
              </a:rPr>
              <a:t>Familieopstelling</a:t>
            </a:r>
            <a:endParaRPr lang="nl-NL" b="1" dirty="0">
              <a:solidFill>
                <a:schemeClr val="accent3"/>
              </a:solidFill>
            </a:endParaRPr>
          </a:p>
          <a:p>
            <a:pPr lvl="7"/>
            <a:endParaRPr lang="nl-NL" b="1" dirty="0"/>
          </a:p>
          <a:p>
            <a:r>
              <a:rPr lang="nl-NL" dirty="0"/>
              <a:t>                                      		</a:t>
            </a:r>
          </a:p>
          <a:p>
            <a:r>
              <a:rPr lang="nl-NL" dirty="0"/>
              <a:t>		      </a:t>
            </a:r>
          </a:p>
          <a:p>
            <a:r>
              <a:rPr lang="nl-NL" dirty="0"/>
              <a:t>                                       </a:t>
            </a:r>
          </a:p>
          <a:p>
            <a:r>
              <a:rPr lang="nl-NL" dirty="0"/>
              <a:t>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3" name="Afbeelding 2" descr="Afbeelding met buiten, persoon, sport, arm&#10;&#10;Automatisch gegenereerde beschrijving">
            <a:extLst>
              <a:ext uri="{FF2B5EF4-FFF2-40B4-BE49-F238E27FC236}">
                <a16:creationId xmlns:a16="http://schemas.microsoft.com/office/drawing/2014/main" id="{67B81C9B-F5B5-4889-96B7-47029D2F3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415" y="1626394"/>
            <a:ext cx="1868149" cy="1243168"/>
          </a:xfrm>
          <a:prstGeom prst="rect">
            <a:avLst/>
          </a:prstGeom>
        </p:spPr>
      </p:pic>
      <p:pic>
        <p:nvPicPr>
          <p:cNvPr id="7" name="Afbeelding 6">
            <a:extLst>
              <a:ext uri="{FF2B5EF4-FFF2-40B4-BE49-F238E27FC236}">
                <a16:creationId xmlns:a16="http://schemas.microsoft.com/office/drawing/2014/main" id="{BF73E2CC-F6F0-4104-9183-AF6FD11DE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3976" y="4725303"/>
            <a:ext cx="2414588" cy="1609725"/>
          </a:xfrm>
          <a:prstGeom prst="rect">
            <a:avLst/>
          </a:prstGeom>
        </p:spPr>
      </p:pic>
      <p:sp>
        <p:nvSpPr>
          <p:cNvPr id="8" name="Hart 7">
            <a:extLst>
              <a:ext uri="{FF2B5EF4-FFF2-40B4-BE49-F238E27FC236}">
                <a16:creationId xmlns:a16="http://schemas.microsoft.com/office/drawing/2014/main" id="{AE924655-52EA-4192-82B0-A1B74391F264}"/>
              </a:ext>
            </a:extLst>
          </p:cNvPr>
          <p:cNvSpPr/>
          <p:nvPr/>
        </p:nvSpPr>
        <p:spPr>
          <a:xfrm>
            <a:off x="3521527" y="3586897"/>
            <a:ext cx="389774" cy="382929"/>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5E2BCA40-AFA0-4826-BF5B-8F657EF6F6DB}"/>
              </a:ext>
            </a:extLst>
          </p:cNvPr>
          <p:cNvSpPr/>
          <p:nvPr/>
        </p:nvSpPr>
        <p:spPr>
          <a:xfrm>
            <a:off x="3444951" y="2008268"/>
            <a:ext cx="542925" cy="339273"/>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Lint: omhoog gekanteld 9">
            <a:extLst>
              <a:ext uri="{FF2B5EF4-FFF2-40B4-BE49-F238E27FC236}">
                <a16:creationId xmlns:a16="http://schemas.microsoft.com/office/drawing/2014/main" id="{3AAC0D86-93AD-4470-AFDB-891E575483C0}"/>
              </a:ext>
            </a:extLst>
          </p:cNvPr>
          <p:cNvSpPr/>
          <p:nvPr/>
        </p:nvSpPr>
        <p:spPr>
          <a:xfrm>
            <a:off x="3390338" y="2543954"/>
            <a:ext cx="652150" cy="339273"/>
          </a:xfrm>
          <a:prstGeom prst="ribbon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4812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16" end="1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p:txBody>
          <a:bodyPr/>
          <a:lstStyle/>
          <a:p>
            <a:r>
              <a:rPr lang="nl-NL" dirty="0">
                <a:solidFill>
                  <a:srgbClr val="C00000"/>
                </a:solidFill>
              </a:rPr>
              <a:t>DE DOMINANTE WIL: </a:t>
            </a:r>
            <a:r>
              <a:rPr lang="nl-NL" i="1" dirty="0">
                <a:solidFill>
                  <a:srgbClr val="C00000"/>
                </a:solidFill>
              </a:rPr>
              <a:t>Macht</a:t>
            </a:r>
          </a:p>
        </p:txBody>
      </p:sp>
      <p:sp>
        <p:nvSpPr>
          <p:cNvPr id="4" name="Tekstvak 3">
            <a:extLst>
              <a:ext uri="{FF2B5EF4-FFF2-40B4-BE49-F238E27FC236}">
                <a16:creationId xmlns:a16="http://schemas.microsoft.com/office/drawing/2014/main" id="{8D0CCFC9-4C0A-4484-A316-43B2B84D0F98}"/>
              </a:ext>
            </a:extLst>
          </p:cNvPr>
          <p:cNvSpPr txBox="1"/>
          <p:nvPr/>
        </p:nvSpPr>
        <p:spPr>
          <a:xfrm>
            <a:off x="1281112"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Macht</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5" name="Tekstvak 4">
            <a:extLst>
              <a:ext uri="{FF2B5EF4-FFF2-40B4-BE49-F238E27FC236}">
                <a16:creationId xmlns:a16="http://schemas.microsoft.com/office/drawing/2014/main" id="{D6DD6D56-C071-4B6C-ABF2-B423F4BC6079}"/>
              </a:ext>
            </a:extLst>
          </p:cNvPr>
          <p:cNvSpPr txBox="1"/>
          <p:nvPr/>
        </p:nvSpPr>
        <p:spPr>
          <a:xfrm>
            <a:off x="2719389" y="3248958"/>
            <a:ext cx="335280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Respect</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6" name="Tekstvak 5">
            <a:extLst>
              <a:ext uri="{FF2B5EF4-FFF2-40B4-BE49-F238E27FC236}">
                <a16:creationId xmlns:a16="http://schemas.microsoft.com/office/drawing/2014/main" id="{77A7E319-91C8-4192-B263-6413F812A88C}"/>
              </a:ext>
            </a:extLst>
          </p:cNvPr>
          <p:cNvSpPr txBox="1"/>
          <p:nvPr/>
        </p:nvSpPr>
        <p:spPr>
          <a:xfrm>
            <a:off x="1028702" y="3936360"/>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Autoritair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7" name="Tekstvak 6">
            <a:extLst>
              <a:ext uri="{FF2B5EF4-FFF2-40B4-BE49-F238E27FC236}">
                <a16:creationId xmlns:a16="http://schemas.microsoft.com/office/drawing/2014/main" id="{A7E28050-026E-4713-A86B-1AAB9CDACF50}"/>
              </a:ext>
            </a:extLst>
          </p:cNvPr>
          <p:cNvSpPr txBox="1"/>
          <p:nvPr/>
        </p:nvSpPr>
        <p:spPr>
          <a:xfrm>
            <a:off x="5467350"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Eerbied</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8" name="Tekstvak 7">
            <a:extLst>
              <a:ext uri="{FF2B5EF4-FFF2-40B4-BE49-F238E27FC236}">
                <a16:creationId xmlns:a16="http://schemas.microsoft.com/office/drawing/2014/main" id="{0152E223-9FFA-4448-A20F-66F5F2870DEF}"/>
              </a:ext>
            </a:extLst>
          </p:cNvPr>
          <p:cNvSpPr txBox="1"/>
          <p:nvPr/>
        </p:nvSpPr>
        <p:spPr>
          <a:xfrm>
            <a:off x="7313297" y="4218445"/>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Dwang</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9" name="Tekstvak 8">
            <a:extLst>
              <a:ext uri="{FF2B5EF4-FFF2-40B4-BE49-F238E27FC236}">
                <a16:creationId xmlns:a16="http://schemas.microsoft.com/office/drawing/2014/main" id="{7A2A2007-E009-467C-94A4-38716DC6F1D9}"/>
              </a:ext>
            </a:extLst>
          </p:cNvPr>
          <p:cNvSpPr txBox="1"/>
          <p:nvPr/>
        </p:nvSpPr>
        <p:spPr>
          <a:xfrm>
            <a:off x="7853363" y="213797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0" name="Tekstvak 9">
            <a:extLst>
              <a:ext uri="{FF2B5EF4-FFF2-40B4-BE49-F238E27FC236}">
                <a16:creationId xmlns:a16="http://schemas.microsoft.com/office/drawing/2014/main" id="{0C3AE514-E0A1-4E37-AEA8-6907ECE0C81F}"/>
              </a:ext>
            </a:extLst>
          </p:cNvPr>
          <p:cNvSpPr txBox="1"/>
          <p:nvPr/>
        </p:nvSpPr>
        <p:spPr>
          <a:xfrm>
            <a:off x="4117182" y="540072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Gezag</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1" name="Tekstvak 10">
            <a:extLst>
              <a:ext uri="{FF2B5EF4-FFF2-40B4-BE49-F238E27FC236}">
                <a16:creationId xmlns:a16="http://schemas.microsoft.com/office/drawing/2014/main" id="{92053CAB-E157-4AB8-9C23-20A51B1000C0}"/>
              </a:ext>
            </a:extLst>
          </p:cNvPr>
          <p:cNvSpPr txBox="1"/>
          <p:nvPr/>
        </p:nvSpPr>
        <p:spPr>
          <a:xfrm>
            <a:off x="8791575" y="445132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3" name="Tekstvak 2">
            <a:extLst>
              <a:ext uri="{FF2B5EF4-FFF2-40B4-BE49-F238E27FC236}">
                <a16:creationId xmlns:a16="http://schemas.microsoft.com/office/drawing/2014/main" id="{ACD12149-C7B4-44BB-834A-CF74DF1AC693}"/>
              </a:ext>
            </a:extLst>
          </p:cNvPr>
          <p:cNvSpPr txBox="1"/>
          <p:nvPr/>
        </p:nvSpPr>
        <p:spPr>
          <a:xfrm>
            <a:off x="9144715" y="4796504"/>
            <a:ext cx="203835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err="1">
                <a:solidFill>
                  <a:prstClr val="black"/>
                </a:solidFill>
              </a:rPr>
              <a:t>SadoMasochisme</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2" name="Tekstvak 11">
            <a:extLst>
              <a:ext uri="{FF2B5EF4-FFF2-40B4-BE49-F238E27FC236}">
                <a16:creationId xmlns:a16="http://schemas.microsoft.com/office/drawing/2014/main" id="{DF822427-1E2C-4E3F-BF86-D75BEB74A1A9}"/>
              </a:ext>
            </a:extLst>
          </p:cNvPr>
          <p:cNvSpPr txBox="1"/>
          <p:nvPr/>
        </p:nvSpPr>
        <p:spPr>
          <a:xfrm>
            <a:off x="9727884" y="2609382"/>
            <a:ext cx="208121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Huisjesmelker</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5" name="Tekstvak 14">
            <a:extLst>
              <a:ext uri="{FF2B5EF4-FFF2-40B4-BE49-F238E27FC236}">
                <a16:creationId xmlns:a16="http://schemas.microsoft.com/office/drawing/2014/main" id="{949F151D-CA23-4431-B75F-6F00FB898953}"/>
              </a:ext>
            </a:extLst>
          </p:cNvPr>
          <p:cNvSpPr txBox="1"/>
          <p:nvPr/>
        </p:nvSpPr>
        <p:spPr>
          <a:xfrm>
            <a:off x="8791575" y="3622674"/>
            <a:ext cx="228600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Ondernemer / CEO</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pic>
        <p:nvPicPr>
          <p:cNvPr id="8196" name="Picture 4" descr="Waarom je peuter af en toe best even de baas mag spelen – Famme">
            <a:extLst>
              <a:ext uri="{FF2B5EF4-FFF2-40B4-BE49-F238E27FC236}">
                <a16:creationId xmlns:a16="http://schemas.microsoft.com/office/drawing/2014/main" id="{E2D907A3-C9C1-4BC2-B738-ABE458509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9" y="4901810"/>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De reactie van werknemers op machtsmisbruik | Mijn Zakengids">
            <a:extLst>
              <a:ext uri="{FF2B5EF4-FFF2-40B4-BE49-F238E27FC236}">
                <a16:creationId xmlns:a16="http://schemas.microsoft.com/office/drawing/2014/main" id="{9493FD8C-7AA7-45A1-A91E-3038C2430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1638" y="5106543"/>
            <a:ext cx="3181350" cy="1438275"/>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E9931050-797E-4B43-9177-6083C8784C95}"/>
              </a:ext>
            </a:extLst>
          </p:cNvPr>
          <p:cNvSpPr txBox="1"/>
          <p:nvPr/>
        </p:nvSpPr>
        <p:spPr>
          <a:xfrm>
            <a:off x="3851908" y="4271159"/>
            <a:ext cx="1088710" cy="369332"/>
          </a:xfrm>
          <a:prstGeom prst="rect">
            <a:avLst/>
          </a:prstGeom>
          <a:noFill/>
        </p:spPr>
        <p:txBody>
          <a:bodyPr wrap="square" rtlCol="0">
            <a:spAutoFit/>
          </a:bodyPr>
          <a:lstStyle/>
          <a:p>
            <a:r>
              <a:rPr lang="nl-NL" dirty="0"/>
              <a:t>Drang</a:t>
            </a:r>
          </a:p>
        </p:txBody>
      </p:sp>
      <p:sp>
        <p:nvSpPr>
          <p:cNvPr id="14" name="Tekstvak 13">
            <a:extLst>
              <a:ext uri="{FF2B5EF4-FFF2-40B4-BE49-F238E27FC236}">
                <a16:creationId xmlns:a16="http://schemas.microsoft.com/office/drawing/2014/main" id="{06C310EB-FE99-46FC-A5F8-1CAD53F23958}"/>
              </a:ext>
            </a:extLst>
          </p:cNvPr>
          <p:cNvSpPr txBox="1"/>
          <p:nvPr/>
        </p:nvSpPr>
        <p:spPr>
          <a:xfrm>
            <a:off x="6337937" y="3461732"/>
            <a:ext cx="1314450" cy="369332"/>
          </a:xfrm>
          <a:prstGeom prst="rect">
            <a:avLst/>
          </a:prstGeom>
          <a:noFill/>
        </p:spPr>
        <p:txBody>
          <a:bodyPr wrap="square" rtlCol="0">
            <a:spAutoFit/>
          </a:bodyPr>
          <a:lstStyle/>
          <a:p>
            <a:r>
              <a:rPr lang="nl-NL" dirty="0"/>
              <a:t>Plicht</a:t>
            </a:r>
          </a:p>
        </p:txBody>
      </p:sp>
      <p:sp>
        <p:nvSpPr>
          <p:cNvPr id="16" name="Tekstvak 15">
            <a:extLst>
              <a:ext uri="{FF2B5EF4-FFF2-40B4-BE49-F238E27FC236}">
                <a16:creationId xmlns:a16="http://schemas.microsoft.com/office/drawing/2014/main" id="{17918818-3889-4141-8167-A6DA0D246BAC}"/>
              </a:ext>
            </a:extLst>
          </p:cNvPr>
          <p:cNvSpPr txBox="1"/>
          <p:nvPr/>
        </p:nvSpPr>
        <p:spPr>
          <a:xfrm>
            <a:off x="428626" y="3041149"/>
            <a:ext cx="1119187" cy="369332"/>
          </a:xfrm>
          <a:prstGeom prst="rect">
            <a:avLst/>
          </a:prstGeom>
          <a:noFill/>
        </p:spPr>
        <p:txBody>
          <a:bodyPr wrap="square" rtlCol="0">
            <a:spAutoFit/>
          </a:bodyPr>
          <a:lstStyle/>
          <a:p>
            <a:r>
              <a:rPr lang="nl-NL" dirty="0"/>
              <a:t>Regels</a:t>
            </a:r>
          </a:p>
        </p:txBody>
      </p:sp>
      <p:sp>
        <p:nvSpPr>
          <p:cNvPr id="17" name="Tekstvak 16">
            <a:extLst>
              <a:ext uri="{FF2B5EF4-FFF2-40B4-BE49-F238E27FC236}">
                <a16:creationId xmlns:a16="http://schemas.microsoft.com/office/drawing/2014/main" id="{839E04DF-4B79-4E49-93A0-E4A00BAD07BC}"/>
              </a:ext>
            </a:extLst>
          </p:cNvPr>
          <p:cNvSpPr txBox="1"/>
          <p:nvPr/>
        </p:nvSpPr>
        <p:spPr>
          <a:xfrm>
            <a:off x="7533799" y="2437429"/>
            <a:ext cx="943927" cy="369332"/>
          </a:xfrm>
          <a:prstGeom prst="rect">
            <a:avLst/>
          </a:prstGeom>
          <a:noFill/>
        </p:spPr>
        <p:txBody>
          <a:bodyPr wrap="square" rtlCol="0">
            <a:spAutoFit/>
          </a:bodyPr>
          <a:lstStyle/>
          <a:p>
            <a:r>
              <a:rPr lang="nl-NL" dirty="0"/>
              <a:t>Eisen</a:t>
            </a:r>
          </a:p>
        </p:txBody>
      </p:sp>
      <p:sp>
        <p:nvSpPr>
          <p:cNvPr id="18" name="Tekstvak 17">
            <a:extLst>
              <a:ext uri="{FF2B5EF4-FFF2-40B4-BE49-F238E27FC236}">
                <a16:creationId xmlns:a16="http://schemas.microsoft.com/office/drawing/2014/main" id="{69FD2F42-BC43-4E7F-995A-D25A07B88E03}"/>
              </a:ext>
            </a:extLst>
          </p:cNvPr>
          <p:cNvSpPr txBox="1"/>
          <p:nvPr/>
        </p:nvSpPr>
        <p:spPr>
          <a:xfrm>
            <a:off x="4226724" y="3012663"/>
            <a:ext cx="1869276" cy="369332"/>
          </a:xfrm>
          <a:prstGeom prst="rect">
            <a:avLst/>
          </a:prstGeom>
          <a:noFill/>
        </p:spPr>
        <p:txBody>
          <a:bodyPr wrap="square" rtlCol="0">
            <a:spAutoFit/>
          </a:bodyPr>
          <a:lstStyle/>
          <a:p>
            <a:r>
              <a:rPr lang="nl-NL" dirty="0"/>
              <a:t>Verwachtingen</a:t>
            </a:r>
          </a:p>
        </p:txBody>
      </p:sp>
      <p:sp>
        <p:nvSpPr>
          <p:cNvPr id="20" name="Tekstvak 19">
            <a:extLst>
              <a:ext uri="{FF2B5EF4-FFF2-40B4-BE49-F238E27FC236}">
                <a16:creationId xmlns:a16="http://schemas.microsoft.com/office/drawing/2014/main" id="{D5F80A47-BE38-4CA8-BD2E-A14AC02D813C}"/>
              </a:ext>
            </a:extLst>
          </p:cNvPr>
          <p:cNvSpPr txBox="1"/>
          <p:nvPr/>
        </p:nvSpPr>
        <p:spPr>
          <a:xfrm>
            <a:off x="9861710" y="5618715"/>
            <a:ext cx="1590673" cy="369332"/>
          </a:xfrm>
          <a:prstGeom prst="rect">
            <a:avLst/>
          </a:prstGeom>
          <a:noFill/>
        </p:spPr>
        <p:txBody>
          <a:bodyPr wrap="square" rtlCol="0">
            <a:spAutoFit/>
          </a:bodyPr>
          <a:lstStyle/>
          <a:p>
            <a:r>
              <a:rPr lang="nl-NL" dirty="0"/>
              <a:t>Agressie</a:t>
            </a:r>
          </a:p>
        </p:txBody>
      </p:sp>
    </p:spTree>
    <p:extLst>
      <p:ext uri="{BB962C8B-B14F-4D97-AF65-F5344CB8AC3E}">
        <p14:creationId xmlns:p14="http://schemas.microsoft.com/office/powerpoint/2010/main" val="5363023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EB709A9-45CF-4325-941F-BBDC8BE696F5}"/>
              </a:ext>
            </a:extLst>
          </p:cNvPr>
          <p:cNvSpPr txBox="1">
            <a:spLocks/>
          </p:cNvSpPr>
          <p:nvPr/>
        </p:nvSpPr>
        <p:spPr>
          <a:xfrm>
            <a:off x="508000" y="484188"/>
            <a:ext cx="10363200" cy="1609725"/>
          </a:xfrm>
          <a:prstGeom prst="rect">
            <a:avLst/>
          </a:prstGeom>
        </p:spPr>
        <p:txBody>
          <a:bodyPr/>
          <a:lstStyle>
            <a:lvl1pPr algn="l" defTabSz="685800" rtl="0" fontAlgn="base">
              <a:spcBef>
                <a:spcPct val="0"/>
              </a:spcBef>
              <a:spcAft>
                <a:spcPct val="0"/>
              </a:spcAft>
              <a:defRPr sz="4000" kern="1200">
                <a:solidFill>
                  <a:schemeClr val="tx1"/>
                </a:solidFill>
                <a:latin typeface="+mj-lt"/>
                <a:ea typeface="+mj-ea"/>
                <a:cs typeface="+mj-cs"/>
              </a:defRPr>
            </a:lvl1pPr>
            <a:lvl2pPr algn="l" defTabSz="685800" rtl="0" fontAlgn="base">
              <a:spcBef>
                <a:spcPct val="0"/>
              </a:spcBef>
              <a:spcAft>
                <a:spcPct val="0"/>
              </a:spcAft>
              <a:defRPr sz="4000">
                <a:solidFill>
                  <a:schemeClr val="tx1"/>
                </a:solidFill>
                <a:latin typeface="The Serif Hand Black" panose="03070902030502020204" pitchFamily="66" charset="0"/>
              </a:defRPr>
            </a:lvl2pPr>
            <a:lvl3pPr algn="l" defTabSz="685800" rtl="0" fontAlgn="base">
              <a:spcBef>
                <a:spcPct val="0"/>
              </a:spcBef>
              <a:spcAft>
                <a:spcPct val="0"/>
              </a:spcAft>
              <a:defRPr sz="4000">
                <a:solidFill>
                  <a:schemeClr val="tx1"/>
                </a:solidFill>
                <a:latin typeface="The Serif Hand Black" panose="03070902030502020204" pitchFamily="66" charset="0"/>
              </a:defRPr>
            </a:lvl3pPr>
            <a:lvl4pPr algn="l" defTabSz="685800" rtl="0" fontAlgn="base">
              <a:spcBef>
                <a:spcPct val="0"/>
              </a:spcBef>
              <a:spcAft>
                <a:spcPct val="0"/>
              </a:spcAft>
              <a:defRPr sz="4000">
                <a:solidFill>
                  <a:schemeClr val="tx1"/>
                </a:solidFill>
                <a:latin typeface="The Serif Hand Black" panose="03070902030502020204" pitchFamily="66" charset="0"/>
              </a:defRPr>
            </a:lvl4pPr>
            <a:lvl5pPr algn="l" defTabSz="685800" rtl="0" fontAlgn="base">
              <a:spcBef>
                <a:spcPct val="0"/>
              </a:spcBef>
              <a:spcAft>
                <a:spcPct val="0"/>
              </a:spcAft>
              <a:defRPr sz="4000">
                <a:solidFill>
                  <a:schemeClr val="tx1"/>
                </a:solidFill>
                <a:latin typeface="The Serif Hand Black" panose="03070902030502020204" pitchFamily="66" charset="0"/>
              </a:defRPr>
            </a:lvl5pPr>
            <a:lvl6pPr marL="457200" algn="l" defTabSz="685800" rtl="0" fontAlgn="base">
              <a:spcBef>
                <a:spcPct val="0"/>
              </a:spcBef>
              <a:spcAft>
                <a:spcPct val="0"/>
              </a:spcAft>
              <a:defRPr sz="4000">
                <a:solidFill>
                  <a:schemeClr val="tx1"/>
                </a:solidFill>
                <a:latin typeface="The Serif Hand Black" panose="03070902030502020204" pitchFamily="66" charset="0"/>
              </a:defRPr>
            </a:lvl6pPr>
            <a:lvl7pPr marL="914400" algn="l" defTabSz="685800" rtl="0" fontAlgn="base">
              <a:spcBef>
                <a:spcPct val="0"/>
              </a:spcBef>
              <a:spcAft>
                <a:spcPct val="0"/>
              </a:spcAft>
              <a:defRPr sz="4000">
                <a:solidFill>
                  <a:schemeClr val="tx1"/>
                </a:solidFill>
                <a:latin typeface="The Serif Hand Black" panose="03070902030502020204" pitchFamily="66" charset="0"/>
              </a:defRPr>
            </a:lvl7pPr>
            <a:lvl8pPr marL="1371600" algn="l" defTabSz="685800" rtl="0" fontAlgn="base">
              <a:spcBef>
                <a:spcPct val="0"/>
              </a:spcBef>
              <a:spcAft>
                <a:spcPct val="0"/>
              </a:spcAft>
              <a:defRPr sz="4000">
                <a:solidFill>
                  <a:schemeClr val="tx1"/>
                </a:solidFill>
                <a:latin typeface="The Serif Hand Black" panose="03070902030502020204" pitchFamily="66" charset="0"/>
              </a:defRPr>
            </a:lvl8pPr>
            <a:lvl9pPr marL="1828800" algn="l" defTabSz="685800" rtl="0" fontAlgn="base">
              <a:spcBef>
                <a:spcPct val="0"/>
              </a:spcBef>
              <a:spcAft>
                <a:spcPct val="0"/>
              </a:spcAft>
              <a:defRPr sz="4000">
                <a:solidFill>
                  <a:schemeClr val="tx1"/>
                </a:solidFill>
                <a:latin typeface="The Serif Hand Black" panose="03070902030502020204" pitchFamily="66" charset="0"/>
              </a:defRPr>
            </a:lvl9pPr>
          </a:lstStyle>
          <a:p>
            <a:pPr eaLnBrk="1" hangingPunct="1"/>
            <a:r>
              <a:rPr lang="nl-NL" sz="4200" b="1" dirty="0">
                <a:solidFill>
                  <a:srgbClr val="C00000"/>
                </a:solidFill>
                <a:latin typeface="Rockwell" panose="02060603020205020403" pitchFamily="18" charset="0"/>
              </a:rPr>
              <a:t>Dominante Wil</a:t>
            </a:r>
          </a:p>
        </p:txBody>
      </p:sp>
      <p:sp>
        <p:nvSpPr>
          <p:cNvPr id="4" name="Tekstvak 3">
            <a:extLst>
              <a:ext uri="{FF2B5EF4-FFF2-40B4-BE49-F238E27FC236}">
                <a16:creationId xmlns:a16="http://schemas.microsoft.com/office/drawing/2014/main" id="{7A8424B7-C69E-426A-B18E-C6AA3449D1CD}"/>
              </a:ext>
            </a:extLst>
          </p:cNvPr>
          <p:cNvSpPr txBox="1"/>
          <p:nvPr/>
        </p:nvSpPr>
        <p:spPr>
          <a:xfrm>
            <a:off x="508000" y="1691983"/>
            <a:ext cx="9867900" cy="7294305"/>
          </a:xfrm>
          <a:prstGeom prst="rect">
            <a:avLst/>
          </a:prstGeom>
          <a:noFill/>
        </p:spPr>
        <p:txBody>
          <a:bodyPr wrap="square" rtlCol="0">
            <a:spAutoFit/>
          </a:bodyPr>
          <a:lstStyle/>
          <a:p>
            <a:endParaRPr lang="nl-NL" dirty="0">
              <a:solidFill>
                <a:schemeClr val="accent3"/>
              </a:solidFill>
            </a:endParaRPr>
          </a:p>
          <a:p>
            <a:pPr marL="285750" indent="-285750">
              <a:buFont typeface="Arial" panose="020B0604020202020204" pitchFamily="34" charset="0"/>
              <a:buChar char="•"/>
            </a:pPr>
            <a:r>
              <a:rPr lang="nl-NL" b="1" dirty="0">
                <a:solidFill>
                  <a:srgbClr val="0070C0"/>
                </a:solidFill>
              </a:rPr>
              <a:t>Trauma:</a:t>
            </a:r>
            <a:r>
              <a:rPr lang="nl-NL" dirty="0">
                <a:solidFill>
                  <a:srgbClr val="0070C0"/>
                </a:solidFill>
              </a:rPr>
              <a:t> 			Machteloosheid, Vernedering</a:t>
            </a:r>
          </a:p>
          <a:p>
            <a:endParaRPr lang="nl-NL" dirty="0"/>
          </a:p>
          <a:p>
            <a:pPr marL="285750" indent="-285750">
              <a:buFont typeface="Arial" panose="020B0604020202020204" pitchFamily="34" charset="0"/>
              <a:buChar char="•"/>
            </a:pPr>
            <a:r>
              <a:rPr lang="nl-NL" b="1" dirty="0">
                <a:solidFill>
                  <a:schemeClr val="accent4"/>
                </a:solidFill>
              </a:rPr>
              <a:t>Verlangen:</a:t>
            </a:r>
            <a:r>
              <a:rPr lang="nl-NL" dirty="0">
                <a:solidFill>
                  <a:schemeClr val="accent4"/>
                </a:solidFill>
              </a:rPr>
              <a:t> 		                Macht, Status</a:t>
            </a:r>
          </a:p>
          <a:p>
            <a:endParaRPr lang="nl-NL" dirty="0">
              <a:solidFill>
                <a:schemeClr val="accent4"/>
              </a:solidFill>
            </a:endParaRPr>
          </a:p>
          <a:p>
            <a:pPr marL="285750" indent="-285750">
              <a:buFont typeface="Arial" panose="020B0604020202020204" pitchFamily="34" charset="0"/>
              <a:buChar char="•"/>
            </a:pPr>
            <a:r>
              <a:rPr lang="nl-NL" b="1" dirty="0">
                <a:solidFill>
                  <a:srgbClr val="C00000"/>
                </a:solidFill>
              </a:rPr>
              <a:t>Pathologie:</a:t>
            </a:r>
            <a:r>
              <a:rPr lang="nl-NL" dirty="0">
                <a:solidFill>
                  <a:srgbClr val="C00000"/>
                </a:solidFill>
              </a:rPr>
              <a:t>  			Psychopathie, Narcisme</a:t>
            </a:r>
          </a:p>
          <a:p>
            <a:endParaRPr lang="nl-NL" dirty="0">
              <a:solidFill>
                <a:srgbClr val="C00000"/>
              </a:solidFill>
            </a:endParaRPr>
          </a:p>
          <a:p>
            <a:pPr marL="285750" indent="-285750">
              <a:buFont typeface="Arial" panose="020B0604020202020204" pitchFamily="34" charset="0"/>
              <a:buChar char="•"/>
            </a:pPr>
            <a:r>
              <a:rPr lang="nl-NL" b="1" dirty="0" err="1">
                <a:solidFill>
                  <a:schemeClr val="accent3"/>
                </a:solidFill>
              </a:rPr>
              <a:t>Oerouderschap</a:t>
            </a:r>
            <a:r>
              <a:rPr lang="nl-NL" dirty="0">
                <a:solidFill>
                  <a:schemeClr val="accent3"/>
                </a:solidFill>
              </a:rPr>
              <a:t>: 		Behoefte Bekrachtiging</a:t>
            </a:r>
          </a:p>
          <a:p>
            <a:endParaRPr lang="nl-NL" dirty="0">
              <a:solidFill>
                <a:srgbClr val="C00000"/>
              </a:solidFill>
            </a:endParaRP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b="1" dirty="0">
                <a:solidFill>
                  <a:schemeClr val="accent3"/>
                </a:solidFill>
              </a:rPr>
              <a:t>(Zelf)Heling:</a:t>
            </a:r>
            <a:r>
              <a:rPr lang="nl-NL" dirty="0">
                <a:solidFill>
                  <a:schemeClr val="accent3"/>
                </a:solidFill>
              </a:rPr>
              <a:t>     		Verdedigingssport</a:t>
            </a:r>
          </a:p>
          <a:p>
            <a:r>
              <a:rPr lang="nl-NL" dirty="0">
                <a:solidFill>
                  <a:schemeClr val="accent3"/>
                </a:solidFill>
              </a:rPr>
              <a:t>				IJsbaden</a:t>
            </a:r>
          </a:p>
          <a:p>
            <a:r>
              <a:rPr lang="nl-NL" dirty="0">
                <a:solidFill>
                  <a:schemeClr val="accent3"/>
                </a:solidFill>
              </a:rPr>
              <a:t>				Affirmaties</a:t>
            </a:r>
          </a:p>
          <a:p>
            <a:r>
              <a:rPr lang="nl-NL" dirty="0">
                <a:solidFill>
                  <a:schemeClr val="accent3"/>
                </a:solidFill>
              </a:rPr>
              <a:t>				                                                                 </a:t>
            </a:r>
          </a:p>
          <a:p>
            <a:pPr marL="285750" indent="-285750">
              <a:buFont typeface="Arial" panose="020B0604020202020204" pitchFamily="34" charset="0"/>
              <a:buChar char="•"/>
            </a:pPr>
            <a:r>
              <a:rPr lang="nl-NL" b="1" dirty="0">
                <a:solidFill>
                  <a:schemeClr val="accent3"/>
                </a:solidFill>
              </a:rPr>
              <a:t>Ondersteuning:		</a:t>
            </a:r>
            <a:r>
              <a:rPr lang="nl-NL" dirty="0">
                <a:solidFill>
                  <a:schemeClr val="accent3"/>
                </a:solidFill>
              </a:rPr>
              <a:t>EMDR </a:t>
            </a:r>
            <a:r>
              <a:rPr lang="nl-NL" b="1" dirty="0">
                <a:solidFill>
                  <a:schemeClr val="accent3"/>
                </a:solidFill>
              </a:rPr>
              <a:t>										</a:t>
            </a:r>
            <a:r>
              <a:rPr lang="nl-NL" dirty="0">
                <a:solidFill>
                  <a:schemeClr val="accent3"/>
                </a:solidFill>
              </a:rPr>
              <a:t>EFT</a:t>
            </a:r>
            <a:endParaRPr lang="nl-NL" b="1" dirty="0">
              <a:solidFill>
                <a:schemeClr val="accent3"/>
              </a:solidFill>
            </a:endParaRPr>
          </a:p>
          <a:p>
            <a:pPr lvl="8"/>
            <a:r>
              <a:rPr lang="nl-NL" dirty="0">
                <a:solidFill>
                  <a:schemeClr val="accent3"/>
                </a:solidFill>
              </a:rPr>
              <a:t>Schema Gerichte Therapie</a:t>
            </a:r>
          </a:p>
          <a:p>
            <a:pPr lvl="7"/>
            <a:r>
              <a:rPr lang="nl-NL" b="1" dirty="0">
                <a:solidFill>
                  <a:schemeClr val="accent3"/>
                </a:solidFill>
              </a:rPr>
              <a:t>        </a:t>
            </a:r>
          </a:p>
          <a:p>
            <a:r>
              <a:rPr lang="nl-NL" dirty="0"/>
              <a:t>                                      		</a:t>
            </a:r>
          </a:p>
          <a:p>
            <a:r>
              <a:rPr lang="nl-NL" dirty="0"/>
              <a:t>		      </a:t>
            </a:r>
          </a:p>
          <a:p>
            <a:r>
              <a:rPr lang="nl-NL" dirty="0"/>
              <a:t>                                       </a:t>
            </a:r>
          </a:p>
          <a:p>
            <a:r>
              <a:rPr lang="nl-NL" dirty="0"/>
              <a:t>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7" name="Afbeelding 6">
            <a:extLst>
              <a:ext uri="{FF2B5EF4-FFF2-40B4-BE49-F238E27FC236}">
                <a16:creationId xmlns:a16="http://schemas.microsoft.com/office/drawing/2014/main" id="{9B4251F7-1CFE-4828-9130-D18B4DCB2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3900" y="2076912"/>
            <a:ext cx="1757363" cy="1662371"/>
          </a:xfrm>
          <a:prstGeom prst="rect">
            <a:avLst/>
          </a:prstGeom>
        </p:spPr>
      </p:pic>
      <p:pic>
        <p:nvPicPr>
          <p:cNvPr id="9" name="Afbeelding 8">
            <a:extLst>
              <a:ext uri="{FF2B5EF4-FFF2-40B4-BE49-F238E27FC236}">
                <a16:creationId xmlns:a16="http://schemas.microsoft.com/office/drawing/2014/main" id="{6974CE3C-F919-471D-B8CD-D28A1163B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000" y="4667902"/>
            <a:ext cx="2106613" cy="1365397"/>
          </a:xfrm>
          <a:prstGeom prst="rect">
            <a:avLst/>
          </a:prstGeom>
        </p:spPr>
      </p:pic>
      <p:sp>
        <p:nvSpPr>
          <p:cNvPr id="8" name="Hart 7">
            <a:extLst>
              <a:ext uri="{FF2B5EF4-FFF2-40B4-BE49-F238E27FC236}">
                <a16:creationId xmlns:a16="http://schemas.microsoft.com/office/drawing/2014/main" id="{1A123897-A15A-4B3A-9938-CCBB91B1FC56}"/>
              </a:ext>
            </a:extLst>
          </p:cNvPr>
          <p:cNvSpPr/>
          <p:nvPr/>
        </p:nvSpPr>
        <p:spPr>
          <a:xfrm>
            <a:off x="3506864" y="3575446"/>
            <a:ext cx="389774" cy="382929"/>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Ster: 5 punten 9">
            <a:extLst>
              <a:ext uri="{FF2B5EF4-FFF2-40B4-BE49-F238E27FC236}">
                <a16:creationId xmlns:a16="http://schemas.microsoft.com/office/drawing/2014/main" id="{1F4DAF8A-8AEF-4797-849C-A26041DF5988}"/>
              </a:ext>
            </a:extLst>
          </p:cNvPr>
          <p:cNvSpPr/>
          <p:nvPr/>
        </p:nvSpPr>
        <p:spPr>
          <a:xfrm>
            <a:off x="3430289" y="2008268"/>
            <a:ext cx="542925" cy="339273"/>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Lint: omhoog gekanteld 10">
            <a:extLst>
              <a:ext uri="{FF2B5EF4-FFF2-40B4-BE49-F238E27FC236}">
                <a16:creationId xmlns:a16="http://schemas.microsoft.com/office/drawing/2014/main" id="{1BF2464A-D6A8-477F-87A2-AB9F91C7DCC1}"/>
              </a:ext>
            </a:extLst>
          </p:cNvPr>
          <p:cNvSpPr/>
          <p:nvPr/>
        </p:nvSpPr>
        <p:spPr>
          <a:xfrm>
            <a:off x="3375676" y="2543954"/>
            <a:ext cx="652150" cy="339273"/>
          </a:xfrm>
          <a:prstGeom prst="ribbon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0252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dirty="0"/>
              <a:t>Mijn wil geschiede?</a:t>
            </a:r>
          </a:p>
        </p:txBody>
      </p:sp>
      <p:sp>
        <p:nvSpPr>
          <p:cNvPr id="3" name="Tijdelijke aanduiding voor inhoud 2"/>
          <p:cNvSpPr>
            <a:spLocks noGrp="1"/>
          </p:cNvSpPr>
          <p:nvPr>
            <p:ph idx="1"/>
          </p:nvPr>
        </p:nvSpPr>
        <p:spPr>
          <a:xfrm>
            <a:off x="2747628" y="2286000"/>
            <a:ext cx="6696744" cy="4572000"/>
          </a:xfrm>
        </p:spPr>
        <p:txBody>
          <a:bodyPr>
            <a:normAutofit/>
          </a:bodyPr>
          <a:lstStyle/>
          <a:p>
            <a:r>
              <a:rPr lang="nl-NL" dirty="0"/>
              <a:t>Voetballen</a:t>
            </a:r>
          </a:p>
          <a:p>
            <a:r>
              <a:rPr lang="nl-NL" dirty="0"/>
              <a:t>Studie keuze (afstudeeropdracht)</a:t>
            </a:r>
          </a:p>
          <a:p>
            <a:r>
              <a:rPr lang="nl-NL" dirty="0"/>
              <a:t>Naar het buitenland</a:t>
            </a:r>
          </a:p>
          <a:p>
            <a:r>
              <a:rPr lang="nl-NL" dirty="0"/>
              <a:t>Reizen</a:t>
            </a:r>
          </a:p>
          <a:p>
            <a:r>
              <a:rPr lang="nl-NL" dirty="0"/>
              <a:t>Relaties</a:t>
            </a:r>
          </a:p>
          <a:p>
            <a:r>
              <a:rPr lang="nl-NL" dirty="0"/>
              <a:t>Werk</a:t>
            </a:r>
          </a:p>
          <a:p>
            <a:pPr marL="0" indent="0">
              <a:buNone/>
            </a:pPr>
            <a:endParaRPr lang="nl-NL" dirty="0"/>
          </a:p>
          <a:p>
            <a:pPr marL="0" indent="0">
              <a:buNone/>
            </a:pPr>
            <a:endParaRPr lang="nl-NL" dirty="0"/>
          </a:p>
          <a:p>
            <a:endParaRPr lang="nl-NL" dirty="0"/>
          </a:p>
          <a:p>
            <a:endParaRPr lang="nl-NL" dirty="0"/>
          </a:p>
          <a:p>
            <a:endParaRPr lang="nl-NL" dirty="0"/>
          </a:p>
        </p:txBody>
      </p:sp>
      <p:pic>
        <p:nvPicPr>
          <p:cNvPr id="5" name="Afbeelding 4">
            <a:extLst>
              <a:ext uri="{FF2B5EF4-FFF2-40B4-BE49-F238E27FC236}">
                <a16:creationId xmlns:a16="http://schemas.microsoft.com/office/drawing/2014/main" id="{6A72785C-3967-44E9-AFB1-66529C5F88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8023277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a:xfrm>
            <a:off x="914400" y="511795"/>
            <a:ext cx="10363200" cy="1609725"/>
          </a:xfrm>
        </p:spPr>
        <p:txBody>
          <a:bodyPr/>
          <a:lstStyle/>
          <a:p>
            <a:r>
              <a:rPr lang="nl-NL" dirty="0">
                <a:solidFill>
                  <a:srgbClr val="C00000"/>
                </a:solidFill>
              </a:rPr>
              <a:t>DE COMPETITIEVE WIL: </a:t>
            </a:r>
            <a:r>
              <a:rPr lang="nl-NL" i="1" dirty="0">
                <a:solidFill>
                  <a:srgbClr val="C00000"/>
                </a:solidFill>
              </a:rPr>
              <a:t>Succes</a:t>
            </a:r>
          </a:p>
        </p:txBody>
      </p:sp>
      <p:sp>
        <p:nvSpPr>
          <p:cNvPr id="4" name="Tekstvak 3">
            <a:extLst>
              <a:ext uri="{FF2B5EF4-FFF2-40B4-BE49-F238E27FC236}">
                <a16:creationId xmlns:a16="http://schemas.microsoft.com/office/drawing/2014/main" id="{8D0CCFC9-4C0A-4484-A316-43B2B84D0F98}"/>
              </a:ext>
            </a:extLst>
          </p:cNvPr>
          <p:cNvSpPr txBox="1"/>
          <p:nvPr/>
        </p:nvSpPr>
        <p:spPr>
          <a:xfrm>
            <a:off x="1281112"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Winnen</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5" name="Tekstvak 4">
            <a:extLst>
              <a:ext uri="{FF2B5EF4-FFF2-40B4-BE49-F238E27FC236}">
                <a16:creationId xmlns:a16="http://schemas.microsoft.com/office/drawing/2014/main" id="{D6DD6D56-C071-4B6C-ABF2-B423F4BC6079}"/>
              </a:ext>
            </a:extLst>
          </p:cNvPr>
          <p:cNvSpPr txBox="1"/>
          <p:nvPr/>
        </p:nvSpPr>
        <p:spPr>
          <a:xfrm>
            <a:off x="3290888" y="2962832"/>
            <a:ext cx="335280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R="0" lvl="0" algn="l" defTabSz="914400" rtl="0" eaLnBrk="0" fontAlgn="base" latinLnBrk="0" hangingPunct="0">
              <a:lnSpc>
                <a:spcPct val="100000"/>
              </a:lnSpc>
              <a:spcBef>
                <a:spcPct val="0"/>
              </a:spcBef>
              <a:spcAft>
                <a:spcPct val="0"/>
              </a:spcAft>
              <a:buClrTx/>
              <a:buSzTx/>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Perfectionisme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6" name="Tekstvak 5">
            <a:extLst>
              <a:ext uri="{FF2B5EF4-FFF2-40B4-BE49-F238E27FC236}">
                <a16:creationId xmlns:a16="http://schemas.microsoft.com/office/drawing/2014/main" id="{77A7E319-91C8-4192-B263-6413F812A88C}"/>
              </a:ext>
            </a:extLst>
          </p:cNvPr>
          <p:cNvSpPr txBox="1"/>
          <p:nvPr/>
        </p:nvSpPr>
        <p:spPr>
          <a:xfrm>
            <a:off x="1028702" y="3936360"/>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Gemotiveerd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7" name="Tekstvak 6">
            <a:extLst>
              <a:ext uri="{FF2B5EF4-FFF2-40B4-BE49-F238E27FC236}">
                <a16:creationId xmlns:a16="http://schemas.microsoft.com/office/drawing/2014/main" id="{A7E28050-026E-4713-A86B-1AAB9CDACF50}"/>
              </a:ext>
            </a:extLst>
          </p:cNvPr>
          <p:cNvSpPr txBox="1"/>
          <p:nvPr/>
        </p:nvSpPr>
        <p:spPr>
          <a:xfrm>
            <a:off x="5467350"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Ambitie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8" name="Tekstvak 7">
            <a:extLst>
              <a:ext uri="{FF2B5EF4-FFF2-40B4-BE49-F238E27FC236}">
                <a16:creationId xmlns:a16="http://schemas.microsoft.com/office/drawing/2014/main" id="{0152E223-9FFA-4448-A20F-66F5F2870DEF}"/>
              </a:ext>
            </a:extLst>
          </p:cNvPr>
          <p:cNvSpPr txBox="1"/>
          <p:nvPr/>
        </p:nvSpPr>
        <p:spPr>
          <a:xfrm>
            <a:off x="6467475" y="3936360"/>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Excelleren</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9" name="Tekstvak 8">
            <a:extLst>
              <a:ext uri="{FF2B5EF4-FFF2-40B4-BE49-F238E27FC236}">
                <a16:creationId xmlns:a16="http://schemas.microsoft.com/office/drawing/2014/main" id="{7A2A2007-E009-467C-94A4-38716DC6F1D9}"/>
              </a:ext>
            </a:extLst>
          </p:cNvPr>
          <p:cNvSpPr txBox="1"/>
          <p:nvPr/>
        </p:nvSpPr>
        <p:spPr>
          <a:xfrm>
            <a:off x="7853363" y="213797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0" name="Tekstvak 9">
            <a:extLst>
              <a:ext uri="{FF2B5EF4-FFF2-40B4-BE49-F238E27FC236}">
                <a16:creationId xmlns:a16="http://schemas.microsoft.com/office/drawing/2014/main" id="{0C3AE514-E0A1-4E37-AEA8-6907ECE0C81F}"/>
              </a:ext>
            </a:extLst>
          </p:cNvPr>
          <p:cNvSpPr txBox="1"/>
          <p:nvPr/>
        </p:nvSpPr>
        <p:spPr>
          <a:xfrm>
            <a:off x="3990977" y="4912282"/>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Spelletjes</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1" name="Tekstvak 10">
            <a:extLst>
              <a:ext uri="{FF2B5EF4-FFF2-40B4-BE49-F238E27FC236}">
                <a16:creationId xmlns:a16="http://schemas.microsoft.com/office/drawing/2014/main" id="{92053CAB-E157-4AB8-9C23-20A51B1000C0}"/>
              </a:ext>
            </a:extLst>
          </p:cNvPr>
          <p:cNvSpPr txBox="1"/>
          <p:nvPr/>
        </p:nvSpPr>
        <p:spPr>
          <a:xfrm>
            <a:off x="8791575" y="445132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3" name="Tekstvak 2">
            <a:extLst>
              <a:ext uri="{FF2B5EF4-FFF2-40B4-BE49-F238E27FC236}">
                <a16:creationId xmlns:a16="http://schemas.microsoft.com/office/drawing/2014/main" id="{ACD12149-C7B4-44BB-834A-CF74DF1AC693}"/>
              </a:ext>
            </a:extLst>
          </p:cNvPr>
          <p:cNvSpPr txBox="1"/>
          <p:nvPr/>
        </p:nvSpPr>
        <p:spPr>
          <a:xfrm>
            <a:off x="8267700" y="2928033"/>
            <a:ext cx="203835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Strijd</a:t>
            </a:r>
          </a:p>
        </p:txBody>
      </p:sp>
      <p:sp>
        <p:nvSpPr>
          <p:cNvPr id="12" name="Tekstvak 11">
            <a:extLst>
              <a:ext uri="{FF2B5EF4-FFF2-40B4-BE49-F238E27FC236}">
                <a16:creationId xmlns:a16="http://schemas.microsoft.com/office/drawing/2014/main" id="{DF822427-1E2C-4E3F-BF86-D75BEB74A1A9}"/>
              </a:ext>
            </a:extLst>
          </p:cNvPr>
          <p:cNvSpPr txBox="1"/>
          <p:nvPr/>
        </p:nvSpPr>
        <p:spPr>
          <a:xfrm>
            <a:off x="9572625" y="5456349"/>
            <a:ext cx="208121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Over-mijn-lijk</a:t>
            </a:r>
          </a:p>
        </p:txBody>
      </p:sp>
      <p:sp>
        <p:nvSpPr>
          <p:cNvPr id="17" name="Tekstvak 16">
            <a:extLst>
              <a:ext uri="{FF2B5EF4-FFF2-40B4-BE49-F238E27FC236}">
                <a16:creationId xmlns:a16="http://schemas.microsoft.com/office/drawing/2014/main" id="{700EE3A2-3C6F-42D4-BE53-5C4B4000C2EE}"/>
              </a:ext>
            </a:extLst>
          </p:cNvPr>
          <p:cNvSpPr txBox="1"/>
          <p:nvPr/>
        </p:nvSpPr>
        <p:spPr>
          <a:xfrm>
            <a:off x="8005763" y="229037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3" name="Tekstvak 12">
            <a:extLst>
              <a:ext uri="{FF2B5EF4-FFF2-40B4-BE49-F238E27FC236}">
                <a16:creationId xmlns:a16="http://schemas.microsoft.com/office/drawing/2014/main" id="{A84CD16C-2B24-4972-BB15-F0F5197F763A}"/>
              </a:ext>
            </a:extLst>
          </p:cNvPr>
          <p:cNvSpPr txBox="1"/>
          <p:nvPr/>
        </p:nvSpPr>
        <p:spPr>
          <a:xfrm>
            <a:off x="9434515" y="3638482"/>
            <a:ext cx="2095498" cy="369332"/>
          </a:xfrm>
          <a:prstGeom prst="rect">
            <a:avLst/>
          </a:prstGeom>
          <a:noFill/>
        </p:spPr>
        <p:txBody>
          <a:bodyPr wrap="square" rtlCol="0">
            <a:spAutoFit/>
          </a:bodyPr>
          <a:lstStyle/>
          <a:p>
            <a:r>
              <a:rPr lang="nl-NL" dirty="0"/>
              <a:t>Valsspelen</a:t>
            </a:r>
          </a:p>
        </p:txBody>
      </p:sp>
      <p:sp>
        <p:nvSpPr>
          <p:cNvPr id="20" name="Tekstvak 19">
            <a:extLst>
              <a:ext uri="{FF2B5EF4-FFF2-40B4-BE49-F238E27FC236}">
                <a16:creationId xmlns:a16="http://schemas.microsoft.com/office/drawing/2014/main" id="{1ADF6245-D352-42AA-A676-C5B40E112389}"/>
              </a:ext>
            </a:extLst>
          </p:cNvPr>
          <p:cNvSpPr txBox="1"/>
          <p:nvPr/>
        </p:nvSpPr>
        <p:spPr>
          <a:xfrm>
            <a:off x="8653464" y="4448022"/>
            <a:ext cx="2095498" cy="369332"/>
          </a:xfrm>
          <a:prstGeom prst="rect">
            <a:avLst/>
          </a:prstGeom>
          <a:noFill/>
        </p:spPr>
        <p:txBody>
          <a:bodyPr wrap="square" rtlCol="0">
            <a:spAutoFit/>
          </a:bodyPr>
          <a:lstStyle/>
          <a:p>
            <a:r>
              <a:rPr lang="nl-NL" dirty="0"/>
              <a:t>Frauderen</a:t>
            </a:r>
          </a:p>
        </p:txBody>
      </p:sp>
      <p:pic>
        <p:nvPicPr>
          <p:cNvPr id="9220" name="Picture 4" descr="OPGROEIEN">
            <a:extLst>
              <a:ext uri="{FF2B5EF4-FFF2-40B4-BE49-F238E27FC236}">
                <a16:creationId xmlns:a16="http://schemas.microsoft.com/office/drawing/2014/main" id="{7BAB67E8-6196-4B4B-A3CC-39886FF85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20" y="4461669"/>
            <a:ext cx="1643062" cy="205178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Beslag gelegd op woonboerderij en rekeningen van Dirk Scheringa | RTL Nieuws">
            <a:extLst>
              <a:ext uri="{FF2B5EF4-FFF2-40B4-BE49-F238E27FC236}">
                <a16:creationId xmlns:a16="http://schemas.microsoft.com/office/drawing/2014/main" id="{BFE9409C-E368-4F7F-B028-57532483B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4544" y="4902688"/>
            <a:ext cx="2847975" cy="1600200"/>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6566EF27-C0E3-4696-B118-F4559C2A6C71}"/>
              </a:ext>
            </a:extLst>
          </p:cNvPr>
          <p:cNvSpPr txBox="1"/>
          <p:nvPr/>
        </p:nvSpPr>
        <p:spPr>
          <a:xfrm>
            <a:off x="10172700" y="2242692"/>
            <a:ext cx="1985963" cy="369332"/>
          </a:xfrm>
          <a:prstGeom prst="rect">
            <a:avLst/>
          </a:prstGeom>
          <a:noFill/>
        </p:spPr>
        <p:txBody>
          <a:bodyPr wrap="square" rtlCol="0">
            <a:spAutoFit/>
          </a:bodyPr>
          <a:lstStyle/>
          <a:p>
            <a:r>
              <a:rPr lang="nl-NL" dirty="0"/>
              <a:t>Topsport</a:t>
            </a:r>
          </a:p>
        </p:txBody>
      </p:sp>
    </p:spTree>
    <p:extLst>
      <p:ext uri="{BB962C8B-B14F-4D97-AF65-F5344CB8AC3E}">
        <p14:creationId xmlns:p14="http://schemas.microsoft.com/office/powerpoint/2010/main" val="337244484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EB709A9-45CF-4325-941F-BBDC8BE696F5}"/>
              </a:ext>
            </a:extLst>
          </p:cNvPr>
          <p:cNvSpPr txBox="1">
            <a:spLocks/>
          </p:cNvSpPr>
          <p:nvPr/>
        </p:nvSpPr>
        <p:spPr>
          <a:xfrm>
            <a:off x="508000" y="484188"/>
            <a:ext cx="10363200" cy="1609725"/>
          </a:xfrm>
          <a:prstGeom prst="rect">
            <a:avLst/>
          </a:prstGeom>
        </p:spPr>
        <p:txBody>
          <a:bodyPr/>
          <a:lstStyle>
            <a:lvl1pPr algn="l" defTabSz="685800" rtl="0" fontAlgn="base">
              <a:spcBef>
                <a:spcPct val="0"/>
              </a:spcBef>
              <a:spcAft>
                <a:spcPct val="0"/>
              </a:spcAft>
              <a:defRPr sz="4000" kern="1200">
                <a:solidFill>
                  <a:schemeClr val="tx1"/>
                </a:solidFill>
                <a:latin typeface="+mj-lt"/>
                <a:ea typeface="+mj-ea"/>
                <a:cs typeface="+mj-cs"/>
              </a:defRPr>
            </a:lvl1pPr>
            <a:lvl2pPr algn="l" defTabSz="685800" rtl="0" fontAlgn="base">
              <a:spcBef>
                <a:spcPct val="0"/>
              </a:spcBef>
              <a:spcAft>
                <a:spcPct val="0"/>
              </a:spcAft>
              <a:defRPr sz="4000">
                <a:solidFill>
                  <a:schemeClr val="tx1"/>
                </a:solidFill>
                <a:latin typeface="The Serif Hand Black" panose="03070902030502020204" pitchFamily="66" charset="0"/>
              </a:defRPr>
            </a:lvl2pPr>
            <a:lvl3pPr algn="l" defTabSz="685800" rtl="0" fontAlgn="base">
              <a:spcBef>
                <a:spcPct val="0"/>
              </a:spcBef>
              <a:spcAft>
                <a:spcPct val="0"/>
              </a:spcAft>
              <a:defRPr sz="4000">
                <a:solidFill>
                  <a:schemeClr val="tx1"/>
                </a:solidFill>
                <a:latin typeface="The Serif Hand Black" panose="03070902030502020204" pitchFamily="66" charset="0"/>
              </a:defRPr>
            </a:lvl3pPr>
            <a:lvl4pPr algn="l" defTabSz="685800" rtl="0" fontAlgn="base">
              <a:spcBef>
                <a:spcPct val="0"/>
              </a:spcBef>
              <a:spcAft>
                <a:spcPct val="0"/>
              </a:spcAft>
              <a:defRPr sz="4000">
                <a:solidFill>
                  <a:schemeClr val="tx1"/>
                </a:solidFill>
                <a:latin typeface="The Serif Hand Black" panose="03070902030502020204" pitchFamily="66" charset="0"/>
              </a:defRPr>
            </a:lvl4pPr>
            <a:lvl5pPr algn="l" defTabSz="685800" rtl="0" fontAlgn="base">
              <a:spcBef>
                <a:spcPct val="0"/>
              </a:spcBef>
              <a:spcAft>
                <a:spcPct val="0"/>
              </a:spcAft>
              <a:defRPr sz="4000">
                <a:solidFill>
                  <a:schemeClr val="tx1"/>
                </a:solidFill>
                <a:latin typeface="The Serif Hand Black" panose="03070902030502020204" pitchFamily="66" charset="0"/>
              </a:defRPr>
            </a:lvl5pPr>
            <a:lvl6pPr marL="457200" algn="l" defTabSz="685800" rtl="0" fontAlgn="base">
              <a:spcBef>
                <a:spcPct val="0"/>
              </a:spcBef>
              <a:spcAft>
                <a:spcPct val="0"/>
              </a:spcAft>
              <a:defRPr sz="4000">
                <a:solidFill>
                  <a:schemeClr val="tx1"/>
                </a:solidFill>
                <a:latin typeface="The Serif Hand Black" panose="03070902030502020204" pitchFamily="66" charset="0"/>
              </a:defRPr>
            </a:lvl6pPr>
            <a:lvl7pPr marL="914400" algn="l" defTabSz="685800" rtl="0" fontAlgn="base">
              <a:spcBef>
                <a:spcPct val="0"/>
              </a:spcBef>
              <a:spcAft>
                <a:spcPct val="0"/>
              </a:spcAft>
              <a:defRPr sz="4000">
                <a:solidFill>
                  <a:schemeClr val="tx1"/>
                </a:solidFill>
                <a:latin typeface="The Serif Hand Black" panose="03070902030502020204" pitchFamily="66" charset="0"/>
              </a:defRPr>
            </a:lvl7pPr>
            <a:lvl8pPr marL="1371600" algn="l" defTabSz="685800" rtl="0" fontAlgn="base">
              <a:spcBef>
                <a:spcPct val="0"/>
              </a:spcBef>
              <a:spcAft>
                <a:spcPct val="0"/>
              </a:spcAft>
              <a:defRPr sz="4000">
                <a:solidFill>
                  <a:schemeClr val="tx1"/>
                </a:solidFill>
                <a:latin typeface="The Serif Hand Black" panose="03070902030502020204" pitchFamily="66" charset="0"/>
              </a:defRPr>
            </a:lvl8pPr>
            <a:lvl9pPr marL="1828800" algn="l" defTabSz="685800" rtl="0" fontAlgn="base">
              <a:spcBef>
                <a:spcPct val="0"/>
              </a:spcBef>
              <a:spcAft>
                <a:spcPct val="0"/>
              </a:spcAft>
              <a:defRPr sz="4000">
                <a:solidFill>
                  <a:schemeClr val="tx1"/>
                </a:solidFill>
                <a:latin typeface="The Serif Hand Black" panose="03070902030502020204" pitchFamily="66" charset="0"/>
              </a:defRPr>
            </a:lvl9pPr>
          </a:lstStyle>
          <a:p>
            <a:pPr eaLnBrk="1" hangingPunct="1"/>
            <a:r>
              <a:rPr lang="nl-NL" sz="4200" b="1" dirty="0">
                <a:solidFill>
                  <a:srgbClr val="C00000"/>
                </a:solidFill>
                <a:latin typeface="Rockwell" panose="02060603020205020403" pitchFamily="18" charset="0"/>
              </a:rPr>
              <a:t>Competitieve Wil</a:t>
            </a:r>
          </a:p>
        </p:txBody>
      </p:sp>
      <p:sp>
        <p:nvSpPr>
          <p:cNvPr id="4" name="Tekstvak 3">
            <a:extLst>
              <a:ext uri="{FF2B5EF4-FFF2-40B4-BE49-F238E27FC236}">
                <a16:creationId xmlns:a16="http://schemas.microsoft.com/office/drawing/2014/main" id="{7A8424B7-C69E-426A-B18E-C6AA3449D1CD}"/>
              </a:ext>
            </a:extLst>
          </p:cNvPr>
          <p:cNvSpPr txBox="1"/>
          <p:nvPr/>
        </p:nvSpPr>
        <p:spPr>
          <a:xfrm>
            <a:off x="508000" y="1691983"/>
            <a:ext cx="9867900" cy="8125301"/>
          </a:xfrm>
          <a:prstGeom prst="rect">
            <a:avLst/>
          </a:prstGeom>
          <a:noFill/>
        </p:spPr>
        <p:txBody>
          <a:bodyPr wrap="square" rtlCol="0">
            <a:spAutoFit/>
          </a:bodyPr>
          <a:lstStyle/>
          <a:p>
            <a:pPr marL="285750" indent="-285750">
              <a:buFont typeface="Arial" panose="020B0604020202020204" pitchFamily="34" charset="0"/>
              <a:buChar char="•"/>
            </a:pPr>
            <a:r>
              <a:rPr lang="nl-NL" b="1" dirty="0">
                <a:solidFill>
                  <a:srgbClr val="0070C0"/>
                </a:solidFill>
              </a:rPr>
              <a:t>Trauma:</a:t>
            </a:r>
            <a:r>
              <a:rPr lang="nl-NL" dirty="0">
                <a:solidFill>
                  <a:srgbClr val="0070C0"/>
                </a:solidFill>
              </a:rPr>
              <a:t> 			Falen, Verliezen</a:t>
            </a:r>
          </a:p>
          <a:p>
            <a:endParaRPr lang="nl-NL" dirty="0"/>
          </a:p>
          <a:p>
            <a:pPr marL="285750" indent="-285750">
              <a:buFont typeface="Arial" panose="020B0604020202020204" pitchFamily="34" charset="0"/>
              <a:buChar char="•"/>
            </a:pPr>
            <a:r>
              <a:rPr lang="nl-NL" b="1" dirty="0">
                <a:solidFill>
                  <a:srgbClr val="FF0000"/>
                </a:solidFill>
              </a:rPr>
              <a:t>Verlangen:</a:t>
            </a:r>
            <a:r>
              <a:rPr lang="nl-NL" dirty="0">
                <a:solidFill>
                  <a:srgbClr val="FF0000"/>
                </a:solidFill>
              </a:rPr>
              <a:t> 		                Succes, Winnen</a:t>
            </a:r>
          </a:p>
          <a:p>
            <a:endParaRPr lang="nl-NL" dirty="0">
              <a:solidFill>
                <a:srgbClr val="C00000"/>
              </a:solidFill>
            </a:endParaRPr>
          </a:p>
          <a:p>
            <a:pPr marL="285750" indent="-285750">
              <a:buFont typeface="Arial" panose="020B0604020202020204" pitchFamily="34" charset="0"/>
              <a:buChar char="•"/>
            </a:pPr>
            <a:r>
              <a:rPr lang="nl-NL" b="1" dirty="0">
                <a:solidFill>
                  <a:srgbClr val="C00000"/>
                </a:solidFill>
              </a:rPr>
              <a:t>Pathologie:		</a:t>
            </a:r>
            <a:r>
              <a:rPr lang="nl-NL" dirty="0">
                <a:solidFill>
                  <a:srgbClr val="C00000"/>
                </a:solidFill>
              </a:rPr>
              <a:t>  	Perfectionisme, Manipulatie</a:t>
            </a:r>
          </a:p>
          <a:p>
            <a:pPr marL="285750" indent="-285750">
              <a:buFont typeface="Arial" panose="020B0604020202020204" pitchFamily="34" charset="0"/>
              <a:buChar char="•"/>
            </a:pPr>
            <a:endParaRPr lang="nl-NL" dirty="0">
              <a:solidFill>
                <a:srgbClr val="C00000"/>
              </a:solidFill>
            </a:endParaRPr>
          </a:p>
          <a:p>
            <a:pPr marL="285750" indent="-285750">
              <a:buFont typeface="Arial" panose="020B0604020202020204" pitchFamily="34" charset="0"/>
              <a:buChar char="•"/>
            </a:pPr>
            <a:r>
              <a:rPr lang="nl-NL" b="1" dirty="0" err="1">
                <a:solidFill>
                  <a:schemeClr val="accent3"/>
                </a:solidFill>
              </a:rPr>
              <a:t>Oerouderschap</a:t>
            </a:r>
            <a:r>
              <a:rPr lang="nl-NL" dirty="0">
                <a:solidFill>
                  <a:schemeClr val="accent3"/>
                </a:solidFill>
              </a:rPr>
              <a:t>: 		Behoefte (Zelf)Waardering</a:t>
            </a:r>
          </a:p>
          <a:p>
            <a:pPr marL="285750" indent="-285750">
              <a:buFont typeface="Arial" panose="020B0604020202020204" pitchFamily="34" charset="0"/>
              <a:buChar char="•"/>
            </a:pPr>
            <a:endParaRPr lang="nl-NL" dirty="0">
              <a:solidFill>
                <a:srgbClr val="C00000"/>
              </a:solidFill>
            </a:endParaRPr>
          </a:p>
          <a:p>
            <a:endParaRPr lang="nl-NL" dirty="0">
              <a:solidFill>
                <a:srgbClr val="C00000"/>
              </a:solidFill>
            </a:endParaRPr>
          </a:p>
          <a:p>
            <a:pPr marL="285750" indent="-285750">
              <a:buFont typeface="Arial" panose="020B0604020202020204" pitchFamily="34" charset="0"/>
              <a:buChar char="•"/>
            </a:pPr>
            <a:endParaRPr lang="nl-NL" dirty="0">
              <a:solidFill>
                <a:srgbClr val="C00000"/>
              </a:solidFill>
            </a:endParaRPr>
          </a:p>
          <a:p>
            <a:pPr marL="285750" indent="-285750">
              <a:buFont typeface="Arial" panose="020B0604020202020204" pitchFamily="34" charset="0"/>
              <a:buChar char="•"/>
            </a:pPr>
            <a:r>
              <a:rPr lang="nl-NL" b="1" dirty="0">
                <a:solidFill>
                  <a:schemeClr val="accent3"/>
                </a:solidFill>
              </a:rPr>
              <a:t>(Zelf)Heling:</a:t>
            </a:r>
            <a:r>
              <a:rPr lang="nl-NL" dirty="0">
                <a:solidFill>
                  <a:schemeClr val="accent3"/>
                </a:solidFill>
              </a:rPr>
              <a:t>     		‘</a:t>
            </a:r>
            <a:r>
              <a:rPr lang="nl-NL" dirty="0" err="1">
                <a:solidFill>
                  <a:schemeClr val="accent3"/>
                </a:solidFill>
              </a:rPr>
              <a:t>Good</a:t>
            </a:r>
            <a:r>
              <a:rPr lang="nl-NL" dirty="0">
                <a:solidFill>
                  <a:schemeClr val="accent3"/>
                </a:solidFill>
              </a:rPr>
              <a:t> </a:t>
            </a:r>
            <a:r>
              <a:rPr lang="nl-NL" dirty="0" err="1">
                <a:solidFill>
                  <a:schemeClr val="accent3"/>
                </a:solidFill>
              </a:rPr>
              <a:t>Enough</a:t>
            </a:r>
            <a:r>
              <a:rPr lang="nl-NL" dirty="0">
                <a:solidFill>
                  <a:schemeClr val="accent3"/>
                </a:solidFill>
              </a:rPr>
              <a:t>’</a:t>
            </a:r>
          </a:p>
          <a:p>
            <a:pPr lvl="8"/>
            <a:r>
              <a:rPr lang="nl-NL" dirty="0">
                <a:solidFill>
                  <a:schemeClr val="accent3"/>
                </a:solidFill>
              </a:rPr>
              <a:t>Hobby</a:t>
            </a:r>
          </a:p>
          <a:p>
            <a:r>
              <a:rPr lang="nl-NL" dirty="0">
                <a:solidFill>
                  <a:schemeClr val="accent3"/>
                </a:solidFill>
              </a:rPr>
              <a:t>				Coöperatief Spel</a:t>
            </a:r>
          </a:p>
          <a:p>
            <a:r>
              <a:rPr lang="nl-NL" dirty="0">
                <a:solidFill>
                  <a:schemeClr val="accent3"/>
                </a:solidFill>
              </a:rPr>
              <a:t>				</a:t>
            </a:r>
            <a:r>
              <a:rPr lang="nl-NL" dirty="0" err="1">
                <a:solidFill>
                  <a:schemeClr val="accent3"/>
                </a:solidFill>
              </a:rPr>
              <a:t>Wit-boek</a:t>
            </a:r>
            <a:endParaRPr lang="nl-NL" dirty="0">
              <a:solidFill>
                <a:schemeClr val="accent3"/>
              </a:solidFill>
            </a:endParaRPr>
          </a:p>
          <a:p>
            <a:r>
              <a:rPr lang="nl-NL" dirty="0">
                <a:solidFill>
                  <a:schemeClr val="accent3"/>
                </a:solidFill>
              </a:rPr>
              <a:t>				                                                                 </a:t>
            </a:r>
          </a:p>
          <a:p>
            <a:pPr marL="285750" indent="-285750">
              <a:buFont typeface="Arial" panose="020B0604020202020204" pitchFamily="34" charset="0"/>
              <a:buChar char="•"/>
            </a:pPr>
            <a:r>
              <a:rPr lang="nl-NL" b="1" dirty="0">
                <a:solidFill>
                  <a:schemeClr val="accent3"/>
                </a:solidFill>
              </a:rPr>
              <a:t>Ondersteuning:		</a:t>
            </a:r>
            <a:r>
              <a:rPr lang="nl-NL" dirty="0">
                <a:solidFill>
                  <a:schemeClr val="accent3"/>
                </a:solidFill>
              </a:rPr>
              <a:t>CGT</a:t>
            </a:r>
            <a:endParaRPr lang="nl-NL" b="1" dirty="0">
              <a:solidFill>
                <a:schemeClr val="accent3"/>
              </a:solidFill>
            </a:endParaRPr>
          </a:p>
          <a:p>
            <a:pPr lvl="8"/>
            <a:r>
              <a:rPr lang="nl-NL" dirty="0">
                <a:solidFill>
                  <a:schemeClr val="accent3"/>
                </a:solidFill>
              </a:rPr>
              <a:t>Faalangst reductie training </a:t>
            </a:r>
          </a:p>
          <a:p>
            <a:r>
              <a:rPr lang="nl-NL" b="1" dirty="0">
                <a:solidFill>
                  <a:schemeClr val="accent3"/>
                </a:solidFill>
              </a:rPr>
              <a:t>                                                                </a:t>
            </a:r>
            <a:r>
              <a:rPr lang="nl-NL" dirty="0">
                <a:solidFill>
                  <a:schemeClr val="accent3"/>
                </a:solidFill>
              </a:rPr>
              <a:t>Vat van Zelfwaardering</a:t>
            </a:r>
            <a:r>
              <a:rPr lang="nl-NL" b="1" dirty="0">
                <a:solidFill>
                  <a:schemeClr val="accent3"/>
                </a:solidFill>
              </a:rPr>
              <a:t>										</a:t>
            </a:r>
          </a:p>
          <a:p>
            <a:pPr lvl="8"/>
            <a:endParaRPr lang="nl-NL" dirty="0"/>
          </a:p>
          <a:p>
            <a:pPr lvl="7"/>
            <a:r>
              <a:rPr lang="nl-NL" b="1" dirty="0"/>
              <a:t>        </a:t>
            </a:r>
          </a:p>
          <a:p>
            <a:r>
              <a:rPr lang="nl-NL" dirty="0"/>
              <a:t>                                      		</a:t>
            </a:r>
          </a:p>
          <a:p>
            <a:r>
              <a:rPr lang="nl-NL" dirty="0"/>
              <a:t>		      </a:t>
            </a:r>
          </a:p>
          <a:p>
            <a:r>
              <a:rPr lang="nl-NL" dirty="0"/>
              <a:t>                                       </a:t>
            </a:r>
          </a:p>
          <a:p>
            <a:r>
              <a:rPr lang="nl-NL" dirty="0"/>
              <a:t>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1026" name="Picture 2" descr="Lance Armstrong: “Als iedereen clean was, had ik ook enkele keren de Tour  gewonnen” | Wielrennen | hln.be">
            <a:extLst>
              <a:ext uri="{FF2B5EF4-FFF2-40B4-BE49-F238E27FC236}">
                <a16:creationId xmlns:a16="http://schemas.microsoft.com/office/drawing/2014/main" id="{C37A4DF9-1880-40EE-8404-097CB9EB5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450" y="2093913"/>
            <a:ext cx="2952750" cy="1552575"/>
          </a:xfrm>
          <a:prstGeom prst="rect">
            <a:avLst/>
          </a:prstGeom>
          <a:noFill/>
          <a:extLst>
            <a:ext uri="{909E8E84-426E-40DD-AFC4-6F175D3DCCD1}">
              <a14:hiddenFill xmlns:a14="http://schemas.microsoft.com/office/drawing/2010/main">
                <a:solidFill>
                  <a:srgbClr val="FFFFFF"/>
                </a:solidFill>
              </a14:hiddenFill>
            </a:ext>
          </a:extLst>
        </p:spPr>
      </p:pic>
      <p:sp>
        <p:nvSpPr>
          <p:cNvPr id="7" name="Hart 6">
            <a:extLst>
              <a:ext uri="{FF2B5EF4-FFF2-40B4-BE49-F238E27FC236}">
                <a16:creationId xmlns:a16="http://schemas.microsoft.com/office/drawing/2014/main" id="{0C3D8CAE-94C0-482A-90BD-690919BE7F7F}"/>
              </a:ext>
            </a:extLst>
          </p:cNvPr>
          <p:cNvSpPr/>
          <p:nvPr/>
        </p:nvSpPr>
        <p:spPr>
          <a:xfrm>
            <a:off x="3521526" y="3347440"/>
            <a:ext cx="389774" cy="382929"/>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EC11851C-E770-4B3D-B303-3D056348AEA8}"/>
              </a:ext>
            </a:extLst>
          </p:cNvPr>
          <p:cNvSpPr/>
          <p:nvPr/>
        </p:nvSpPr>
        <p:spPr>
          <a:xfrm>
            <a:off x="3444951" y="1680247"/>
            <a:ext cx="542925" cy="339273"/>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Lint: omhoog gekanteld 8">
            <a:extLst>
              <a:ext uri="{FF2B5EF4-FFF2-40B4-BE49-F238E27FC236}">
                <a16:creationId xmlns:a16="http://schemas.microsoft.com/office/drawing/2014/main" id="{966DE20F-CFFB-4413-9BA0-938D930EA31D}"/>
              </a:ext>
            </a:extLst>
          </p:cNvPr>
          <p:cNvSpPr/>
          <p:nvPr/>
        </p:nvSpPr>
        <p:spPr>
          <a:xfrm>
            <a:off x="3390338" y="2289000"/>
            <a:ext cx="652150" cy="339273"/>
          </a:xfrm>
          <a:prstGeom prst="ribbon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42" name="Picture 2" descr="Talitha Nawijn – Ont-Moeten (2014, CD) - Discogs">
            <a:extLst>
              <a:ext uri="{FF2B5EF4-FFF2-40B4-BE49-F238E27FC236}">
                <a16:creationId xmlns:a16="http://schemas.microsoft.com/office/drawing/2014/main" id="{222BF017-7A49-43C8-A174-C6A0E82B9E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0900" y="4249737"/>
            <a:ext cx="215265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44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a:xfrm>
            <a:off x="914400" y="511795"/>
            <a:ext cx="10363200" cy="1609725"/>
          </a:xfrm>
        </p:spPr>
        <p:txBody>
          <a:bodyPr/>
          <a:lstStyle/>
          <a:p>
            <a:r>
              <a:rPr lang="nl-NL" dirty="0">
                <a:solidFill>
                  <a:srgbClr val="C00000"/>
                </a:solidFill>
              </a:rPr>
              <a:t>DE SYMBIOTISCHE WIL: </a:t>
            </a:r>
            <a:r>
              <a:rPr lang="nl-NL" i="1" dirty="0">
                <a:solidFill>
                  <a:srgbClr val="C00000"/>
                </a:solidFill>
              </a:rPr>
              <a:t>Contact</a:t>
            </a:r>
          </a:p>
        </p:txBody>
      </p:sp>
      <p:sp>
        <p:nvSpPr>
          <p:cNvPr id="4" name="Tekstvak 3">
            <a:extLst>
              <a:ext uri="{FF2B5EF4-FFF2-40B4-BE49-F238E27FC236}">
                <a16:creationId xmlns:a16="http://schemas.microsoft.com/office/drawing/2014/main" id="{8D0CCFC9-4C0A-4484-A316-43B2B84D0F98}"/>
              </a:ext>
            </a:extLst>
          </p:cNvPr>
          <p:cNvSpPr txBox="1"/>
          <p:nvPr/>
        </p:nvSpPr>
        <p:spPr>
          <a:xfrm>
            <a:off x="1281112"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Samensmelten</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5" name="Tekstvak 4">
            <a:extLst>
              <a:ext uri="{FF2B5EF4-FFF2-40B4-BE49-F238E27FC236}">
                <a16:creationId xmlns:a16="http://schemas.microsoft.com/office/drawing/2014/main" id="{D6DD6D56-C071-4B6C-ABF2-B423F4BC6079}"/>
              </a:ext>
            </a:extLst>
          </p:cNvPr>
          <p:cNvSpPr txBox="1"/>
          <p:nvPr/>
        </p:nvSpPr>
        <p:spPr>
          <a:xfrm>
            <a:off x="3290888" y="2962832"/>
            <a:ext cx="335280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Verbonden</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6" name="Tekstvak 5">
            <a:extLst>
              <a:ext uri="{FF2B5EF4-FFF2-40B4-BE49-F238E27FC236}">
                <a16:creationId xmlns:a16="http://schemas.microsoft.com/office/drawing/2014/main" id="{77A7E319-91C8-4192-B263-6413F812A88C}"/>
              </a:ext>
            </a:extLst>
          </p:cNvPr>
          <p:cNvSpPr txBox="1"/>
          <p:nvPr/>
        </p:nvSpPr>
        <p:spPr>
          <a:xfrm>
            <a:off x="1028702" y="3936360"/>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Contact</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7" name="Tekstvak 6">
            <a:extLst>
              <a:ext uri="{FF2B5EF4-FFF2-40B4-BE49-F238E27FC236}">
                <a16:creationId xmlns:a16="http://schemas.microsoft.com/office/drawing/2014/main" id="{A7E28050-026E-4713-A86B-1AAB9CDACF50}"/>
              </a:ext>
            </a:extLst>
          </p:cNvPr>
          <p:cNvSpPr txBox="1"/>
          <p:nvPr/>
        </p:nvSpPr>
        <p:spPr>
          <a:xfrm>
            <a:off x="5467350"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Verstrengeld</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8" name="Tekstvak 7">
            <a:extLst>
              <a:ext uri="{FF2B5EF4-FFF2-40B4-BE49-F238E27FC236}">
                <a16:creationId xmlns:a16="http://schemas.microsoft.com/office/drawing/2014/main" id="{0152E223-9FFA-4448-A20F-66F5F2870DEF}"/>
              </a:ext>
            </a:extLst>
          </p:cNvPr>
          <p:cNvSpPr txBox="1"/>
          <p:nvPr/>
        </p:nvSpPr>
        <p:spPr>
          <a:xfrm>
            <a:off x="6359369" y="347314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Kluwen</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9" name="Tekstvak 8">
            <a:extLst>
              <a:ext uri="{FF2B5EF4-FFF2-40B4-BE49-F238E27FC236}">
                <a16:creationId xmlns:a16="http://schemas.microsoft.com/office/drawing/2014/main" id="{7A2A2007-E009-467C-94A4-38716DC6F1D9}"/>
              </a:ext>
            </a:extLst>
          </p:cNvPr>
          <p:cNvSpPr txBox="1"/>
          <p:nvPr/>
        </p:nvSpPr>
        <p:spPr>
          <a:xfrm>
            <a:off x="7853363" y="213797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0" name="Tekstvak 9">
            <a:extLst>
              <a:ext uri="{FF2B5EF4-FFF2-40B4-BE49-F238E27FC236}">
                <a16:creationId xmlns:a16="http://schemas.microsoft.com/office/drawing/2014/main" id="{0C3AE514-E0A1-4E37-AEA8-6907ECE0C81F}"/>
              </a:ext>
            </a:extLst>
          </p:cNvPr>
          <p:cNvSpPr txBox="1"/>
          <p:nvPr/>
        </p:nvSpPr>
        <p:spPr>
          <a:xfrm>
            <a:off x="4187191" y="564459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Onafscheidelijk</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1" name="Tekstvak 10">
            <a:extLst>
              <a:ext uri="{FF2B5EF4-FFF2-40B4-BE49-F238E27FC236}">
                <a16:creationId xmlns:a16="http://schemas.microsoft.com/office/drawing/2014/main" id="{92053CAB-E157-4AB8-9C23-20A51B1000C0}"/>
              </a:ext>
            </a:extLst>
          </p:cNvPr>
          <p:cNvSpPr txBox="1"/>
          <p:nvPr/>
        </p:nvSpPr>
        <p:spPr>
          <a:xfrm>
            <a:off x="8791575" y="445132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3" name="Tekstvak 2">
            <a:extLst>
              <a:ext uri="{FF2B5EF4-FFF2-40B4-BE49-F238E27FC236}">
                <a16:creationId xmlns:a16="http://schemas.microsoft.com/office/drawing/2014/main" id="{ACD12149-C7B4-44BB-834A-CF74DF1AC693}"/>
              </a:ext>
            </a:extLst>
          </p:cNvPr>
          <p:cNvSpPr txBox="1"/>
          <p:nvPr/>
        </p:nvSpPr>
        <p:spPr>
          <a:xfrm>
            <a:off x="8222456" y="2725716"/>
            <a:ext cx="203835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Gebonden</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2" name="Tekstvak 11">
            <a:extLst>
              <a:ext uri="{FF2B5EF4-FFF2-40B4-BE49-F238E27FC236}">
                <a16:creationId xmlns:a16="http://schemas.microsoft.com/office/drawing/2014/main" id="{DF822427-1E2C-4E3F-BF86-D75BEB74A1A9}"/>
              </a:ext>
            </a:extLst>
          </p:cNvPr>
          <p:cNvSpPr txBox="1"/>
          <p:nvPr/>
        </p:nvSpPr>
        <p:spPr>
          <a:xfrm>
            <a:off x="9685021" y="4542205"/>
            <a:ext cx="208121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Afhankelijk</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3" name="Tekstvak 12">
            <a:extLst>
              <a:ext uri="{FF2B5EF4-FFF2-40B4-BE49-F238E27FC236}">
                <a16:creationId xmlns:a16="http://schemas.microsoft.com/office/drawing/2014/main" id="{A84CD16C-2B24-4972-BB15-F0F5197F763A}"/>
              </a:ext>
            </a:extLst>
          </p:cNvPr>
          <p:cNvSpPr txBox="1"/>
          <p:nvPr/>
        </p:nvSpPr>
        <p:spPr>
          <a:xfrm>
            <a:off x="9434515" y="3638482"/>
            <a:ext cx="209549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Verst(r)</a:t>
            </a:r>
            <a:r>
              <a:rPr kumimoji="0" lang="nl-NL" sz="1800" b="0" i="0" u="none" strike="noStrike" kern="1200" cap="none" spc="0" normalizeH="0" baseline="0" noProof="0" dirty="0" err="1">
                <a:ln>
                  <a:noFill/>
                </a:ln>
                <a:solidFill>
                  <a:prstClr val="black"/>
                </a:solidFill>
                <a:effectLst/>
                <a:uLnTx/>
                <a:uFillTx/>
                <a:latin typeface="Rockwell" panose="02060603020205020403" pitchFamily="18" charset="0"/>
                <a:ea typeface="+mn-ea"/>
                <a:cs typeface="+mn-cs"/>
              </a:rPr>
              <a:t>ikking</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pic>
        <p:nvPicPr>
          <p:cNvPr id="11266" name="Picture 2" descr="Ik heb geen band met mijn moeder, hoe kan dat? | Oersoep">
            <a:extLst>
              <a:ext uri="{FF2B5EF4-FFF2-40B4-BE49-F238E27FC236}">
                <a16:creationId xmlns:a16="http://schemas.microsoft.com/office/drawing/2014/main" id="{457BA9CF-6AB1-4E07-8356-7156C08CF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5" y="4792106"/>
            <a:ext cx="2686050" cy="170497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nterafhankelijk - barbaraveldt.com">
            <a:extLst>
              <a:ext uri="{FF2B5EF4-FFF2-40B4-BE49-F238E27FC236}">
                <a16:creationId xmlns:a16="http://schemas.microsoft.com/office/drawing/2014/main" id="{F32A0407-FC78-4A7F-B496-AC7C1DB61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425" y="4739831"/>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0C800996-8E86-4CC0-9350-4838E0D5563D}"/>
              </a:ext>
            </a:extLst>
          </p:cNvPr>
          <p:cNvSpPr txBox="1"/>
          <p:nvPr/>
        </p:nvSpPr>
        <p:spPr>
          <a:xfrm>
            <a:off x="10213185" y="2373533"/>
            <a:ext cx="1609721" cy="369332"/>
          </a:xfrm>
          <a:prstGeom prst="rect">
            <a:avLst/>
          </a:prstGeom>
          <a:noFill/>
        </p:spPr>
        <p:txBody>
          <a:bodyPr wrap="square" rtlCol="0">
            <a:spAutoFit/>
          </a:bodyPr>
          <a:lstStyle/>
          <a:p>
            <a:r>
              <a:rPr lang="nl-NL" dirty="0"/>
              <a:t>De M/V firma</a:t>
            </a:r>
          </a:p>
        </p:txBody>
      </p:sp>
      <p:sp>
        <p:nvSpPr>
          <p:cNvPr id="14" name="Tekstvak 13">
            <a:extLst>
              <a:ext uri="{FF2B5EF4-FFF2-40B4-BE49-F238E27FC236}">
                <a16:creationId xmlns:a16="http://schemas.microsoft.com/office/drawing/2014/main" id="{D3F665C6-F9CF-4EE9-B01F-A0883BAED4F5}"/>
              </a:ext>
            </a:extLst>
          </p:cNvPr>
          <p:cNvSpPr txBox="1"/>
          <p:nvPr/>
        </p:nvSpPr>
        <p:spPr>
          <a:xfrm>
            <a:off x="396715" y="3022994"/>
            <a:ext cx="1616393" cy="369332"/>
          </a:xfrm>
          <a:prstGeom prst="rect">
            <a:avLst/>
          </a:prstGeom>
          <a:noFill/>
        </p:spPr>
        <p:txBody>
          <a:bodyPr wrap="square" rtlCol="0">
            <a:spAutoFit/>
          </a:bodyPr>
          <a:lstStyle/>
          <a:p>
            <a:r>
              <a:rPr lang="nl-NL" dirty="0"/>
              <a:t>Team</a:t>
            </a:r>
          </a:p>
        </p:txBody>
      </p:sp>
      <p:sp>
        <p:nvSpPr>
          <p:cNvPr id="16" name="Tekstvak 15">
            <a:extLst>
              <a:ext uri="{FF2B5EF4-FFF2-40B4-BE49-F238E27FC236}">
                <a16:creationId xmlns:a16="http://schemas.microsoft.com/office/drawing/2014/main" id="{2C311800-DB14-4FC1-90EB-BA2AA800C840}"/>
              </a:ext>
            </a:extLst>
          </p:cNvPr>
          <p:cNvSpPr txBox="1"/>
          <p:nvPr/>
        </p:nvSpPr>
        <p:spPr>
          <a:xfrm>
            <a:off x="3861910" y="4295910"/>
            <a:ext cx="2039303" cy="369332"/>
          </a:xfrm>
          <a:prstGeom prst="rect">
            <a:avLst/>
          </a:prstGeom>
          <a:noFill/>
        </p:spPr>
        <p:txBody>
          <a:bodyPr wrap="square" rtlCol="0">
            <a:spAutoFit/>
          </a:bodyPr>
          <a:lstStyle/>
          <a:p>
            <a:r>
              <a:rPr lang="nl-NL" dirty="0"/>
              <a:t>Genegenheid</a:t>
            </a:r>
          </a:p>
        </p:txBody>
      </p:sp>
      <p:sp>
        <p:nvSpPr>
          <p:cNvPr id="17" name="Tekstvak 16">
            <a:extLst>
              <a:ext uri="{FF2B5EF4-FFF2-40B4-BE49-F238E27FC236}">
                <a16:creationId xmlns:a16="http://schemas.microsoft.com/office/drawing/2014/main" id="{BAEA494D-0185-4E02-9A09-CAC1110E8367}"/>
              </a:ext>
            </a:extLst>
          </p:cNvPr>
          <p:cNvSpPr txBox="1"/>
          <p:nvPr/>
        </p:nvSpPr>
        <p:spPr>
          <a:xfrm>
            <a:off x="7787641" y="4116178"/>
            <a:ext cx="1734503" cy="369332"/>
          </a:xfrm>
          <a:prstGeom prst="rect">
            <a:avLst/>
          </a:prstGeom>
          <a:noFill/>
        </p:spPr>
        <p:txBody>
          <a:bodyPr wrap="square" rtlCol="0">
            <a:spAutoFit/>
          </a:bodyPr>
          <a:lstStyle/>
          <a:p>
            <a:r>
              <a:rPr lang="nl-NL" dirty="0"/>
              <a:t>Grenzeloos</a:t>
            </a:r>
          </a:p>
        </p:txBody>
      </p:sp>
      <p:sp>
        <p:nvSpPr>
          <p:cNvPr id="20" name="Tekstvak 19">
            <a:extLst>
              <a:ext uri="{FF2B5EF4-FFF2-40B4-BE49-F238E27FC236}">
                <a16:creationId xmlns:a16="http://schemas.microsoft.com/office/drawing/2014/main" id="{31CF726F-9AFC-4CCE-917B-22834AA35C50}"/>
              </a:ext>
            </a:extLst>
          </p:cNvPr>
          <p:cNvSpPr txBox="1"/>
          <p:nvPr/>
        </p:nvSpPr>
        <p:spPr>
          <a:xfrm>
            <a:off x="10147934" y="5459927"/>
            <a:ext cx="1936431" cy="369332"/>
          </a:xfrm>
          <a:prstGeom prst="rect">
            <a:avLst/>
          </a:prstGeom>
          <a:noFill/>
        </p:spPr>
        <p:txBody>
          <a:bodyPr wrap="square" rtlCol="0">
            <a:spAutoFit/>
          </a:bodyPr>
          <a:lstStyle/>
          <a:p>
            <a:r>
              <a:rPr lang="nl-NL" dirty="0"/>
              <a:t>Theatraal</a:t>
            </a:r>
          </a:p>
        </p:txBody>
      </p:sp>
    </p:spTree>
    <p:extLst>
      <p:ext uri="{BB962C8B-B14F-4D97-AF65-F5344CB8AC3E}">
        <p14:creationId xmlns:p14="http://schemas.microsoft.com/office/powerpoint/2010/main" val="172023661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EB709A9-45CF-4325-941F-BBDC8BE696F5}"/>
              </a:ext>
            </a:extLst>
          </p:cNvPr>
          <p:cNvSpPr txBox="1">
            <a:spLocks/>
          </p:cNvSpPr>
          <p:nvPr/>
        </p:nvSpPr>
        <p:spPr>
          <a:xfrm>
            <a:off x="508000" y="484188"/>
            <a:ext cx="10363200" cy="1609725"/>
          </a:xfrm>
          <a:prstGeom prst="rect">
            <a:avLst/>
          </a:prstGeom>
        </p:spPr>
        <p:txBody>
          <a:bodyPr/>
          <a:lstStyle>
            <a:lvl1pPr algn="l" defTabSz="685800" rtl="0" fontAlgn="base">
              <a:spcBef>
                <a:spcPct val="0"/>
              </a:spcBef>
              <a:spcAft>
                <a:spcPct val="0"/>
              </a:spcAft>
              <a:defRPr sz="4000" kern="1200">
                <a:solidFill>
                  <a:schemeClr val="tx1"/>
                </a:solidFill>
                <a:latin typeface="+mj-lt"/>
                <a:ea typeface="+mj-ea"/>
                <a:cs typeface="+mj-cs"/>
              </a:defRPr>
            </a:lvl1pPr>
            <a:lvl2pPr algn="l" defTabSz="685800" rtl="0" fontAlgn="base">
              <a:spcBef>
                <a:spcPct val="0"/>
              </a:spcBef>
              <a:spcAft>
                <a:spcPct val="0"/>
              </a:spcAft>
              <a:defRPr sz="4000">
                <a:solidFill>
                  <a:schemeClr val="tx1"/>
                </a:solidFill>
                <a:latin typeface="The Serif Hand Black" panose="03070902030502020204" pitchFamily="66" charset="0"/>
              </a:defRPr>
            </a:lvl2pPr>
            <a:lvl3pPr algn="l" defTabSz="685800" rtl="0" fontAlgn="base">
              <a:spcBef>
                <a:spcPct val="0"/>
              </a:spcBef>
              <a:spcAft>
                <a:spcPct val="0"/>
              </a:spcAft>
              <a:defRPr sz="4000">
                <a:solidFill>
                  <a:schemeClr val="tx1"/>
                </a:solidFill>
                <a:latin typeface="The Serif Hand Black" panose="03070902030502020204" pitchFamily="66" charset="0"/>
              </a:defRPr>
            </a:lvl3pPr>
            <a:lvl4pPr algn="l" defTabSz="685800" rtl="0" fontAlgn="base">
              <a:spcBef>
                <a:spcPct val="0"/>
              </a:spcBef>
              <a:spcAft>
                <a:spcPct val="0"/>
              </a:spcAft>
              <a:defRPr sz="4000">
                <a:solidFill>
                  <a:schemeClr val="tx1"/>
                </a:solidFill>
                <a:latin typeface="The Serif Hand Black" panose="03070902030502020204" pitchFamily="66" charset="0"/>
              </a:defRPr>
            </a:lvl4pPr>
            <a:lvl5pPr algn="l" defTabSz="685800" rtl="0" fontAlgn="base">
              <a:spcBef>
                <a:spcPct val="0"/>
              </a:spcBef>
              <a:spcAft>
                <a:spcPct val="0"/>
              </a:spcAft>
              <a:defRPr sz="4000">
                <a:solidFill>
                  <a:schemeClr val="tx1"/>
                </a:solidFill>
                <a:latin typeface="The Serif Hand Black" panose="03070902030502020204" pitchFamily="66" charset="0"/>
              </a:defRPr>
            </a:lvl5pPr>
            <a:lvl6pPr marL="457200" algn="l" defTabSz="685800" rtl="0" fontAlgn="base">
              <a:spcBef>
                <a:spcPct val="0"/>
              </a:spcBef>
              <a:spcAft>
                <a:spcPct val="0"/>
              </a:spcAft>
              <a:defRPr sz="4000">
                <a:solidFill>
                  <a:schemeClr val="tx1"/>
                </a:solidFill>
                <a:latin typeface="The Serif Hand Black" panose="03070902030502020204" pitchFamily="66" charset="0"/>
              </a:defRPr>
            </a:lvl6pPr>
            <a:lvl7pPr marL="914400" algn="l" defTabSz="685800" rtl="0" fontAlgn="base">
              <a:spcBef>
                <a:spcPct val="0"/>
              </a:spcBef>
              <a:spcAft>
                <a:spcPct val="0"/>
              </a:spcAft>
              <a:defRPr sz="4000">
                <a:solidFill>
                  <a:schemeClr val="tx1"/>
                </a:solidFill>
                <a:latin typeface="The Serif Hand Black" panose="03070902030502020204" pitchFamily="66" charset="0"/>
              </a:defRPr>
            </a:lvl7pPr>
            <a:lvl8pPr marL="1371600" algn="l" defTabSz="685800" rtl="0" fontAlgn="base">
              <a:spcBef>
                <a:spcPct val="0"/>
              </a:spcBef>
              <a:spcAft>
                <a:spcPct val="0"/>
              </a:spcAft>
              <a:defRPr sz="4000">
                <a:solidFill>
                  <a:schemeClr val="tx1"/>
                </a:solidFill>
                <a:latin typeface="The Serif Hand Black" panose="03070902030502020204" pitchFamily="66" charset="0"/>
              </a:defRPr>
            </a:lvl8pPr>
            <a:lvl9pPr marL="1828800" algn="l" defTabSz="685800" rtl="0" fontAlgn="base">
              <a:spcBef>
                <a:spcPct val="0"/>
              </a:spcBef>
              <a:spcAft>
                <a:spcPct val="0"/>
              </a:spcAft>
              <a:defRPr sz="4000">
                <a:solidFill>
                  <a:schemeClr val="tx1"/>
                </a:solidFill>
                <a:latin typeface="The Serif Hand Black" panose="03070902030502020204" pitchFamily="66" charset="0"/>
              </a:defRPr>
            </a:lvl9pPr>
          </a:lstStyle>
          <a:p>
            <a:pPr eaLnBrk="1" hangingPunct="1"/>
            <a:r>
              <a:rPr lang="nl-NL" sz="4200" b="1" dirty="0">
                <a:solidFill>
                  <a:srgbClr val="C00000"/>
                </a:solidFill>
                <a:latin typeface="Rockwell" panose="02060603020205020403" pitchFamily="18" charset="0"/>
              </a:rPr>
              <a:t>Symbiotische Wil</a:t>
            </a:r>
          </a:p>
        </p:txBody>
      </p:sp>
      <p:sp>
        <p:nvSpPr>
          <p:cNvPr id="4" name="Tekstvak 3">
            <a:extLst>
              <a:ext uri="{FF2B5EF4-FFF2-40B4-BE49-F238E27FC236}">
                <a16:creationId xmlns:a16="http://schemas.microsoft.com/office/drawing/2014/main" id="{7A8424B7-C69E-426A-B18E-C6AA3449D1CD}"/>
              </a:ext>
            </a:extLst>
          </p:cNvPr>
          <p:cNvSpPr txBox="1"/>
          <p:nvPr/>
        </p:nvSpPr>
        <p:spPr>
          <a:xfrm>
            <a:off x="508000" y="1691983"/>
            <a:ext cx="9867900" cy="7017306"/>
          </a:xfrm>
          <a:prstGeom prst="rect">
            <a:avLst/>
          </a:prstGeom>
          <a:noFill/>
        </p:spPr>
        <p:txBody>
          <a:bodyPr wrap="square" rtlCol="0">
            <a:spAutoFit/>
          </a:bodyPr>
          <a:lstStyle/>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b="1" dirty="0">
                <a:solidFill>
                  <a:srgbClr val="0070C0"/>
                </a:solidFill>
              </a:rPr>
              <a:t>Trauma:</a:t>
            </a:r>
            <a:r>
              <a:rPr lang="nl-NL" dirty="0">
                <a:solidFill>
                  <a:srgbClr val="0070C0"/>
                </a:solidFill>
              </a:rPr>
              <a:t> 			Isolement, Eenzaamheid</a:t>
            </a:r>
          </a:p>
          <a:p>
            <a:endParaRPr lang="nl-NL" dirty="0">
              <a:solidFill>
                <a:srgbClr val="0070C0"/>
              </a:solidFill>
            </a:endParaRPr>
          </a:p>
          <a:p>
            <a:pPr marL="285750" indent="-285750">
              <a:buFont typeface="Arial" panose="020B0604020202020204" pitchFamily="34" charset="0"/>
              <a:buChar char="•"/>
            </a:pPr>
            <a:r>
              <a:rPr lang="nl-NL" b="1" dirty="0">
                <a:solidFill>
                  <a:srgbClr val="FF0000"/>
                </a:solidFill>
              </a:rPr>
              <a:t>Verlangen:</a:t>
            </a:r>
            <a:r>
              <a:rPr lang="nl-NL" dirty="0">
                <a:solidFill>
                  <a:srgbClr val="FF0000"/>
                </a:solidFill>
              </a:rPr>
              <a:t> 		                Contact, Gezelschap</a:t>
            </a:r>
          </a:p>
          <a:p>
            <a:endParaRPr lang="nl-NL" dirty="0"/>
          </a:p>
          <a:p>
            <a:pPr marL="285750" indent="-285750">
              <a:buFont typeface="Arial" panose="020B0604020202020204" pitchFamily="34" charset="0"/>
              <a:buChar char="•"/>
            </a:pPr>
            <a:r>
              <a:rPr lang="nl-NL" b="1" dirty="0">
                <a:solidFill>
                  <a:srgbClr val="C00000"/>
                </a:solidFill>
              </a:rPr>
              <a:t>Pathologie:</a:t>
            </a:r>
            <a:r>
              <a:rPr lang="nl-NL" dirty="0">
                <a:solidFill>
                  <a:srgbClr val="C00000"/>
                </a:solidFill>
              </a:rPr>
              <a:t>  			Theatrale PS, Syndroom van </a:t>
            </a:r>
            <a:r>
              <a:rPr lang="nl-NL" dirty="0" err="1">
                <a:solidFill>
                  <a:srgbClr val="C00000"/>
                </a:solidFill>
              </a:rPr>
              <a:t>Munchhausen</a:t>
            </a:r>
            <a:endParaRPr lang="nl-NL" dirty="0">
              <a:solidFill>
                <a:srgbClr val="C00000"/>
              </a:solidFill>
            </a:endParaRPr>
          </a:p>
          <a:p>
            <a:endParaRPr lang="nl-NL" dirty="0">
              <a:solidFill>
                <a:srgbClr val="C00000"/>
              </a:solidFill>
            </a:endParaRPr>
          </a:p>
          <a:p>
            <a:pPr marL="285750" indent="-285750">
              <a:buFont typeface="Arial" panose="020B0604020202020204" pitchFamily="34" charset="0"/>
              <a:buChar char="•"/>
            </a:pPr>
            <a:r>
              <a:rPr lang="nl-NL" b="1" dirty="0" err="1">
                <a:solidFill>
                  <a:schemeClr val="accent3"/>
                </a:solidFill>
              </a:rPr>
              <a:t>Oerouderschap</a:t>
            </a:r>
            <a:r>
              <a:rPr lang="nl-NL" dirty="0">
                <a:solidFill>
                  <a:schemeClr val="accent3"/>
                </a:solidFill>
              </a:rPr>
              <a:t>: 		Intimiteit, Aandacht</a:t>
            </a:r>
          </a:p>
          <a:p>
            <a:endParaRPr lang="nl-NL" dirty="0">
              <a:solidFill>
                <a:srgbClr val="C00000"/>
              </a:solidFill>
            </a:endParaRP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b="1" dirty="0">
                <a:solidFill>
                  <a:schemeClr val="accent3"/>
                </a:solidFill>
              </a:rPr>
              <a:t>(Zelf)Heling:			</a:t>
            </a:r>
            <a:r>
              <a:rPr lang="nl-NL" dirty="0" err="1">
                <a:solidFill>
                  <a:schemeClr val="accent3"/>
                </a:solidFill>
              </a:rPr>
              <a:t>Social</a:t>
            </a:r>
            <a:r>
              <a:rPr lang="nl-NL" dirty="0">
                <a:solidFill>
                  <a:schemeClr val="accent3"/>
                </a:solidFill>
              </a:rPr>
              <a:t> Media minimaliseren  		</a:t>
            </a:r>
          </a:p>
          <a:p>
            <a:r>
              <a:rPr lang="nl-NL" dirty="0">
                <a:solidFill>
                  <a:schemeClr val="accent3"/>
                </a:solidFill>
              </a:rPr>
              <a:t>  				Stilte momenten</a:t>
            </a:r>
          </a:p>
          <a:p>
            <a:r>
              <a:rPr lang="nl-NL" dirty="0">
                <a:solidFill>
                  <a:schemeClr val="accent3"/>
                </a:solidFill>
              </a:rPr>
              <a:t>				</a:t>
            </a:r>
            <a:r>
              <a:rPr lang="nl-NL" dirty="0" err="1">
                <a:solidFill>
                  <a:schemeClr val="accent3"/>
                </a:solidFill>
              </a:rPr>
              <a:t>Talking</a:t>
            </a:r>
            <a:r>
              <a:rPr lang="nl-NL" dirty="0">
                <a:solidFill>
                  <a:schemeClr val="accent3"/>
                </a:solidFill>
              </a:rPr>
              <a:t> Stick </a:t>
            </a:r>
          </a:p>
          <a:p>
            <a:r>
              <a:rPr lang="nl-NL" dirty="0">
                <a:solidFill>
                  <a:schemeClr val="accent3"/>
                </a:solidFill>
              </a:rPr>
              <a:t> 		</a:t>
            </a:r>
          </a:p>
          <a:p>
            <a:pPr marL="285750" indent="-285750">
              <a:buFont typeface="Arial" panose="020B0604020202020204" pitchFamily="34" charset="0"/>
              <a:buChar char="•"/>
            </a:pPr>
            <a:r>
              <a:rPr lang="nl-NL" b="1" dirty="0">
                <a:solidFill>
                  <a:schemeClr val="accent3"/>
                </a:solidFill>
              </a:rPr>
              <a:t>Ondersteuning :		</a:t>
            </a:r>
            <a:r>
              <a:rPr lang="nl-NL" dirty="0">
                <a:solidFill>
                  <a:schemeClr val="accent3"/>
                </a:solidFill>
              </a:rPr>
              <a:t>Geleide Meditatie Oude Dag</a:t>
            </a:r>
            <a:endParaRPr lang="nl-NL" b="1" dirty="0">
              <a:solidFill>
                <a:schemeClr val="accent3"/>
              </a:solidFill>
            </a:endParaRPr>
          </a:p>
          <a:p>
            <a:pPr lvl="1"/>
            <a:r>
              <a:rPr lang="nl-NL" b="1" dirty="0">
                <a:solidFill>
                  <a:schemeClr val="accent3"/>
                </a:solidFill>
              </a:rPr>
              <a:t>				</a:t>
            </a:r>
            <a:r>
              <a:rPr lang="nl-NL" dirty="0">
                <a:solidFill>
                  <a:schemeClr val="accent3"/>
                </a:solidFill>
              </a:rPr>
              <a:t>Voice </a:t>
            </a:r>
            <a:r>
              <a:rPr lang="nl-NL" dirty="0" err="1">
                <a:solidFill>
                  <a:schemeClr val="accent3"/>
                </a:solidFill>
              </a:rPr>
              <a:t>Dialogue</a:t>
            </a:r>
            <a:endParaRPr lang="nl-NL" dirty="0">
              <a:solidFill>
                <a:schemeClr val="accent3"/>
              </a:solidFill>
            </a:endParaRPr>
          </a:p>
          <a:p>
            <a:pPr lvl="1"/>
            <a:r>
              <a:rPr lang="nl-NL" dirty="0">
                <a:solidFill>
                  <a:schemeClr val="accent3"/>
                </a:solidFill>
              </a:rPr>
              <a:t>				</a:t>
            </a:r>
            <a:r>
              <a:rPr lang="nl-NL" dirty="0" err="1">
                <a:solidFill>
                  <a:schemeClr val="accent3"/>
                </a:solidFill>
              </a:rPr>
              <a:t>Vision</a:t>
            </a:r>
            <a:r>
              <a:rPr lang="nl-NL" dirty="0">
                <a:solidFill>
                  <a:schemeClr val="accent3"/>
                </a:solidFill>
              </a:rPr>
              <a:t> </a:t>
            </a:r>
            <a:r>
              <a:rPr lang="nl-NL" dirty="0" err="1">
                <a:solidFill>
                  <a:schemeClr val="accent3"/>
                </a:solidFill>
              </a:rPr>
              <a:t>Quest</a:t>
            </a:r>
            <a:r>
              <a:rPr lang="nl-NL" dirty="0">
                <a:solidFill>
                  <a:schemeClr val="accent3"/>
                </a:solidFill>
              </a:rPr>
              <a:t>	</a:t>
            </a:r>
            <a:r>
              <a:rPr lang="nl-NL" b="1" dirty="0">
                <a:solidFill>
                  <a:schemeClr val="accent3"/>
                </a:solidFill>
              </a:rPr>
              <a:t>	</a:t>
            </a:r>
            <a:endParaRPr lang="nl-NL" dirty="0">
              <a:solidFill>
                <a:schemeClr val="accent3"/>
              </a:solidFill>
            </a:endParaRPr>
          </a:p>
          <a:p>
            <a:pPr lvl="7"/>
            <a:r>
              <a:rPr lang="nl-NL" dirty="0"/>
              <a:t>	</a:t>
            </a:r>
            <a:r>
              <a:rPr lang="nl-NL" dirty="0">
                <a:solidFill>
                  <a:schemeClr val="accent3"/>
                </a:solidFill>
              </a:rPr>
              <a:t>Tantra</a:t>
            </a:r>
            <a:r>
              <a:rPr lang="nl-NL" dirty="0"/>
              <a:t>		</a:t>
            </a:r>
          </a:p>
          <a:p>
            <a:r>
              <a:rPr lang="nl-NL" dirty="0"/>
              <a:t>		      </a:t>
            </a:r>
          </a:p>
          <a:p>
            <a:r>
              <a:rPr lang="nl-NL" dirty="0"/>
              <a:t>                                       </a:t>
            </a:r>
          </a:p>
          <a:p>
            <a:r>
              <a:rPr lang="nl-NL" dirty="0"/>
              <a:t>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1026" name="Picture 2" descr="Karaktertypen - de dramaqueen - Singularity">
            <a:extLst>
              <a:ext uri="{FF2B5EF4-FFF2-40B4-BE49-F238E27FC236}">
                <a16:creationId xmlns:a16="http://schemas.microsoft.com/office/drawing/2014/main" id="{BF9079AD-C56A-49EE-AB75-24B3F5C62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400" y="1942621"/>
            <a:ext cx="1447800" cy="1752973"/>
          </a:xfrm>
          <a:prstGeom prst="rect">
            <a:avLst/>
          </a:prstGeom>
          <a:noFill/>
          <a:extLst>
            <a:ext uri="{909E8E84-426E-40DD-AFC4-6F175D3DCCD1}">
              <a14:hiddenFill xmlns:a14="http://schemas.microsoft.com/office/drawing/2010/main">
                <a:solidFill>
                  <a:srgbClr val="FFFFFF"/>
                </a:solidFill>
              </a14:hiddenFill>
            </a:ext>
          </a:extLst>
        </p:spPr>
      </p:pic>
      <p:sp>
        <p:nvSpPr>
          <p:cNvPr id="7" name="Hart 6">
            <a:extLst>
              <a:ext uri="{FF2B5EF4-FFF2-40B4-BE49-F238E27FC236}">
                <a16:creationId xmlns:a16="http://schemas.microsoft.com/office/drawing/2014/main" id="{CD13E4D8-1B03-4966-B564-8E8385931389}"/>
              </a:ext>
            </a:extLst>
          </p:cNvPr>
          <p:cNvSpPr/>
          <p:nvPr/>
        </p:nvSpPr>
        <p:spPr>
          <a:xfrm>
            <a:off x="3521526" y="3586780"/>
            <a:ext cx="389774" cy="382929"/>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ter: 5 punten 7">
            <a:extLst>
              <a:ext uri="{FF2B5EF4-FFF2-40B4-BE49-F238E27FC236}">
                <a16:creationId xmlns:a16="http://schemas.microsoft.com/office/drawing/2014/main" id="{28F53D66-5D8E-483F-B2FE-74141FCCD36E}"/>
              </a:ext>
            </a:extLst>
          </p:cNvPr>
          <p:cNvSpPr/>
          <p:nvPr/>
        </p:nvSpPr>
        <p:spPr>
          <a:xfrm>
            <a:off x="3444951" y="1977828"/>
            <a:ext cx="542925" cy="339273"/>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Lint: omhoog gekanteld 8">
            <a:extLst>
              <a:ext uri="{FF2B5EF4-FFF2-40B4-BE49-F238E27FC236}">
                <a16:creationId xmlns:a16="http://schemas.microsoft.com/office/drawing/2014/main" id="{4EAD322F-79E0-4C7B-AB1B-ECFD80F0B32C}"/>
              </a:ext>
            </a:extLst>
          </p:cNvPr>
          <p:cNvSpPr/>
          <p:nvPr/>
        </p:nvSpPr>
        <p:spPr>
          <a:xfrm>
            <a:off x="3390338" y="2555480"/>
            <a:ext cx="652150" cy="339273"/>
          </a:xfrm>
          <a:prstGeom prst="ribbon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292" name="Picture 4" descr="Wat Is Een Vision Quest En Waarom Zou Je Er Een Doen? - Zamnesia Blog">
            <a:extLst>
              <a:ext uri="{FF2B5EF4-FFF2-40B4-BE49-F238E27FC236}">
                <a16:creationId xmlns:a16="http://schemas.microsoft.com/office/drawing/2014/main" id="{32341949-D668-44DC-818D-98D94DA823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9150" y="4656429"/>
            <a:ext cx="2533650" cy="126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29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a:xfrm>
            <a:off x="914400" y="511795"/>
            <a:ext cx="10363200" cy="1609725"/>
          </a:xfrm>
        </p:spPr>
        <p:txBody>
          <a:bodyPr/>
          <a:lstStyle/>
          <a:p>
            <a:r>
              <a:rPr lang="nl-NL" dirty="0">
                <a:solidFill>
                  <a:srgbClr val="00B050"/>
                </a:solidFill>
              </a:rPr>
              <a:t>DE BEVRIJDENDE WIL: </a:t>
            </a:r>
            <a:r>
              <a:rPr lang="nl-NL" i="1" dirty="0">
                <a:solidFill>
                  <a:srgbClr val="00B050"/>
                </a:solidFill>
              </a:rPr>
              <a:t>Vrijheid</a:t>
            </a:r>
            <a:endParaRPr lang="nl-NL" dirty="0">
              <a:solidFill>
                <a:srgbClr val="00B050"/>
              </a:solidFill>
            </a:endParaRPr>
          </a:p>
        </p:txBody>
      </p:sp>
      <p:sp>
        <p:nvSpPr>
          <p:cNvPr id="4" name="Tekstvak 3">
            <a:extLst>
              <a:ext uri="{FF2B5EF4-FFF2-40B4-BE49-F238E27FC236}">
                <a16:creationId xmlns:a16="http://schemas.microsoft.com/office/drawing/2014/main" id="{8D0CCFC9-4C0A-4484-A316-43B2B84D0F98}"/>
              </a:ext>
            </a:extLst>
          </p:cNvPr>
          <p:cNvSpPr txBox="1"/>
          <p:nvPr/>
        </p:nvSpPr>
        <p:spPr>
          <a:xfrm>
            <a:off x="1281112"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Autonomie</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5" name="Tekstvak 4">
            <a:extLst>
              <a:ext uri="{FF2B5EF4-FFF2-40B4-BE49-F238E27FC236}">
                <a16:creationId xmlns:a16="http://schemas.microsoft.com/office/drawing/2014/main" id="{D6DD6D56-C071-4B6C-ABF2-B423F4BC6079}"/>
              </a:ext>
            </a:extLst>
          </p:cNvPr>
          <p:cNvSpPr txBox="1"/>
          <p:nvPr/>
        </p:nvSpPr>
        <p:spPr>
          <a:xfrm>
            <a:off x="3762375" y="3792843"/>
            <a:ext cx="335280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Authenticiteit</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6" name="Tekstvak 5">
            <a:extLst>
              <a:ext uri="{FF2B5EF4-FFF2-40B4-BE49-F238E27FC236}">
                <a16:creationId xmlns:a16="http://schemas.microsoft.com/office/drawing/2014/main" id="{77A7E319-91C8-4192-B263-6413F812A88C}"/>
              </a:ext>
            </a:extLst>
          </p:cNvPr>
          <p:cNvSpPr txBox="1"/>
          <p:nvPr/>
        </p:nvSpPr>
        <p:spPr>
          <a:xfrm>
            <a:off x="1028702" y="3936360"/>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Vrijheid</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7" name="Tekstvak 6">
            <a:extLst>
              <a:ext uri="{FF2B5EF4-FFF2-40B4-BE49-F238E27FC236}">
                <a16:creationId xmlns:a16="http://schemas.microsoft.com/office/drawing/2014/main" id="{A7E28050-026E-4713-A86B-1AAB9CDACF50}"/>
              </a:ext>
            </a:extLst>
          </p:cNvPr>
          <p:cNvSpPr txBox="1"/>
          <p:nvPr/>
        </p:nvSpPr>
        <p:spPr>
          <a:xfrm>
            <a:off x="5467350"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Transparantie</a:t>
            </a: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8" name="Tekstvak 7">
            <a:extLst>
              <a:ext uri="{FF2B5EF4-FFF2-40B4-BE49-F238E27FC236}">
                <a16:creationId xmlns:a16="http://schemas.microsoft.com/office/drawing/2014/main" id="{0152E223-9FFA-4448-A20F-66F5F2870DEF}"/>
              </a:ext>
            </a:extLst>
          </p:cNvPr>
          <p:cNvSpPr txBox="1"/>
          <p:nvPr/>
        </p:nvSpPr>
        <p:spPr>
          <a:xfrm>
            <a:off x="6138864" y="3688931"/>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Concentratie</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9" name="Tekstvak 8">
            <a:extLst>
              <a:ext uri="{FF2B5EF4-FFF2-40B4-BE49-F238E27FC236}">
                <a16:creationId xmlns:a16="http://schemas.microsoft.com/office/drawing/2014/main" id="{7A2A2007-E009-467C-94A4-38716DC6F1D9}"/>
              </a:ext>
            </a:extLst>
          </p:cNvPr>
          <p:cNvSpPr txBox="1"/>
          <p:nvPr/>
        </p:nvSpPr>
        <p:spPr>
          <a:xfrm>
            <a:off x="7853363" y="213797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0" name="Tekstvak 9">
            <a:extLst>
              <a:ext uri="{FF2B5EF4-FFF2-40B4-BE49-F238E27FC236}">
                <a16:creationId xmlns:a16="http://schemas.microsoft.com/office/drawing/2014/main" id="{0C3AE514-E0A1-4E37-AEA8-6907ECE0C81F}"/>
              </a:ext>
            </a:extLst>
          </p:cNvPr>
          <p:cNvSpPr txBox="1"/>
          <p:nvPr/>
        </p:nvSpPr>
        <p:spPr>
          <a:xfrm>
            <a:off x="4002882" y="544325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Assertiviteit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1" name="Tekstvak 10">
            <a:extLst>
              <a:ext uri="{FF2B5EF4-FFF2-40B4-BE49-F238E27FC236}">
                <a16:creationId xmlns:a16="http://schemas.microsoft.com/office/drawing/2014/main" id="{92053CAB-E157-4AB8-9C23-20A51B1000C0}"/>
              </a:ext>
            </a:extLst>
          </p:cNvPr>
          <p:cNvSpPr txBox="1"/>
          <p:nvPr/>
        </p:nvSpPr>
        <p:spPr>
          <a:xfrm>
            <a:off x="8791575" y="445132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3" name="Tekstvak 2">
            <a:extLst>
              <a:ext uri="{FF2B5EF4-FFF2-40B4-BE49-F238E27FC236}">
                <a16:creationId xmlns:a16="http://schemas.microsoft.com/office/drawing/2014/main" id="{ACD12149-C7B4-44BB-834A-CF74DF1AC693}"/>
              </a:ext>
            </a:extLst>
          </p:cNvPr>
          <p:cNvSpPr txBox="1"/>
          <p:nvPr/>
        </p:nvSpPr>
        <p:spPr>
          <a:xfrm>
            <a:off x="8222456" y="2725716"/>
            <a:ext cx="203835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Helderheid</a:t>
            </a:r>
          </a:p>
        </p:txBody>
      </p:sp>
      <p:sp>
        <p:nvSpPr>
          <p:cNvPr id="12" name="Tekstvak 11">
            <a:extLst>
              <a:ext uri="{FF2B5EF4-FFF2-40B4-BE49-F238E27FC236}">
                <a16:creationId xmlns:a16="http://schemas.microsoft.com/office/drawing/2014/main" id="{DF822427-1E2C-4E3F-BF86-D75BEB74A1A9}"/>
              </a:ext>
            </a:extLst>
          </p:cNvPr>
          <p:cNvSpPr txBox="1"/>
          <p:nvPr/>
        </p:nvSpPr>
        <p:spPr>
          <a:xfrm>
            <a:off x="10078044" y="4494195"/>
            <a:ext cx="208121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Intuïtie</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3" name="Tekstvak 12">
            <a:extLst>
              <a:ext uri="{FF2B5EF4-FFF2-40B4-BE49-F238E27FC236}">
                <a16:creationId xmlns:a16="http://schemas.microsoft.com/office/drawing/2014/main" id="{A84CD16C-2B24-4972-BB15-F0F5197F763A}"/>
              </a:ext>
            </a:extLst>
          </p:cNvPr>
          <p:cNvSpPr txBox="1"/>
          <p:nvPr/>
        </p:nvSpPr>
        <p:spPr>
          <a:xfrm>
            <a:off x="9477379" y="3638482"/>
            <a:ext cx="209549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dirty="0">
                <a:solidFill>
                  <a:prstClr val="black"/>
                </a:solidFill>
              </a:rPr>
              <a:t>Aandacht</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pic>
        <p:nvPicPr>
          <p:cNvPr id="13314" name="Picture 2" descr="De Weg tot Zelfbevrijding module 0 - SoulNature">
            <a:extLst>
              <a:ext uri="{FF2B5EF4-FFF2-40B4-BE49-F238E27FC236}">
                <a16:creationId xmlns:a16="http://schemas.microsoft.com/office/drawing/2014/main" id="{79EF3BF3-0D47-44C0-88FE-EF56E97D0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307" y="4652627"/>
            <a:ext cx="245745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k geef je een mooie toekomst">
            <a:extLst>
              <a:ext uri="{FF2B5EF4-FFF2-40B4-BE49-F238E27FC236}">
                <a16:creationId xmlns:a16="http://schemas.microsoft.com/office/drawing/2014/main" id="{ED0E7EA9-4A0C-4D70-8576-FEDA20D9D3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90" y="4770379"/>
            <a:ext cx="2733675" cy="1666875"/>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D7CE3BAC-BF2B-4C7F-ACEB-607F30190702}"/>
              </a:ext>
            </a:extLst>
          </p:cNvPr>
          <p:cNvSpPr txBox="1"/>
          <p:nvPr/>
        </p:nvSpPr>
        <p:spPr>
          <a:xfrm>
            <a:off x="10652819" y="2372744"/>
            <a:ext cx="931665" cy="369332"/>
          </a:xfrm>
          <a:prstGeom prst="rect">
            <a:avLst/>
          </a:prstGeom>
          <a:noFill/>
        </p:spPr>
        <p:txBody>
          <a:bodyPr wrap="none" rtlCol="0">
            <a:spAutoFit/>
          </a:bodyPr>
          <a:lstStyle/>
          <a:p>
            <a:r>
              <a:rPr lang="nl-NL" dirty="0"/>
              <a:t>Emotie</a:t>
            </a:r>
          </a:p>
        </p:txBody>
      </p:sp>
      <p:sp>
        <p:nvSpPr>
          <p:cNvPr id="16" name="Tekstvak 15">
            <a:extLst>
              <a:ext uri="{FF2B5EF4-FFF2-40B4-BE49-F238E27FC236}">
                <a16:creationId xmlns:a16="http://schemas.microsoft.com/office/drawing/2014/main" id="{AE10DCED-D726-46A5-A839-08D4B562FA03}"/>
              </a:ext>
            </a:extLst>
          </p:cNvPr>
          <p:cNvSpPr txBox="1"/>
          <p:nvPr/>
        </p:nvSpPr>
        <p:spPr>
          <a:xfrm>
            <a:off x="3064222" y="2915680"/>
            <a:ext cx="2609849" cy="369332"/>
          </a:xfrm>
          <a:prstGeom prst="rect">
            <a:avLst/>
          </a:prstGeom>
          <a:noFill/>
        </p:spPr>
        <p:txBody>
          <a:bodyPr wrap="square" rtlCol="0">
            <a:spAutoFit/>
          </a:bodyPr>
          <a:lstStyle/>
          <a:p>
            <a:r>
              <a:rPr lang="nl-NL" dirty="0"/>
              <a:t>Verantwoordelijkheid</a:t>
            </a:r>
          </a:p>
        </p:txBody>
      </p:sp>
      <p:sp>
        <p:nvSpPr>
          <p:cNvPr id="17" name="Tekstvak 16">
            <a:extLst>
              <a:ext uri="{FF2B5EF4-FFF2-40B4-BE49-F238E27FC236}">
                <a16:creationId xmlns:a16="http://schemas.microsoft.com/office/drawing/2014/main" id="{28E0330B-85A8-4E86-BB47-BBD34A63D9C6}"/>
              </a:ext>
            </a:extLst>
          </p:cNvPr>
          <p:cNvSpPr txBox="1"/>
          <p:nvPr/>
        </p:nvSpPr>
        <p:spPr>
          <a:xfrm>
            <a:off x="9739314" y="5690686"/>
            <a:ext cx="1538286" cy="369332"/>
          </a:xfrm>
          <a:prstGeom prst="rect">
            <a:avLst/>
          </a:prstGeom>
          <a:noFill/>
        </p:spPr>
        <p:txBody>
          <a:bodyPr wrap="square" rtlCol="0">
            <a:spAutoFit/>
          </a:bodyPr>
          <a:lstStyle/>
          <a:p>
            <a:r>
              <a:rPr lang="nl-NL" dirty="0"/>
              <a:t>Verbinding</a:t>
            </a:r>
          </a:p>
        </p:txBody>
      </p:sp>
    </p:spTree>
    <p:extLst>
      <p:ext uri="{BB962C8B-B14F-4D97-AF65-F5344CB8AC3E}">
        <p14:creationId xmlns:p14="http://schemas.microsoft.com/office/powerpoint/2010/main" val="2443135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EB709A9-45CF-4325-941F-BBDC8BE696F5}"/>
              </a:ext>
            </a:extLst>
          </p:cNvPr>
          <p:cNvSpPr txBox="1">
            <a:spLocks/>
          </p:cNvSpPr>
          <p:nvPr/>
        </p:nvSpPr>
        <p:spPr>
          <a:xfrm>
            <a:off x="508000" y="484188"/>
            <a:ext cx="10363200" cy="1609725"/>
          </a:xfrm>
          <a:prstGeom prst="rect">
            <a:avLst/>
          </a:prstGeom>
        </p:spPr>
        <p:txBody>
          <a:bodyPr/>
          <a:lstStyle>
            <a:lvl1pPr algn="l" defTabSz="685800" rtl="0" fontAlgn="base">
              <a:spcBef>
                <a:spcPct val="0"/>
              </a:spcBef>
              <a:spcAft>
                <a:spcPct val="0"/>
              </a:spcAft>
              <a:defRPr sz="4000" kern="1200">
                <a:solidFill>
                  <a:schemeClr val="tx1"/>
                </a:solidFill>
                <a:latin typeface="+mj-lt"/>
                <a:ea typeface="+mj-ea"/>
                <a:cs typeface="+mj-cs"/>
              </a:defRPr>
            </a:lvl1pPr>
            <a:lvl2pPr algn="l" defTabSz="685800" rtl="0" fontAlgn="base">
              <a:spcBef>
                <a:spcPct val="0"/>
              </a:spcBef>
              <a:spcAft>
                <a:spcPct val="0"/>
              </a:spcAft>
              <a:defRPr sz="4000">
                <a:solidFill>
                  <a:schemeClr val="tx1"/>
                </a:solidFill>
                <a:latin typeface="The Serif Hand Black" panose="03070902030502020204" pitchFamily="66" charset="0"/>
              </a:defRPr>
            </a:lvl2pPr>
            <a:lvl3pPr algn="l" defTabSz="685800" rtl="0" fontAlgn="base">
              <a:spcBef>
                <a:spcPct val="0"/>
              </a:spcBef>
              <a:spcAft>
                <a:spcPct val="0"/>
              </a:spcAft>
              <a:defRPr sz="4000">
                <a:solidFill>
                  <a:schemeClr val="tx1"/>
                </a:solidFill>
                <a:latin typeface="The Serif Hand Black" panose="03070902030502020204" pitchFamily="66" charset="0"/>
              </a:defRPr>
            </a:lvl3pPr>
            <a:lvl4pPr algn="l" defTabSz="685800" rtl="0" fontAlgn="base">
              <a:spcBef>
                <a:spcPct val="0"/>
              </a:spcBef>
              <a:spcAft>
                <a:spcPct val="0"/>
              </a:spcAft>
              <a:defRPr sz="4000">
                <a:solidFill>
                  <a:schemeClr val="tx1"/>
                </a:solidFill>
                <a:latin typeface="The Serif Hand Black" panose="03070902030502020204" pitchFamily="66" charset="0"/>
              </a:defRPr>
            </a:lvl4pPr>
            <a:lvl5pPr algn="l" defTabSz="685800" rtl="0" fontAlgn="base">
              <a:spcBef>
                <a:spcPct val="0"/>
              </a:spcBef>
              <a:spcAft>
                <a:spcPct val="0"/>
              </a:spcAft>
              <a:defRPr sz="4000">
                <a:solidFill>
                  <a:schemeClr val="tx1"/>
                </a:solidFill>
                <a:latin typeface="The Serif Hand Black" panose="03070902030502020204" pitchFamily="66" charset="0"/>
              </a:defRPr>
            </a:lvl5pPr>
            <a:lvl6pPr marL="457200" algn="l" defTabSz="685800" rtl="0" fontAlgn="base">
              <a:spcBef>
                <a:spcPct val="0"/>
              </a:spcBef>
              <a:spcAft>
                <a:spcPct val="0"/>
              </a:spcAft>
              <a:defRPr sz="4000">
                <a:solidFill>
                  <a:schemeClr val="tx1"/>
                </a:solidFill>
                <a:latin typeface="The Serif Hand Black" panose="03070902030502020204" pitchFamily="66" charset="0"/>
              </a:defRPr>
            </a:lvl6pPr>
            <a:lvl7pPr marL="914400" algn="l" defTabSz="685800" rtl="0" fontAlgn="base">
              <a:spcBef>
                <a:spcPct val="0"/>
              </a:spcBef>
              <a:spcAft>
                <a:spcPct val="0"/>
              </a:spcAft>
              <a:defRPr sz="4000">
                <a:solidFill>
                  <a:schemeClr val="tx1"/>
                </a:solidFill>
                <a:latin typeface="The Serif Hand Black" panose="03070902030502020204" pitchFamily="66" charset="0"/>
              </a:defRPr>
            </a:lvl7pPr>
            <a:lvl8pPr marL="1371600" algn="l" defTabSz="685800" rtl="0" fontAlgn="base">
              <a:spcBef>
                <a:spcPct val="0"/>
              </a:spcBef>
              <a:spcAft>
                <a:spcPct val="0"/>
              </a:spcAft>
              <a:defRPr sz="4000">
                <a:solidFill>
                  <a:schemeClr val="tx1"/>
                </a:solidFill>
                <a:latin typeface="The Serif Hand Black" panose="03070902030502020204" pitchFamily="66" charset="0"/>
              </a:defRPr>
            </a:lvl8pPr>
            <a:lvl9pPr marL="1828800" algn="l" defTabSz="685800" rtl="0" fontAlgn="base">
              <a:spcBef>
                <a:spcPct val="0"/>
              </a:spcBef>
              <a:spcAft>
                <a:spcPct val="0"/>
              </a:spcAft>
              <a:defRPr sz="4000">
                <a:solidFill>
                  <a:schemeClr val="tx1"/>
                </a:solidFill>
                <a:latin typeface="The Serif Hand Black" panose="03070902030502020204" pitchFamily="66" charset="0"/>
              </a:defRPr>
            </a:lvl9pPr>
          </a:lstStyle>
          <a:p>
            <a:pPr eaLnBrk="1" hangingPunct="1"/>
            <a:r>
              <a:rPr lang="nl-NL" sz="4200" b="1" dirty="0">
                <a:solidFill>
                  <a:schemeClr val="accent3"/>
                </a:solidFill>
                <a:latin typeface="Rockwell" panose="02060603020205020403" pitchFamily="18" charset="0"/>
              </a:rPr>
              <a:t>Bevrijdende Wil</a:t>
            </a:r>
          </a:p>
        </p:txBody>
      </p:sp>
      <p:sp>
        <p:nvSpPr>
          <p:cNvPr id="4" name="Tekstvak 3">
            <a:extLst>
              <a:ext uri="{FF2B5EF4-FFF2-40B4-BE49-F238E27FC236}">
                <a16:creationId xmlns:a16="http://schemas.microsoft.com/office/drawing/2014/main" id="{7A8424B7-C69E-426A-B18E-C6AA3449D1CD}"/>
              </a:ext>
            </a:extLst>
          </p:cNvPr>
          <p:cNvSpPr txBox="1"/>
          <p:nvPr/>
        </p:nvSpPr>
        <p:spPr>
          <a:xfrm>
            <a:off x="506414" y="1289050"/>
            <a:ext cx="9867900" cy="8402300"/>
          </a:xfrm>
          <a:prstGeom prst="rect">
            <a:avLst/>
          </a:prstGeom>
          <a:noFill/>
        </p:spPr>
        <p:txBody>
          <a:bodyPr wrap="square" rtlCol="0">
            <a:spAutoFit/>
          </a:bodyPr>
          <a:lstStyle/>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b="1" dirty="0">
                <a:solidFill>
                  <a:srgbClr val="0070C0"/>
                </a:solidFill>
              </a:rPr>
              <a:t>Angst:</a:t>
            </a:r>
            <a:r>
              <a:rPr lang="nl-NL" dirty="0">
                <a:solidFill>
                  <a:srgbClr val="0070C0"/>
                </a:solidFill>
              </a:rPr>
              <a:t> 			Verantwoordelijkheid, Commitment</a:t>
            </a:r>
          </a:p>
          <a:p>
            <a:endParaRPr lang="nl-NL" dirty="0"/>
          </a:p>
          <a:p>
            <a:pPr marL="285750" indent="-285750">
              <a:buFont typeface="Arial" panose="020B0604020202020204" pitchFamily="34" charset="0"/>
              <a:buChar char="•"/>
            </a:pPr>
            <a:r>
              <a:rPr lang="nl-NL" b="1" dirty="0">
                <a:solidFill>
                  <a:schemeClr val="accent4"/>
                </a:solidFill>
              </a:rPr>
              <a:t>Verlangen:</a:t>
            </a:r>
            <a:r>
              <a:rPr lang="nl-NL" dirty="0">
                <a:solidFill>
                  <a:schemeClr val="accent4"/>
                </a:solidFill>
              </a:rPr>
              <a:t> 		                n.v.t.</a:t>
            </a:r>
          </a:p>
          <a:p>
            <a:endParaRPr lang="nl-NL" dirty="0">
              <a:solidFill>
                <a:schemeClr val="accent4"/>
              </a:solidFill>
            </a:endParaRPr>
          </a:p>
          <a:p>
            <a:pPr marL="285750" indent="-285750">
              <a:buFont typeface="Arial" panose="020B0604020202020204" pitchFamily="34" charset="0"/>
              <a:buChar char="•"/>
            </a:pPr>
            <a:r>
              <a:rPr lang="nl-NL" b="1" dirty="0">
                <a:solidFill>
                  <a:srgbClr val="C00000"/>
                </a:solidFill>
              </a:rPr>
              <a:t>Pathologie:		</a:t>
            </a:r>
            <a:r>
              <a:rPr lang="nl-NL" dirty="0">
                <a:solidFill>
                  <a:srgbClr val="C00000"/>
                </a:solidFill>
              </a:rPr>
              <a:t>  	Psychose</a:t>
            </a:r>
          </a:p>
          <a:p>
            <a:endParaRPr lang="nl-NL" dirty="0">
              <a:solidFill>
                <a:srgbClr val="C00000"/>
              </a:solidFill>
            </a:endParaRPr>
          </a:p>
          <a:p>
            <a:pPr marL="285750" indent="-285750">
              <a:buFont typeface="Arial" panose="020B0604020202020204" pitchFamily="34" charset="0"/>
              <a:buChar char="•"/>
            </a:pPr>
            <a:r>
              <a:rPr lang="nl-NL" b="1" dirty="0">
                <a:solidFill>
                  <a:schemeClr val="accent3"/>
                </a:solidFill>
              </a:rPr>
              <a:t>Oer-Ouderschap</a:t>
            </a:r>
            <a:r>
              <a:rPr lang="nl-NL" dirty="0">
                <a:solidFill>
                  <a:schemeClr val="accent3"/>
                </a:solidFill>
              </a:rPr>
              <a:t>: 		Autonomie &amp; Verbinding</a:t>
            </a:r>
          </a:p>
          <a:p>
            <a:endParaRPr lang="nl-NL" dirty="0">
              <a:solidFill>
                <a:srgbClr val="C00000"/>
              </a:solidFill>
            </a:endParaRP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b="1" dirty="0">
                <a:solidFill>
                  <a:schemeClr val="accent3"/>
                </a:solidFill>
              </a:rPr>
              <a:t>(Zelf)Heling:			</a:t>
            </a:r>
            <a:r>
              <a:rPr lang="nl-NL" dirty="0" err="1">
                <a:solidFill>
                  <a:schemeClr val="accent3"/>
                </a:solidFill>
              </a:rPr>
              <a:t>Nietzsche’s</a:t>
            </a:r>
            <a:r>
              <a:rPr lang="nl-NL" dirty="0">
                <a:solidFill>
                  <a:schemeClr val="accent3"/>
                </a:solidFill>
              </a:rPr>
              <a:t> Tranen  		</a:t>
            </a:r>
          </a:p>
          <a:p>
            <a:r>
              <a:rPr lang="nl-NL" dirty="0">
                <a:solidFill>
                  <a:schemeClr val="accent3"/>
                </a:solidFill>
              </a:rPr>
              <a:t>  				Off </a:t>
            </a:r>
            <a:r>
              <a:rPr lang="nl-NL" dirty="0" err="1">
                <a:solidFill>
                  <a:schemeClr val="accent3"/>
                </a:solidFill>
              </a:rPr>
              <a:t>Grid</a:t>
            </a:r>
            <a:endParaRPr lang="nl-NL" b="1" dirty="0">
              <a:solidFill>
                <a:schemeClr val="accent3"/>
              </a:solidFill>
            </a:endParaRPr>
          </a:p>
          <a:p>
            <a:r>
              <a:rPr lang="nl-NL" b="1" dirty="0">
                <a:solidFill>
                  <a:schemeClr val="accent3"/>
                </a:solidFill>
              </a:rPr>
              <a:t>				</a:t>
            </a:r>
            <a:r>
              <a:rPr lang="nl-NL" dirty="0">
                <a:solidFill>
                  <a:schemeClr val="accent3"/>
                </a:solidFill>
              </a:rPr>
              <a:t>Plantmedicijnen</a:t>
            </a:r>
          </a:p>
          <a:p>
            <a:r>
              <a:rPr lang="nl-NL" dirty="0">
                <a:solidFill>
                  <a:schemeClr val="accent3"/>
                </a:solidFill>
              </a:rPr>
              <a:t>				Home </a:t>
            </a:r>
            <a:r>
              <a:rPr lang="nl-NL" dirty="0" err="1">
                <a:solidFill>
                  <a:schemeClr val="accent3"/>
                </a:solidFill>
              </a:rPr>
              <a:t>Schooling</a:t>
            </a:r>
            <a:endParaRPr lang="nl-NL" dirty="0">
              <a:solidFill>
                <a:schemeClr val="accent3"/>
              </a:solidFill>
            </a:endParaRPr>
          </a:p>
          <a:p>
            <a:r>
              <a:rPr lang="nl-NL" dirty="0">
                <a:solidFill>
                  <a:schemeClr val="accent3"/>
                </a:solidFill>
              </a:rPr>
              <a:t> 				</a:t>
            </a:r>
          </a:p>
          <a:p>
            <a:pPr marL="285750" indent="-285750">
              <a:buFont typeface="Arial" panose="020B0604020202020204" pitchFamily="34" charset="0"/>
              <a:buChar char="•"/>
            </a:pPr>
            <a:r>
              <a:rPr lang="nl-NL" b="1" dirty="0">
                <a:solidFill>
                  <a:schemeClr val="accent3"/>
                </a:solidFill>
              </a:rPr>
              <a:t>Ondersteuning		</a:t>
            </a:r>
            <a:r>
              <a:rPr lang="nl-NL" dirty="0">
                <a:solidFill>
                  <a:schemeClr val="accent3"/>
                </a:solidFill>
              </a:rPr>
              <a:t>IOPT</a:t>
            </a:r>
          </a:p>
          <a:p>
            <a:pPr lvl="8"/>
            <a:r>
              <a:rPr lang="nl-NL" dirty="0">
                <a:solidFill>
                  <a:schemeClr val="accent3"/>
                </a:solidFill>
              </a:rPr>
              <a:t>Provocatieve Coaching</a:t>
            </a:r>
            <a:endParaRPr lang="nl-NL" b="1" dirty="0">
              <a:solidFill>
                <a:schemeClr val="accent3"/>
              </a:solidFill>
            </a:endParaRPr>
          </a:p>
          <a:p>
            <a:pPr lvl="8"/>
            <a:r>
              <a:rPr lang="nl-NL" dirty="0">
                <a:solidFill>
                  <a:schemeClr val="accent3"/>
                </a:solidFill>
              </a:rPr>
              <a:t>Existentiële Psychotherapie</a:t>
            </a:r>
            <a:endParaRPr lang="nl-NL" b="1" dirty="0">
              <a:solidFill>
                <a:schemeClr val="accent3"/>
              </a:solidFill>
            </a:endParaRPr>
          </a:p>
          <a:p>
            <a:pPr lvl="7"/>
            <a:r>
              <a:rPr lang="nl-NL" b="1" dirty="0">
                <a:solidFill>
                  <a:schemeClr val="accent3"/>
                </a:solidFill>
              </a:rPr>
              <a:t>	</a:t>
            </a:r>
            <a:r>
              <a:rPr lang="nl-NL" dirty="0" err="1">
                <a:solidFill>
                  <a:schemeClr val="accent3"/>
                </a:solidFill>
              </a:rPr>
              <a:t>Pesso</a:t>
            </a:r>
            <a:r>
              <a:rPr lang="nl-NL" dirty="0">
                <a:solidFill>
                  <a:schemeClr val="accent3"/>
                </a:solidFill>
              </a:rPr>
              <a:t> Psychotherapie</a:t>
            </a:r>
            <a:r>
              <a:rPr lang="nl-NL" b="1" dirty="0">
                <a:solidFill>
                  <a:schemeClr val="accent3"/>
                </a:solidFill>
              </a:rPr>
              <a:t>					</a:t>
            </a:r>
            <a:endParaRPr lang="nl-NL" b="1" dirty="0"/>
          </a:p>
          <a:p>
            <a:pPr lvl="8"/>
            <a:endParaRPr lang="nl-NL" dirty="0"/>
          </a:p>
          <a:p>
            <a:pPr lvl="7"/>
            <a:r>
              <a:rPr lang="nl-NL" b="1" dirty="0"/>
              <a:t>        </a:t>
            </a:r>
          </a:p>
          <a:p>
            <a:r>
              <a:rPr lang="nl-NL" dirty="0"/>
              <a:t>                                      		</a:t>
            </a:r>
          </a:p>
          <a:p>
            <a:r>
              <a:rPr lang="nl-NL" dirty="0"/>
              <a:t>		      </a:t>
            </a:r>
          </a:p>
          <a:p>
            <a:r>
              <a:rPr lang="nl-NL" dirty="0"/>
              <a:t>                                       </a:t>
            </a:r>
          </a:p>
          <a:p>
            <a:r>
              <a:rPr lang="nl-NL" dirty="0"/>
              <a:t>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5" name="Hart 4">
            <a:extLst>
              <a:ext uri="{FF2B5EF4-FFF2-40B4-BE49-F238E27FC236}">
                <a16:creationId xmlns:a16="http://schemas.microsoft.com/office/drawing/2014/main" id="{90E58155-EC9A-4059-B226-06A40B36D07D}"/>
              </a:ext>
            </a:extLst>
          </p:cNvPr>
          <p:cNvSpPr/>
          <p:nvPr/>
        </p:nvSpPr>
        <p:spPr>
          <a:xfrm>
            <a:off x="3492015" y="3165310"/>
            <a:ext cx="389774" cy="382929"/>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er: 5 punten 6">
            <a:extLst>
              <a:ext uri="{FF2B5EF4-FFF2-40B4-BE49-F238E27FC236}">
                <a16:creationId xmlns:a16="http://schemas.microsoft.com/office/drawing/2014/main" id="{21C56411-BFA1-4A7D-9231-BF7A177E10C4}"/>
              </a:ext>
            </a:extLst>
          </p:cNvPr>
          <p:cNvSpPr/>
          <p:nvPr/>
        </p:nvSpPr>
        <p:spPr>
          <a:xfrm>
            <a:off x="3465064" y="1545430"/>
            <a:ext cx="542925" cy="339273"/>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Lint: omhoog gekanteld 7">
            <a:extLst>
              <a:ext uri="{FF2B5EF4-FFF2-40B4-BE49-F238E27FC236}">
                <a16:creationId xmlns:a16="http://schemas.microsoft.com/office/drawing/2014/main" id="{5C6D454E-7FAC-400B-87B5-EF08116F9E77}"/>
              </a:ext>
            </a:extLst>
          </p:cNvPr>
          <p:cNvSpPr/>
          <p:nvPr/>
        </p:nvSpPr>
        <p:spPr>
          <a:xfrm>
            <a:off x="3410451" y="2115749"/>
            <a:ext cx="652150" cy="339273"/>
          </a:xfrm>
          <a:prstGeom prst="ribbon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338" name="Picture 2" descr="Coach Opleiding Zijnsoriëntatie België">
            <a:extLst>
              <a:ext uri="{FF2B5EF4-FFF2-40B4-BE49-F238E27FC236}">
                <a16:creationId xmlns:a16="http://schemas.microsoft.com/office/drawing/2014/main" id="{A26A5C84-6EFC-437C-91CF-11DF79571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0183" y="5176060"/>
            <a:ext cx="2608262" cy="119775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Ayahuasca-voorbereiding - 4 essentiële dingen die u moet weten">
            <a:extLst>
              <a:ext uri="{FF2B5EF4-FFF2-40B4-BE49-F238E27FC236}">
                <a16:creationId xmlns:a16="http://schemas.microsoft.com/office/drawing/2014/main" id="{E5FA9D18-F89F-4B01-8A51-D926201CC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9189" y="2852158"/>
            <a:ext cx="2132012" cy="1509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34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3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
                                            <p:txEl>
                                              <p:pRg st="20" end="2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iversele liefde 02; De taak van de man(nelijke energie) - Nuria Steeman  In Licht &amp; Kracht">
            <a:extLst>
              <a:ext uri="{FF2B5EF4-FFF2-40B4-BE49-F238E27FC236}">
                <a16:creationId xmlns:a16="http://schemas.microsoft.com/office/drawing/2014/main" id="{09070FE5-70E0-4443-994E-A871ED4AD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44" r="-2" b="17638"/>
          <a:stretch>
            <a:fillRect/>
          </a:stretch>
        </p:blipFill>
        <p:spPr bwMode="auto">
          <a:xfrm>
            <a:off x="2044263" y="503508"/>
            <a:ext cx="8129753" cy="5231280"/>
          </a:xfrm>
          <a:prstGeom prst="rect">
            <a:avLst/>
          </a:prstGeom>
          <a:solidFill>
            <a:schemeClr val="accent1">
              <a:alpha val="7059"/>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99DCD176-54FC-4AF2-9169-0A709875F626}"/>
              </a:ext>
            </a:extLst>
          </p:cNvPr>
          <p:cNvSpPr txBox="1"/>
          <p:nvPr/>
        </p:nvSpPr>
        <p:spPr>
          <a:xfrm>
            <a:off x="4019479" y="5993832"/>
            <a:ext cx="6351228" cy="523220"/>
          </a:xfrm>
          <a:prstGeom prst="rect">
            <a:avLst/>
          </a:prstGeom>
          <a:noFill/>
        </p:spPr>
        <p:txBody>
          <a:bodyPr wrap="square" rtlCol="0">
            <a:spAutoFit/>
          </a:bodyPr>
          <a:lstStyle/>
          <a:p>
            <a:r>
              <a:rPr lang="nl-NL" sz="2800" b="1" dirty="0">
                <a:latin typeface="MV Boli" panose="02000500030200090000" pitchFamily="2" charset="0"/>
                <a:cs typeface="MV Boli" panose="02000500030200090000" pitchFamily="2" charset="0"/>
              </a:rPr>
              <a:t>DE BEZIELING VAN DE WIL</a:t>
            </a:r>
          </a:p>
        </p:txBody>
      </p:sp>
      <p:sp>
        <p:nvSpPr>
          <p:cNvPr id="7" name="Tekstvak 6">
            <a:extLst>
              <a:ext uri="{FF2B5EF4-FFF2-40B4-BE49-F238E27FC236}">
                <a16:creationId xmlns:a16="http://schemas.microsoft.com/office/drawing/2014/main" id="{29F58CE7-F3CC-481B-B4AC-BCD73F8D4C9D}"/>
              </a:ext>
            </a:extLst>
          </p:cNvPr>
          <p:cNvSpPr txBox="1"/>
          <p:nvPr/>
        </p:nvSpPr>
        <p:spPr>
          <a:xfrm>
            <a:off x="5928597" y="6517052"/>
            <a:ext cx="2532993" cy="261610"/>
          </a:xfrm>
          <a:prstGeom prst="rect">
            <a:avLst/>
          </a:prstGeom>
          <a:noFill/>
        </p:spPr>
        <p:txBody>
          <a:bodyPr wrap="square" rtlCol="0">
            <a:spAutoFit/>
          </a:bodyPr>
          <a:lstStyle/>
          <a:p>
            <a:r>
              <a:rPr lang="nl-NL" sz="1100" dirty="0"/>
              <a:t>1 februari 2022</a:t>
            </a:r>
          </a:p>
        </p:txBody>
      </p:sp>
    </p:spTree>
    <p:extLst>
      <p:ext uri="{BB962C8B-B14F-4D97-AF65-F5344CB8AC3E}">
        <p14:creationId xmlns:p14="http://schemas.microsoft.com/office/powerpoint/2010/main" val="2454295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a:xfrm>
            <a:off x="763572" y="88262"/>
            <a:ext cx="10363200" cy="1609725"/>
          </a:xfrm>
        </p:spPr>
        <p:txBody>
          <a:bodyPr/>
          <a:lstStyle/>
          <a:p>
            <a:r>
              <a:rPr lang="nl-NL" dirty="0"/>
              <a:t>Programma</a:t>
            </a:r>
          </a:p>
        </p:txBody>
      </p:sp>
      <p:sp>
        <p:nvSpPr>
          <p:cNvPr id="4" name="Tekstvak 3">
            <a:extLst>
              <a:ext uri="{FF2B5EF4-FFF2-40B4-BE49-F238E27FC236}">
                <a16:creationId xmlns:a16="http://schemas.microsoft.com/office/drawing/2014/main" id="{8D0CCFC9-4C0A-4484-A316-43B2B84D0F98}"/>
              </a:ext>
            </a:extLst>
          </p:cNvPr>
          <p:cNvSpPr txBox="1"/>
          <p:nvPr/>
        </p:nvSpPr>
        <p:spPr>
          <a:xfrm>
            <a:off x="1329180" y="1996388"/>
            <a:ext cx="7305040" cy="6463308"/>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Bevrijding van de Wil</a:t>
            </a:r>
          </a:p>
          <a:p>
            <a:pPr marR="0" lvl="0" algn="l" defTabSz="914400" rtl="0" eaLnBrk="0" fontAlgn="base" latinLnBrk="0" hangingPunct="0">
              <a:lnSpc>
                <a:spcPct val="100000"/>
              </a:lnSpc>
              <a:spcBef>
                <a:spcPct val="0"/>
              </a:spcBef>
              <a:spcAft>
                <a:spcPct val="0"/>
              </a:spcAft>
              <a:buClrTx/>
              <a:buSzTx/>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nl-NL" dirty="0">
                <a:solidFill>
                  <a:prstClr val="black"/>
                </a:solidFill>
              </a:rPr>
              <a:t>Scheppende Wil</a:t>
            </a: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nl-NL" dirty="0">
                <a:solidFill>
                  <a:prstClr val="black"/>
                </a:solidFill>
              </a:rPr>
              <a:t>Accepterende Wil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nl-NL" dirty="0">
                <a:solidFill>
                  <a:prstClr val="black"/>
                </a:solidFill>
              </a:rPr>
              <a:t>Transpersoonlijke Wil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nl-NL" dirty="0">
                <a:solidFill>
                  <a:prstClr val="black"/>
                </a:solidFill>
              </a:rPr>
              <a:t>Universele Wil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nl-NL" dirty="0">
              <a:solidFill>
                <a:prstClr val="black"/>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nl-NL" dirty="0">
                <a:solidFill>
                  <a:prstClr val="black"/>
                </a:solidFill>
              </a:rPr>
              <a:t>Vrije Wil?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Q &amp; 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130544141"/>
      </p:ext>
    </p:extLst>
  </p:cSld>
  <p:clrMapOvr>
    <a:masterClrMapping/>
  </p:clrMapOvr>
  <p:transition>
    <p:wip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al 20">
            <a:extLst>
              <a:ext uri="{FF2B5EF4-FFF2-40B4-BE49-F238E27FC236}">
                <a16:creationId xmlns:a16="http://schemas.microsoft.com/office/drawing/2014/main" id="{CC93A55E-5ED1-4C22-8396-0A3BC6A561C3}"/>
              </a:ext>
            </a:extLst>
          </p:cNvPr>
          <p:cNvSpPr/>
          <p:nvPr/>
        </p:nvSpPr>
        <p:spPr>
          <a:xfrm>
            <a:off x="7267575" y="1786910"/>
            <a:ext cx="3223491" cy="657309"/>
          </a:xfrm>
          <a:prstGeom prst="ellipse">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BC1314E9-ACB7-4719-997C-9281D06269D0}"/>
              </a:ext>
            </a:extLst>
          </p:cNvPr>
          <p:cNvSpPr/>
          <p:nvPr/>
        </p:nvSpPr>
        <p:spPr>
          <a:xfrm>
            <a:off x="2662598" y="2771691"/>
            <a:ext cx="3223491" cy="657309"/>
          </a:xfrm>
          <a:prstGeom prst="ellipse">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73C2954A-D18A-4448-8404-A952A5675384}"/>
              </a:ext>
            </a:extLst>
          </p:cNvPr>
          <p:cNvSpPr>
            <a:spLocks noGrp="1"/>
          </p:cNvSpPr>
          <p:nvPr>
            <p:ph type="title"/>
          </p:nvPr>
        </p:nvSpPr>
        <p:spPr>
          <a:xfrm>
            <a:off x="914400" y="511795"/>
            <a:ext cx="10363200" cy="1609725"/>
          </a:xfrm>
        </p:spPr>
        <p:txBody>
          <a:bodyPr/>
          <a:lstStyle/>
          <a:p>
            <a:r>
              <a:rPr lang="nl-NL" dirty="0">
                <a:solidFill>
                  <a:srgbClr val="00B050"/>
                </a:solidFill>
              </a:rPr>
              <a:t>DE BEVRIJDENDE WIL: </a:t>
            </a:r>
            <a:r>
              <a:rPr lang="nl-NL" i="1" dirty="0">
                <a:solidFill>
                  <a:srgbClr val="00B050"/>
                </a:solidFill>
              </a:rPr>
              <a:t>Vrijheid</a:t>
            </a:r>
            <a:endParaRPr lang="nl-NL" dirty="0">
              <a:solidFill>
                <a:srgbClr val="00B050"/>
              </a:solidFill>
            </a:endParaRPr>
          </a:p>
        </p:txBody>
      </p:sp>
      <p:sp>
        <p:nvSpPr>
          <p:cNvPr id="4" name="Tekstvak 3">
            <a:extLst>
              <a:ext uri="{FF2B5EF4-FFF2-40B4-BE49-F238E27FC236}">
                <a16:creationId xmlns:a16="http://schemas.microsoft.com/office/drawing/2014/main" id="{8D0CCFC9-4C0A-4484-A316-43B2B84D0F98}"/>
              </a:ext>
            </a:extLst>
          </p:cNvPr>
          <p:cNvSpPr txBox="1"/>
          <p:nvPr/>
        </p:nvSpPr>
        <p:spPr>
          <a:xfrm>
            <a:off x="1281112"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Autonomie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5" name="Tekstvak 4">
            <a:extLst>
              <a:ext uri="{FF2B5EF4-FFF2-40B4-BE49-F238E27FC236}">
                <a16:creationId xmlns:a16="http://schemas.microsoft.com/office/drawing/2014/main" id="{D6DD6D56-C071-4B6C-ABF2-B423F4BC6079}"/>
              </a:ext>
            </a:extLst>
          </p:cNvPr>
          <p:cNvSpPr txBox="1"/>
          <p:nvPr/>
        </p:nvSpPr>
        <p:spPr>
          <a:xfrm>
            <a:off x="3762375" y="3792843"/>
            <a:ext cx="335280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Authenticiteit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6" name="Tekstvak 5">
            <a:extLst>
              <a:ext uri="{FF2B5EF4-FFF2-40B4-BE49-F238E27FC236}">
                <a16:creationId xmlns:a16="http://schemas.microsoft.com/office/drawing/2014/main" id="{77A7E319-91C8-4192-B263-6413F812A88C}"/>
              </a:ext>
            </a:extLst>
          </p:cNvPr>
          <p:cNvSpPr txBox="1"/>
          <p:nvPr/>
        </p:nvSpPr>
        <p:spPr>
          <a:xfrm>
            <a:off x="1028702" y="3936360"/>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Vrijheid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7" name="Tekstvak 6">
            <a:extLst>
              <a:ext uri="{FF2B5EF4-FFF2-40B4-BE49-F238E27FC236}">
                <a16:creationId xmlns:a16="http://schemas.microsoft.com/office/drawing/2014/main" id="{A7E28050-026E-4713-A86B-1AAB9CDACF50}"/>
              </a:ext>
            </a:extLst>
          </p:cNvPr>
          <p:cNvSpPr txBox="1"/>
          <p:nvPr/>
        </p:nvSpPr>
        <p:spPr>
          <a:xfrm>
            <a:off x="5467350" y="228903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Transparantie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8" name="Tekstvak 7">
            <a:extLst>
              <a:ext uri="{FF2B5EF4-FFF2-40B4-BE49-F238E27FC236}">
                <a16:creationId xmlns:a16="http://schemas.microsoft.com/office/drawing/2014/main" id="{0152E223-9FFA-4448-A20F-66F5F2870DEF}"/>
              </a:ext>
            </a:extLst>
          </p:cNvPr>
          <p:cNvSpPr txBox="1"/>
          <p:nvPr/>
        </p:nvSpPr>
        <p:spPr>
          <a:xfrm>
            <a:off x="6138864" y="3688931"/>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Concentratie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9" name="Tekstvak 8">
            <a:extLst>
              <a:ext uri="{FF2B5EF4-FFF2-40B4-BE49-F238E27FC236}">
                <a16:creationId xmlns:a16="http://schemas.microsoft.com/office/drawing/2014/main" id="{7A2A2007-E009-467C-94A4-38716DC6F1D9}"/>
              </a:ext>
            </a:extLst>
          </p:cNvPr>
          <p:cNvSpPr txBox="1"/>
          <p:nvPr/>
        </p:nvSpPr>
        <p:spPr>
          <a:xfrm>
            <a:off x="7853363" y="213797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0" name="Tekstvak 9">
            <a:extLst>
              <a:ext uri="{FF2B5EF4-FFF2-40B4-BE49-F238E27FC236}">
                <a16:creationId xmlns:a16="http://schemas.microsoft.com/office/drawing/2014/main" id="{0C3AE514-E0A1-4E37-AEA8-6907ECE0C81F}"/>
              </a:ext>
            </a:extLst>
          </p:cNvPr>
          <p:cNvSpPr txBox="1"/>
          <p:nvPr/>
        </p:nvSpPr>
        <p:spPr>
          <a:xfrm>
            <a:off x="4002882" y="5443257"/>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Assertiviteit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11" name="Tekstvak 10">
            <a:extLst>
              <a:ext uri="{FF2B5EF4-FFF2-40B4-BE49-F238E27FC236}">
                <a16:creationId xmlns:a16="http://schemas.microsoft.com/office/drawing/2014/main" id="{92053CAB-E157-4AB8-9C23-20A51B1000C0}"/>
              </a:ext>
            </a:extLst>
          </p:cNvPr>
          <p:cNvSpPr txBox="1"/>
          <p:nvPr/>
        </p:nvSpPr>
        <p:spPr>
          <a:xfrm>
            <a:off x="8791575" y="4451323"/>
            <a:ext cx="360045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
        <p:nvSpPr>
          <p:cNvPr id="3" name="Tekstvak 2">
            <a:extLst>
              <a:ext uri="{FF2B5EF4-FFF2-40B4-BE49-F238E27FC236}">
                <a16:creationId xmlns:a16="http://schemas.microsoft.com/office/drawing/2014/main" id="{ACD12149-C7B4-44BB-834A-CF74DF1AC693}"/>
              </a:ext>
            </a:extLst>
          </p:cNvPr>
          <p:cNvSpPr txBox="1"/>
          <p:nvPr/>
        </p:nvSpPr>
        <p:spPr>
          <a:xfrm>
            <a:off x="8222456" y="2725716"/>
            <a:ext cx="203835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Helderheid</a:t>
            </a:r>
          </a:p>
        </p:txBody>
      </p:sp>
      <p:sp>
        <p:nvSpPr>
          <p:cNvPr id="12" name="Tekstvak 11">
            <a:extLst>
              <a:ext uri="{FF2B5EF4-FFF2-40B4-BE49-F238E27FC236}">
                <a16:creationId xmlns:a16="http://schemas.microsoft.com/office/drawing/2014/main" id="{DF822427-1E2C-4E3F-BF86-D75BEB74A1A9}"/>
              </a:ext>
            </a:extLst>
          </p:cNvPr>
          <p:cNvSpPr txBox="1"/>
          <p:nvPr/>
        </p:nvSpPr>
        <p:spPr>
          <a:xfrm>
            <a:off x="10078044" y="4494195"/>
            <a:ext cx="208121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Intuïtie</a:t>
            </a:r>
          </a:p>
        </p:txBody>
      </p:sp>
      <p:sp>
        <p:nvSpPr>
          <p:cNvPr id="13" name="Tekstvak 12">
            <a:extLst>
              <a:ext uri="{FF2B5EF4-FFF2-40B4-BE49-F238E27FC236}">
                <a16:creationId xmlns:a16="http://schemas.microsoft.com/office/drawing/2014/main" id="{A84CD16C-2B24-4972-BB15-F0F5197F763A}"/>
              </a:ext>
            </a:extLst>
          </p:cNvPr>
          <p:cNvSpPr txBox="1"/>
          <p:nvPr/>
        </p:nvSpPr>
        <p:spPr>
          <a:xfrm>
            <a:off x="9477379" y="3638482"/>
            <a:ext cx="209549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Aandacht</a:t>
            </a:r>
          </a:p>
        </p:txBody>
      </p:sp>
      <p:pic>
        <p:nvPicPr>
          <p:cNvPr id="13316" name="Picture 4" descr="Ik geef je een mooie toekomst">
            <a:extLst>
              <a:ext uri="{FF2B5EF4-FFF2-40B4-BE49-F238E27FC236}">
                <a16:creationId xmlns:a16="http://schemas.microsoft.com/office/drawing/2014/main" id="{ED0E7EA9-4A0C-4D70-8576-FEDA20D9D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90" y="4770379"/>
            <a:ext cx="2733675" cy="1666875"/>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D7CE3BAC-BF2B-4C7F-ACEB-607F30190702}"/>
              </a:ext>
            </a:extLst>
          </p:cNvPr>
          <p:cNvSpPr txBox="1"/>
          <p:nvPr/>
        </p:nvSpPr>
        <p:spPr>
          <a:xfrm>
            <a:off x="10652819" y="2372744"/>
            <a:ext cx="93166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Emotie</a:t>
            </a:r>
          </a:p>
        </p:txBody>
      </p:sp>
      <p:sp>
        <p:nvSpPr>
          <p:cNvPr id="16" name="Tekstvak 15">
            <a:extLst>
              <a:ext uri="{FF2B5EF4-FFF2-40B4-BE49-F238E27FC236}">
                <a16:creationId xmlns:a16="http://schemas.microsoft.com/office/drawing/2014/main" id="{AE10DCED-D726-46A5-A839-08D4B562FA03}"/>
              </a:ext>
            </a:extLst>
          </p:cNvPr>
          <p:cNvSpPr txBox="1"/>
          <p:nvPr/>
        </p:nvSpPr>
        <p:spPr>
          <a:xfrm>
            <a:off x="3064222" y="2915680"/>
            <a:ext cx="260984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Verantwoordelijkheid</a:t>
            </a:r>
          </a:p>
        </p:txBody>
      </p:sp>
      <p:sp>
        <p:nvSpPr>
          <p:cNvPr id="17" name="Tekstvak 16">
            <a:extLst>
              <a:ext uri="{FF2B5EF4-FFF2-40B4-BE49-F238E27FC236}">
                <a16:creationId xmlns:a16="http://schemas.microsoft.com/office/drawing/2014/main" id="{28E0330B-85A8-4E86-BB47-BBD34A63D9C6}"/>
              </a:ext>
            </a:extLst>
          </p:cNvPr>
          <p:cNvSpPr txBox="1"/>
          <p:nvPr/>
        </p:nvSpPr>
        <p:spPr>
          <a:xfrm>
            <a:off x="9739314" y="5690686"/>
            <a:ext cx="153828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Verbinding</a:t>
            </a:r>
          </a:p>
        </p:txBody>
      </p:sp>
      <p:sp>
        <p:nvSpPr>
          <p:cNvPr id="18" name="Tekstvak 17">
            <a:extLst>
              <a:ext uri="{FF2B5EF4-FFF2-40B4-BE49-F238E27FC236}">
                <a16:creationId xmlns:a16="http://schemas.microsoft.com/office/drawing/2014/main" id="{FF788B71-AF33-4996-96DC-46F3F326FC2A}"/>
              </a:ext>
            </a:extLst>
          </p:cNvPr>
          <p:cNvSpPr txBox="1"/>
          <p:nvPr/>
        </p:nvSpPr>
        <p:spPr>
          <a:xfrm>
            <a:off x="8098971" y="1875453"/>
            <a:ext cx="2038350" cy="369332"/>
          </a:xfrm>
          <a:prstGeom prst="rect">
            <a:avLst/>
          </a:prstGeom>
          <a:noFill/>
        </p:spPr>
        <p:txBody>
          <a:bodyPr wrap="square" rtlCol="0">
            <a:spAutoFit/>
          </a:bodyPr>
          <a:lstStyle/>
          <a:p>
            <a:r>
              <a:rPr lang="nl-NL" dirty="0"/>
              <a:t>Commitment</a:t>
            </a:r>
          </a:p>
        </p:txBody>
      </p:sp>
      <p:pic>
        <p:nvPicPr>
          <p:cNvPr id="22" name="Afbeelding 21" descr="Afbeelding met gras, buiten, plant&#10;&#10;Automatisch gegenereerde beschrijving">
            <a:extLst>
              <a:ext uri="{FF2B5EF4-FFF2-40B4-BE49-F238E27FC236}">
                <a16:creationId xmlns:a16="http://schemas.microsoft.com/office/drawing/2014/main" id="{02394C78-8B98-4411-B6E5-728D35AE1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3437" y="4732962"/>
            <a:ext cx="2831984" cy="1718364"/>
          </a:xfrm>
          <a:prstGeom prst="rect">
            <a:avLst/>
          </a:prstGeom>
        </p:spPr>
      </p:pic>
    </p:spTree>
    <p:extLst>
      <p:ext uri="{BB962C8B-B14F-4D97-AF65-F5344CB8AC3E}">
        <p14:creationId xmlns:p14="http://schemas.microsoft.com/office/powerpoint/2010/main" val="72094172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8D0CCFC9-4C0A-4484-A316-43B2B84D0F98}"/>
              </a:ext>
            </a:extLst>
          </p:cNvPr>
          <p:cNvSpPr txBox="1"/>
          <p:nvPr/>
        </p:nvSpPr>
        <p:spPr>
          <a:xfrm>
            <a:off x="914400" y="1930400"/>
            <a:ext cx="7305040" cy="2862322"/>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pic>
        <p:nvPicPr>
          <p:cNvPr id="5" name="Afbeelding 4">
            <a:extLst>
              <a:ext uri="{FF2B5EF4-FFF2-40B4-BE49-F238E27FC236}">
                <a16:creationId xmlns:a16="http://schemas.microsoft.com/office/drawing/2014/main" id="{FFE89291-1A90-411C-9F85-D8D89AFC9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1721"/>
            <a:ext cx="10550322" cy="5934557"/>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t 7">
                <a:extLst>
                  <a:ext uri="{FF2B5EF4-FFF2-40B4-BE49-F238E27FC236}">
                    <a16:creationId xmlns:a16="http://schemas.microsoft.com/office/drawing/2014/main" id="{84759BFE-4224-4C77-8790-16F97B60A946}"/>
                  </a:ext>
                </a:extLst>
              </p14:cNvPr>
              <p14:cNvContentPartPr/>
              <p14:nvPr/>
            </p14:nvContentPartPr>
            <p14:xfrm>
              <a:off x="3814298" y="3081778"/>
              <a:ext cx="1452240" cy="649800"/>
            </p14:xfrm>
          </p:contentPart>
        </mc:Choice>
        <mc:Fallback xmlns="">
          <p:pic>
            <p:nvPicPr>
              <p:cNvPr id="8" name="Inkt 7">
                <a:extLst>
                  <a:ext uri="{FF2B5EF4-FFF2-40B4-BE49-F238E27FC236}">
                    <a16:creationId xmlns:a16="http://schemas.microsoft.com/office/drawing/2014/main" id="{84759BFE-4224-4C77-8790-16F97B60A946}"/>
                  </a:ext>
                </a:extLst>
              </p:cNvPr>
              <p:cNvPicPr/>
              <p:nvPr/>
            </p:nvPicPr>
            <p:blipFill>
              <a:blip r:embed="rId5"/>
              <a:stretch>
                <a:fillRect/>
              </a:stretch>
            </p:blipFill>
            <p:spPr>
              <a:xfrm>
                <a:off x="3805298" y="3073138"/>
                <a:ext cx="1469880" cy="667440"/>
              </a:xfrm>
              <a:prstGeom prst="rect">
                <a:avLst/>
              </a:prstGeom>
            </p:spPr>
          </p:pic>
        </mc:Fallback>
      </mc:AlternateContent>
    </p:spTree>
    <p:extLst>
      <p:ext uri="{BB962C8B-B14F-4D97-AF65-F5344CB8AC3E}">
        <p14:creationId xmlns:p14="http://schemas.microsoft.com/office/powerpoint/2010/main" val="2426263828"/>
      </p:ext>
    </p:extLst>
  </p:cSld>
  <p:clrMapOvr>
    <a:masterClrMapping/>
  </p:clrMapOvr>
  <p:transition>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uttype">
  <a:themeElements>
    <a:clrScheme name="Hout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Hout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out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784AB2D227154297649BC03EFC2054" ma:contentTypeVersion="2" ma:contentTypeDescription="Een nieuw document maken." ma:contentTypeScope="" ma:versionID="156462e707f4db0fafb3cc346eb8537b">
  <xsd:schema xmlns:xsd="http://www.w3.org/2001/XMLSchema" xmlns:xs="http://www.w3.org/2001/XMLSchema" xmlns:p="http://schemas.microsoft.com/office/2006/metadata/properties" xmlns:ns3="569ad35c-f724-4df1-8e07-d520241e7f6f" targetNamespace="http://schemas.microsoft.com/office/2006/metadata/properties" ma:root="true" ma:fieldsID="baf2f6a51f9b9cc080b34929ace879e2" ns3:_="">
    <xsd:import namespace="569ad35c-f724-4df1-8e07-d520241e7f6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9ad35c-f724-4df1-8e07-d520241e7f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4D2736D-8644-4310-8478-EDBD224739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9ad35c-f724-4df1-8e07-d520241e7f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C3F944-E7E2-4516-A9F4-1CE64AFEE071}">
  <ds:schemaRefs>
    <ds:schemaRef ds:uri="http://schemas.microsoft.com/sharepoint/v3/contenttype/forms"/>
  </ds:schemaRefs>
</ds:datastoreItem>
</file>

<file path=customXml/itemProps3.xml><?xml version="1.0" encoding="utf-8"?>
<ds:datastoreItem xmlns:ds="http://schemas.openxmlformats.org/officeDocument/2006/customXml" ds:itemID="{FC21FD33-1713-488C-A82A-3E47FD12D382}">
  <ds:schemaRefs>
    <ds:schemaRef ds:uri="http://schemas.openxmlformats.org/package/2006/metadata/core-properties"/>
    <ds:schemaRef ds:uri="http://schemas.microsoft.com/office/2006/documentManagement/types"/>
    <ds:schemaRef ds:uri="http://purl.org/dc/terms/"/>
    <ds:schemaRef ds:uri="http://purl.org/dc/elements/1.1/"/>
    <ds:schemaRef ds:uri="http://purl.org/dc/dcmitype/"/>
    <ds:schemaRef ds:uri="569ad35c-f724-4df1-8e07-d520241e7f6f"/>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15936</TotalTime>
  <Words>22205</Words>
  <Application>Microsoft Office PowerPoint</Application>
  <PresentationFormat>Breedbeeld</PresentationFormat>
  <Paragraphs>2563</Paragraphs>
  <Slides>118</Slides>
  <Notes>118</Notes>
  <HiddenSlides>0</HiddenSlides>
  <MMClips>1</MMClips>
  <ScaleCrop>false</ScaleCrop>
  <HeadingPairs>
    <vt:vector size="6" baseType="variant">
      <vt:variant>
        <vt:lpstr>Gebruikte lettertypen</vt:lpstr>
      </vt:variant>
      <vt:variant>
        <vt:i4>12</vt:i4>
      </vt:variant>
      <vt:variant>
        <vt:lpstr>Thema</vt:lpstr>
      </vt:variant>
      <vt:variant>
        <vt:i4>2</vt:i4>
      </vt:variant>
      <vt:variant>
        <vt:lpstr>Diatitels</vt:lpstr>
      </vt:variant>
      <vt:variant>
        <vt:i4>118</vt:i4>
      </vt:variant>
    </vt:vector>
  </HeadingPairs>
  <TitlesOfParts>
    <vt:vector size="132" baseType="lpstr">
      <vt:lpstr>Abadi</vt:lpstr>
      <vt:lpstr>Aldhabi</vt:lpstr>
      <vt:lpstr>Arial</vt:lpstr>
      <vt:lpstr>Book Antiqua</vt:lpstr>
      <vt:lpstr>Calibri</vt:lpstr>
      <vt:lpstr>MV Boli</vt:lpstr>
      <vt:lpstr>Palatino Linotype</vt:lpstr>
      <vt:lpstr>Rockwell</vt:lpstr>
      <vt:lpstr>Rockwell Condensed</vt:lpstr>
      <vt:lpstr>The Hand Bold</vt:lpstr>
      <vt:lpstr>The Serif Hand Black</vt:lpstr>
      <vt:lpstr>Wingdings</vt:lpstr>
      <vt:lpstr>Houttype</vt:lpstr>
      <vt:lpstr>SketchyVTI</vt:lpstr>
      <vt:lpstr>HET WIL Een ZAADJE PLANTEN In- en AANLEIDING TOT DE Wil</vt:lpstr>
      <vt:lpstr>Inleiding &amp; AanLEIDING</vt:lpstr>
      <vt:lpstr>Opbouw</vt:lpstr>
      <vt:lpstr>   De Wil?</vt:lpstr>
      <vt:lpstr>    MIJN WIL GESCHIEDE?</vt:lpstr>
      <vt:lpstr>Oerwil</vt:lpstr>
      <vt:lpstr>  Laplace’s demon </vt:lpstr>
      <vt:lpstr>De Wil?</vt:lpstr>
      <vt:lpstr>Mijn wil geschiede?</vt:lpstr>
      <vt:lpstr>VRIJHEID VAN WIL?</vt:lpstr>
      <vt:lpstr> Determinisme</vt:lpstr>
      <vt:lpstr>    Libertarisme </vt:lpstr>
      <vt:lpstr> Compatibilisme</vt:lpstr>
      <vt:lpstr>                  WilPUZZEL</vt:lpstr>
      <vt:lpstr>WEBINARS</vt:lpstr>
      <vt:lpstr>Jij bent wat je diepe, bezielende wens is. Zoals je wens is, zal je wil zijn. Zoals je wil is, zullen je daden zijn. Zoals daden zijn, zal je lot zijn.       (BRIHANDARANYKA Upanishad) </vt:lpstr>
      <vt:lpstr>MEER VAN DIT?</vt:lpstr>
      <vt:lpstr>Zo Vrij AlS IK WIL?</vt:lpstr>
      <vt:lpstr>METAFOOR</vt:lpstr>
      <vt:lpstr>MIJN WIL GESCHIEDE?</vt:lpstr>
      <vt:lpstr>     Het WIL…een Pro-Gramma</vt:lpstr>
      <vt:lpstr>Oerwil</vt:lpstr>
      <vt:lpstr>PowerPoint-presentatie</vt:lpstr>
      <vt:lpstr>Oer-wil</vt:lpstr>
      <vt:lpstr>Een GEZOND IK</vt:lpstr>
      <vt:lpstr>De BOOM als METAFOOR</vt:lpstr>
      <vt:lpstr>PowerPoint-presentatie</vt:lpstr>
      <vt:lpstr>DOOR TraumA: WILVERSNIPPERING</vt:lpstr>
      <vt:lpstr>PowerPoint-presentatie</vt:lpstr>
      <vt:lpstr>Oer-wil</vt:lpstr>
      <vt:lpstr>WIL-CRISIS en BEVRIJDING</vt:lpstr>
      <vt:lpstr>BEWUSTE OerWiL </vt:lpstr>
      <vt:lpstr>PowerPoint-presentatie</vt:lpstr>
      <vt:lpstr>UNIVERSELE WIL</vt:lpstr>
      <vt:lpstr>TRAUMATISERING VAN DE WIL</vt:lpstr>
      <vt:lpstr>     EEN GEZOND IK</vt:lpstr>
      <vt:lpstr>     EEN GEZOND IK</vt:lpstr>
      <vt:lpstr>      De Realiteit</vt:lpstr>
      <vt:lpstr>PowerPoint-presentatie</vt:lpstr>
      <vt:lpstr>PowerPoint-presentatie</vt:lpstr>
      <vt:lpstr>PowerPoint-presentatie</vt:lpstr>
      <vt:lpstr>PowerPoint-presentatie</vt:lpstr>
      <vt:lpstr>PowerPoint-presentatie</vt:lpstr>
      <vt:lpstr>PowerPoint-presentatie</vt:lpstr>
      <vt:lpstr>PowerPoint-presentatie</vt:lpstr>
      <vt:lpstr>Een GEZOND IK</vt:lpstr>
      <vt:lpstr>PowerPoint-presentatie</vt:lpstr>
      <vt:lpstr>SPLITSING - OVERLEVING</vt:lpstr>
      <vt:lpstr>PowerPoint-presentatie</vt:lpstr>
      <vt:lpstr>PowerPoint-presentatie</vt:lpstr>
      <vt:lpstr>TRAUMA VAN HET DADERSCHAP</vt:lpstr>
      <vt:lpstr>     BINDINGS-SYSTEEMTRAUMA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Oer-wil</vt:lpstr>
      <vt:lpstr>  SNELWEG    vERSUS        WEG VAN HET ZELF</vt:lpstr>
      <vt:lpstr>PowerPoint-presentatie</vt:lpstr>
      <vt:lpstr>PowerPoint-presentatie</vt:lpstr>
      <vt:lpstr>Oer-wil</vt:lpstr>
      <vt:lpstr>PowerPoint-presentatie</vt:lpstr>
      <vt:lpstr>BEWUSTE OerWiL </vt:lpstr>
      <vt:lpstr>PowerPoint-presentatie</vt:lpstr>
      <vt:lpstr>ONTWORTELDE/VALSE WIL: SURROGAAT voor ‘The REAL THING’</vt:lpstr>
      <vt:lpstr>VAN OER Wil NAAR Ontwortelde WIL</vt:lpstr>
      <vt:lpstr>VALSE WILFASEN: Surrogaat voor ‘the REAL THING’ </vt:lpstr>
      <vt:lpstr>VAN ONTWORTELDE WIL NAAR OERWIL</vt:lpstr>
      <vt:lpstr>PowerPoint-presentatie</vt:lpstr>
      <vt:lpstr>Programma</vt:lpstr>
      <vt:lpstr>PowerPoint-presentatie</vt:lpstr>
      <vt:lpstr>OnTWORTELDE WIL DyNAMIEK</vt:lpstr>
      <vt:lpstr>DE BEGRIJPENDE WIL: Weten</vt:lpstr>
      <vt:lpstr>PowerPoint-presentatie</vt:lpstr>
      <vt:lpstr>DE CONTROLERENDE WIL: Zekerheid</vt:lpstr>
      <vt:lpstr>PowerPoint-presentatie</vt:lpstr>
      <vt:lpstr>DE AFGELEIDE WIL: Erkenning</vt:lpstr>
      <vt:lpstr>PowerPoint-presentatie</vt:lpstr>
      <vt:lpstr>DE AVONTUURLIJKE WIL: Prikkels</vt:lpstr>
      <vt:lpstr>PowerPoint-presentatie</vt:lpstr>
      <vt:lpstr>DE ONT-KETENDE WIL: Ruimte</vt:lpstr>
      <vt:lpstr>PowerPoint-presentatie</vt:lpstr>
      <vt:lpstr>DE DOMINANTE WIL: Macht</vt:lpstr>
      <vt:lpstr>PowerPoint-presentatie</vt:lpstr>
      <vt:lpstr>DE COMPETITIEVE WIL: Succes</vt:lpstr>
      <vt:lpstr>PowerPoint-presentatie</vt:lpstr>
      <vt:lpstr>DE SYMBIOTISCHE WIL: Contact</vt:lpstr>
      <vt:lpstr>PowerPoint-presentatie</vt:lpstr>
      <vt:lpstr>DE BEVRIJDENDE WIL: Vrijheid</vt:lpstr>
      <vt:lpstr>PowerPoint-presentatie</vt:lpstr>
      <vt:lpstr>PowerPoint-presentatie</vt:lpstr>
      <vt:lpstr>Programma</vt:lpstr>
      <vt:lpstr>DE BEVRIJDENDE WIL: Vrijheid</vt:lpstr>
      <vt:lpstr>PowerPoint-presentatie</vt:lpstr>
      <vt:lpstr>PowerPoint-presentatie</vt:lpstr>
      <vt:lpstr>PowerPoint-presentatie</vt:lpstr>
      <vt:lpstr>Oer-wil</vt:lpstr>
      <vt:lpstr>Oer-wil</vt:lpstr>
      <vt:lpstr>PowerPoint-presentatie</vt:lpstr>
      <vt:lpstr>DE SCHEPPENDE WIL: (zelf)Expressie</vt:lpstr>
      <vt:lpstr>PowerPoint-presentatie</vt:lpstr>
      <vt:lpstr>Oer-wil</vt:lpstr>
      <vt:lpstr>DE ACCEPTERENDE WIL: (Zelf)LIEFDE </vt:lpstr>
      <vt:lpstr>PowerPoint-presentatie</vt:lpstr>
      <vt:lpstr>PowerPoint-presentatie</vt:lpstr>
      <vt:lpstr>DE INSTINCTIEVE WIL: Overleven</vt:lpstr>
      <vt:lpstr>PowerPoint-presentatie</vt:lpstr>
      <vt:lpstr>Oer-wil</vt:lpstr>
      <vt:lpstr>DE TRANSPERSOONLIJKE WIL: VErLICHTING</vt:lpstr>
      <vt:lpstr>PowerPoint-presentatie</vt:lpstr>
      <vt:lpstr>DE UNIVERSELE WIL: BEWUSTZIJN</vt:lpstr>
      <vt:lpstr>     Vrije Wil?</vt:lpstr>
      <vt:lpstr> Meer Van Dit?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Zahir Flores Ibañez</dc:creator>
  <cp:lastModifiedBy>Silke Willink-Kraan | Eerstelijns Medisch Centrum De Raad</cp:lastModifiedBy>
  <cp:revision>491</cp:revision>
  <cp:lastPrinted>2022-02-05T16:08:29Z</cp:lastPrinted>
  <dcterms:created xsi:type="dcterms:W3CDTF">2021-05-24T21:33:24Z</dcterms:created>
  <dcterms:modified xsi:type="dcterms:W3CDTF">2022-02-08T21:32:07Z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0x01010074784AB2D227154297649BC03EFC2054</vt:lpwstr>
  </property>
</Properties>
</file>